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9"/>
  </p:notesMasterIdLst>
  <p:sldIdLst>
    <p:sldId id="256" r:id="rId2"/>
    <p:sldId id="287" r:id="rId3"/>
    <p:sldId id="257" r:id="rId4"/>
    <p:sldId id="288" r:id="rId5"/>
    <p:sldId id="258" r:id="rId6"/>
    <p:sldId id="286" r:id="rId7"/>
    <p:sldId id="259" r:id="rId8"/>
    <p:sldId id="260" r:id="rId9"/>
    <p:sldId id="261" r:id="rId10"/>
    <p:sldId id="262" r:id="rId11"/>
    <p:sldId id="263" r:id="rId12"/>
    <p:sldId id="289" r:id="rId13"/>
    <p:sldId id="290" r:id="rId14"/>
    <p:sldId id="291"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92" r:id="rId36"/>
    <p:sldId id="284" r:id="rId37"/>
    <p:sldId id="293" r:id="rId38"/>
    <p:sldId id="285" r:id="rId39"/>
    <p:sldId id="294" r:id="rId40"/>
    <p:sldId id="295" r:id="rId41"/>
    <p:sldId id="296" r:id="rId42"/>
    <p:sldId id="297" r:id="rId43"/>
    <p:sldId id="298" r:id="rId44"/>
    <p:sldId id="299" r:id="rId45"/>
    <p:sldId id="300" r:id="rId46"/>
    <p:sldId id="301" r:id="rId47"/>
    <p:sldId id="302"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BF9A99-B339-4EE2-8C15-76B562E23DE3}" type="datetimeFigureOut">
              <a:rPr lang="en-US" smtClean="0"/>
              <a:pPr/>
              <a:t>6/13/2025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FFA0E8-D685-4DC6-BFDC-543101D1D477}" type="slidenum">
              <a:rPr lang="en-US" smtClean="0"/>
              <a:pPr/>
              <a:t>‹#›</a:t>
            </a:fld>
            <a:endParaRPr lang="en-US" dirty="0"/>
          </a:p>
        </p:txBody>
      </p:sp>
    </p:spTree>
    <p:extLst>
      <p:ext uri="{BB962C8B-B14F-4D97-AF65-F5344CB8AC3E}">
        <p14:creationId xmlns:p14="http://schemas.microsoft.com/office/powerpoint/2010/main" val="3353373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FFFA0E8-D685-4DC6-BFDC-543101D1D477}" type="slidenum">
              <a:rPr lang="en-US" smtClean="0"/>
              <a:pPr/>
              <a:t>18</a:t>
            </a:fld>
            <a:endParaRPr lang="en-US"/>
          </a:p>
        </p:txBody>
      </p:sp>
    </p:spTree>
    <p:extLst>
      <p:ext uri="{BB962C8B-B14F-4D97-AF65-F5344CB8AC3E}">
        <p14:creationId xmlns:p14="http://schemas.microsoft.com/office/powerpoint/2010/main" val="359915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4257774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295296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04946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126094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085843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9912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4266985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863791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2041767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313163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110135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569977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67908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36652070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3150898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3331973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565E8CC-E3F2-4142-A138-2ABAD3C60980}" type="datetimeFigureOut">
              <a:rPr lang="en-US" smtClean="0"/>
              <a:pPr/>
              <a:t>6/13/2025</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4389A86A-B308-437C-ACF7-1D2B2AF3335B}" type="slidenum">
              <a:rPr lang="en-US" smtClean="0"/>
              <a:pPr/>
              <a:t>‹#›</a:t>
            </a:fld>
            <a:endParaRPr lang="en-US" dirty="0"/>
          </a:p>
        </p:txBody>
      </p:sp>
    </p:spTree>
    <p:extLst>
      <p:ext uri="{BB962C8B-B14F-4D97-AF65-F5344CB8AC3E}">
        <p14:creationId xmlns:p14="http://schemas.microsoft.com/office/powerpoint/2010/main" val="1968002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byjus.com/free-ias-prep/fundamental-rights/"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Administrative Law</a:t>
            </a:r>
            <a:br>
              <a:rPr lang="en-US" dirty="0"/>
            </a:br>
            <a:r>
              <a:rPr lang="en-US" dirty="0"/>
              <a:t> </a:t>
            </a:r>
          </a:p>
        </p:txBody>
      </p:sp>
      <p:sp>
        <p:nvSpPr>
          <p:cNvPr id="3" name="Subtitle 2"/>
          <p:cNvSpPr>
            <a:spLocks noGrp="1"/>
          </p:cNvSpPr>
          <p:nvPr>
            <p:ph type="subTitle" idx="1"/>
          </p:nvPr>
        </p:nvSpPr>
        <p:spPr>
          <a:xfrm>
            <a:off x="685801" y="4050834"/>
            <a:ext cx="6858000" cy="1096899"/>
          </a:xfrm>
        </p:spPr>
        <p:txBody>
          <a:bodyPr>
            <a:normAutofit/>
          </a:bodyPr>
          <a:lstStyle/>
          <a:p>
            <a:pPr algn="ctr"/>
            <a:r>
              <a:rPr lang="en-US" b="1" dirty="0">
                <a:solidFill>
                  <a:schemeClr val="tx1"/>
                </a:solidFill>
                <a:latin typeface="Times New Roman" panose="02020603050405020304" pitchFamily="18" charset="0"/>
                <a:cs typeface="Times New Roman" panose="02020603050405020304" pitchFamily="18" charset="0"/>
              </a:rPr>
              <a:t>Ms. Khushbu Prasad</a:t>
            </a:r>
            <a:br>
              <a:rPr lang="en-US" b="1" dirty="0">
                <a:solidFill>
                  <a:schemeClr val="tx1"/>
                </a:solidFill>
                <a:latin typeface="Times New Roman" panose="02020603050405020304" pitchFamily="18" charset="0"/>
                <a:cs typeface="Times New Roman" panose="02020603050405020304" pitchFamily="18" charset="0"/>
              </a:rPr>
            </a:br>
            <a:r>
              <a:rPr lang="en-US" b="1" dirty="0">
                <a:solidFill>
                  <a:schemeClr val="tx1"/>
                </a:solidFill>
                <a:latin typeface="Times New Roman" panose="02020603050405020304" pitchFamily="18" charset="0"/>
                <a:cs typeface="Times New Roman" panose="02020603050405020304" pitchFamily="18" charset="0"/>
              </a:rPr>
              <a:t>Assistant Professor Cum </a:t>
            </a:r>
            <a:r>
              <a:rPr lang="en-US" b="1" dirty="0" err="1">
                <a:solidFill>
                  <a:schemeClr val="tx1"/>
                </a:solidFill>
                <a:latin typeface="Times New Roman" panose="02020603050405020304" pitchFamily="18" charset="0"/>
                <a:cs typeface="Times New Roman" panose="02020603050405020304" pitchFamily="18" charset="0"/>
              </a:rPr>
              <a:t>Programme</a:t>
            </a:r>
            <a:r>
              <a:rPr lang="en-US" b="1" dirty="0">
                <a:solidFill>
                  <a:schemeClr val="tx1"/>
                </a:solidFill>
                <a:latin typeface="Times New Roman" panose="02020603050405020304" pitchFamily="18" charset="0"/>
                <a:cs typeface="Times New Roman" panose="02020603050405020304" pitchFamily="18" charset="0"/>
              </a:rPr>
              <a:t> Leader, Amity Law School, Amity University Patna</a:t>
            </a:r>
          </a:p>
        </p:txBody>
      </p:sp>
      <p:sp>
        <p:nvSpPr>
          <p:cNvPr id="4" name="Rectangle 1"/>
          <p:cNvSpPr>
            <a:spLocks noChangeArrowheads="1"/>
          </p:cNvSpPr>
          <p:nvPr/>
        </p:nvSpPr>
        <p:spPr bwMode="auto">
          <a:xfrm>
            <a:off x="3048000" y="3352800"/>
            <a:ext cx="2819400" cy="3340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lvl="0" eaLnBrk="0" fontAlgn="base" hangingPunct="0">
              <a:spcBef>
                <a:spcPct val="0"/>
              </a:spcBef>
              <a:spcAft>
                <a:spcPct val="0"/>
              </a:spcAft>
            </a:pPr>
            <a:r>
              <a:rPr kumimoji="0" lang="hi-IN" sz="2400" b="1" i="0" u="none" strike="noStrike" cap="none" normalizeH="0" baseline="0" dirty="0">
                <a:ln>
                  <a:noFill/>
                </a:ln>
                <a:solidFill>
                  <a:srgbClr val="202124"/>
                </a:solidFill>
                <a:effectLst/>
                <a:latin typeface="inherit"/>
                <a:cs typeface="Mangal"/>
              </a:rPr>
              <a:t>प्रशासनिक</a:t>
            </a:r>
            <a:r>
              <a:rPr lang="en-US" sz="2400" b="1" dirty="0">
                <a:solidFill>
                  <a:srgbClr val="202124"/>
                </a:solidFill>
                <a:latin typeface="inherit"/>
                <a:cs typeface="Mangal"/>
              </a:rPr>
              <a:t> </a:t>
            </a:r>
            <a:r>
              <a:rPr lang="hi-IN" sz="2400" b="1" dirty="0"/>
              <a:t>कानून</a:t>
            </a:r>
            <a:endParaRPr kumimoji="0" lang="en-US" sz="2400" b="1"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Sources of Law (</a:t>
            </a:r>
            <a:r>
              <a:rPr lang="hi-IN" dirty="0"/>
              <a:t>विधि के स्रोत</a:t>
            </a:r>
            <a:r>
              <a:rPr lang="en-US" dirty="0"/>
              <a:t>)</a:t>
            </a:r>
          </a:p>
        </p:txBody>
      </p:sp>
      <p:sp>
        <p:nvSpPr>
          <p:cNvPr id="3" name="Content Placeholder 2"/>
          <p:cNvSpPr>
            <a:spLocks noGrp="1"/>
          </p:cNvSpPr>
          <p:nvPr>
            <p:ph idx="1"/>
          </p:nvPr>
        </p:nvSpPr>
        <p:spPr>
          <a:xfrm>
            <a:off x="609599" y="2160590"/>
            <a:ext cx="6781802" cy="3880773"/>
          </a:xfrm>
        </p:spPr>
        <p:txBody>
          <a:bodyPr>
            <a:normAutofit fontScale="92500" lnSpcReduction="20000"/>
          </a:bodyPr>
          <a:lstStyle/>
          <a:p>
            <a:r>
              <a:rPr lang="en-US" b="1" dirty="0"/>
              <a:t>1. Ancient Sources of Law (</a:t>
            </a:r>
            <a:r>
              <a:rPr lang="hi-IN" b="1" dirty="0"/>
              <a:t>कानून की प्राचीनतम स्रोत </a:t>
            </a:r>
            <a:r>
              <a:rPr lang="en-US" b="1" dirty="0"/>
              <a:t>)</a:t>
            </a:r>
          </a:p>
          <a:p>
            <a:pPr>
              <a:buFont typeface="Wingdings" panose="05000000000000000000" pitchFamily="2" charset="2"/>
              <a:buChar char="v"/>
            </a:pPr>
            <a:r>
              <a:rPr lang="en-US" b="1" dirty="0" err="1"/>
              <a:t>Shruti</a:t>
            </a:r>
            <a:r>
              <a:rPr lang="en-US" b="1" dirty="0"/>
              <a:t> - </a:t>
            </a:r>
            <a:r>
              <a:rPr lang="hi-IN" b="1" dirty="0"/>
              <a:t>सुना हुआ</a:t>
            </a:r>
            <a:endParaRPr lang="en-US" b="1" dirty="0"/>
          </a:p>
          <a:p>
            <a:pPr>
              <a:buFont typeface="Wingdings" panose="05000000000000000000" pitchFamily="2" charset="2"/>
              <a:buChar char="v"/>
            </a:pPr>
            <a:r>
              <a:rPr lang="en-US" b="1" dirty="0" err="1"/>
              <a:t>Smriti</a:t>
            </a:r>
            <a:r>
              <a:rPr lang="en-US" b="1" dirty="0"/>
              <a:t> - </a:t>
            </a:r>
            <a:r>
              <a:rPr lang="hi-IN" b="1" dirty="0"/>
              <a:t>याद किया हुआ</a:t>
            </a:r>
            <a:endParaRPr lang="en-US" b="1" dirty="0"/>
          </a:p>
          <a:p>
            <a:pPr>
              <a:buFont typeface="Wingdings" panose="05000000000000000000" pitchFamily="2" charset="2"/>
              <a:buChar char="v"/>
            </a:pPr>
            <a:r>
              <a:rPr lang="en-US" b="1" dirty="0"/>
              <a:t>Custom- </a:t>
            </a:r>
            <a:r>
              <a:rPr lang="hi-IN" b="1" dirty="0"/>
              <a:t>प्रथा</a:t>
            </a:r>
            <a:endParaRPr lang="en-US" b="1" dirty="0"/>
          </a:p>
          <a:p>
            <a:endParaRPr lang="en-US" b="1" dirty="0"/>
          </a:p>
          <a:p>
            <a:r>
              <a:rPr lang="en-US" b="1" dirty="0"/>
              <a:t>2. Modern Sources of Law (</a:t>
            </a:r>
            <a:r>
              <a:rPr lang="hi-IN" b="1" dirty="0"/>
              <a:t>आधुनिक युग में कानून का प्रमुख स्रोत </a:t>
            </a:r>
            <a:r>
              <a:rPr lang="en-US" b="1" dirty="0"/>
              <a:t>)</a:t>
            </a:r>
          </a:p>
          <a:p>
            <a:pPr>
              <a:buFont typeface="Wingdings" panose="05000000000000000000" pitchFamily="2" charset="2"/>
              <a:buChar char="v"/>
            </a:pPr>
            <a:r>
              <a:rPr lang="en-US" b="1" dirty="0"/>
              <a:t>Legislation- </a:t>
            </a:r>
            <a:r>
              <a:rPr lang="hi-IN" b="1" dirty="0"/>
              <a:t>विधान</a:t>
            </a:r>
            <a:endParaRPr lang="en-US" b="1" dirty="0"/>
          </a:p>
          <a:p>
            <a:pPr>
              <a:buFont typeface="Wingdings" panose="05000000000000000000" pitchFamily="2" charset="2"/>
              <a:buChar char="v"/>
            </a:pPr>
            <a:r>
              <a:rPr lang="en-US" b="1" dirty="0"/>
              <a:t>Statute- </a:t>
            </a:r>
            <a:r>
              <a:rPr lang="hi-IN" b="1" dirty="0"/>
              <a:t>क़ानून</a:t>
            </a:r>
            <a:endParaRPr lang="en-US" b="1" dirty="0"/>
          </a:p>
          <a:p>
            <a:pPr>
              <a:buFont typeface="Wingdings" panose="05000000000000000000" pitchFamily="2" charset="2"/>
              <a:buChar char="v"/>
            </a:pPr>
            <a:r>
              <a:rPr lang="en-US" b="1" dirty="0"/>
              <a:t>Natural Justice- </a:t>
            </a:r>
            <a:r>
              <a:rPr lang="hi-IN" b="1" dirty="0"/>
              <a:t>प्राकृतिक न्याय</a:t>
            </a:r>
            <a:endParaRPr lang="en-US" b="1" dirty="0"/>
          </a:p>
          <a:p>
            <a:pPr>
              <a:buFont typeface="Wingdings" panose="05000000000000000000" pitchFamily="2" charset="2"/>
              <a:buChar char="v"/>
            </a:pPr>
            <a:r>
              <a:rPr lang="en-US" b="1" dirty="0"/>
              <a:t>Precedent- </a:t>
            </a:r>
            <a:r>
              <a:rPr lang="hi-IN" b="1" dirty="0"/>
              <a:t>मिसाल</a:t>
            </a:r>
            <a:endParaRPr lang="en-US" b="1" dirty="0"/>
          </a:p>
          <a:p>
            <a:pPr>
              <a:buFont typeface="Wingdings" panose="05000000000000000000" pitchFamily="2" charset="2"/>
              <a:buChar char="v"/>
            </a:pPr>
            <a:r>
              <a:rPr lang="en-US" b="1" dirty="0"/>
              <a:t>Equity, Justice and Good Conscience - </a:t>
            </a:r>
            <a:r>
              <a:rPr lang="hi-IN" b="1" dirty="0"/>
              <a:t>समता, न्याय और अच्छे विवेक का सिद्धांत </a:t>
            </a:r>
            <a:endParaRPr lang="en-US" b="1" dirty="0"/>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988934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990"/>
            <a:ext cx="8229600" cy="577210"/>
          </a:xfrm>
        </p:spPr>
        <p:txBody>
          <a:bodyPr>
            <a:normAutofit fontScale="90000"/>
          </a:bodyPr>
          <a:lstStyle/>
          <a:p>
            <a:r>
              <a:rPr lang="en-US" dirty="0"/>
              <a:t>Definition</a:t>
            </a:r>
          </a:p>
        </p:txBody>
      </p:sp>
      <p:sp>
        <p:nvSpPr>
          <p:cNvPr id="3" name="Content Placeholder 2"/>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Administrative law deals with the powers and functions of the administrative authorities , the manner in which the powers are to be exercised and remedies which are available to the aggrieved persons when those powers are abused by these authorities.</a:t>
            </a:r>
          </a:p>
          <a:p>
            <a:pPr algn="just"/>
            <a:endParaRPr lang="en-US" dirty="0"/>
          </a:p>
          <a:p>
            <a:pPr lvl="0" algn="just"/>
            <a:r>
              <a:rPr lang="hi-IN" dirty="0">
                <a:solidFill>
                  <a:srgbClr val="202124"/>
                </a:solidFill>
                <a:latin typeface="inherit"/>
              </a:rPr>
              <a:t>प्रशासनिक कानून प्रशासनिक अधिकारियों की शक्तियों और कार्यों, शक्तियों का प्रयोग करने के तरीके और इन अधिकारियों द्वारा शक्तियों का दुरुपयोग होने पर पीड़ित व्यक्तियों को उपलब्ध होने वाले उपायों से संबंधित है।</a:t>
            </a:r>
            <a:r>
              <a:rPr lang="hi-IN" sz="1000" dirty="0"/>
              <a:t> </a:t>
            </a:r>
            <a:endParaRPr lang="en-US" sz="2400" dirty="0">
              <a:latin typeface="Arial" panose="020B0604020202020204" pitchFamily="34" charset="0"/>
            </a:endParaRPr>
          </a:p>
          <a:p>
            <a:endParaRPr lang="en-US"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Sources of Administrative Law </a:t>
            </a:r>
            <a:br>
              <a:rPr lang="hi-IN" dirty="0"/>
            </a:br>
            <a:r>
              <a:rPr lang="hi-IN" dirty="0"/>
              <a:t>प्रशासनिक कानून के स्रोत </a:t>
            </a:r>
            <a:endParaRPr lang="en-US" dirty="0"/>
          </a:p>
        </p:txBody>
      </p:sp>
      <p:sp>
        <p:nvSpPr>
          <p:cNvPr id="4" name="Rounded Rectangle 3"/>
          <p:cNvSpPr/>
          <p:nvPr/>
        </p:nvSpPr>
        <p:spPr>
          <a:xfrm>
            <a:off x="914400" y="2438400"/>
            <a:ext cx="3810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Constitution</a:t>
            </a:r>
            <a:r>
              <a:rPr lang="en-US" sz="2800" dirty="0"/>
              <a:t> (</a:t>
            </a:r>
            <a:r>
              <a:rPr lang="hi-IN" sz="2800" dirty="0"/>
              <a:t>संविधान</a:t>
            </a:r>
            <a:r>
              <a:rPr lang="en-US" sz="2800" dirty="0"/>
              <a:t>)</a:t>
            </a:r>
          </a:p>
        </p:txBody>
      </p:sp>
      <p:sp>
        <p:nvSpPr>
          <p:cNvPr id="5" name="Rounded Rectangle 4"/>
          <p:cNvSpPr/>
          <p:nvPr/>
        </p:nvSpPr>
        <p:spPr>
          <a:xfrm>
            <a:off x="914400" y="3962400"/>
            <a:ext cx="3810000"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Statute (</a:t>
            </a:r>
            <a:r>
              <a:rPr lang="hi-IN" sz="3200" dirty="0"/>
              <a:t>क़ानून</a:t>
            </a:r>
            <a:r>
              <a:rPr lang="en-US" sz="3200" dirty="0"/>
              <a:t>)</a:t>
            </a:r>
          </a:p>
        </p:txBody>
      </p:sp>
    </p:spTree>
    <p:extLst>
      <p:ext uri="{BB962C8B-B14F-4D97-AF65-F5344CB8AC3E}">
        <p14:creationId xmlns:p14="http://schemas.microsoft.com/office/powerpoint/2010/main" val="4131831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Jain and Jain – Definition of Administrative Law</a:t>
            </a:r>
          </a:p>
        </p:txBody>
      </p:sp>
      <p:sp>
        <p:nvSpPr>
          <p:cNvPr id="3" name="Content Placeholder 2"/>
          <p:cNvSpPr>
            <a:spLocks noGrp="1"/>
          </p:cNvSpPr>
          <p:nvPr>
            <p:ph idx="1"/>
          </p:nvPr>
        </p:nvSpPr>
        <p:spPr/>
        <p:txBody>
          <a:bodyPr>
            <a:normAutofit/>
          </a:bodyPr>
          <a:lstStyle/>
          <a:p>
            <a:r>
              <a:rPr lang="en-US" dirty="0"/>
              <a:t>Administrative Law   deals with 4 aspects:</a:t>
            </a:r>
          </a:p>
          <a:p>
            <a:r>
              <a:rPr lang="en-US" dirty="0"/>
              <a:t>Composition and the powers of administrative authorities.</a:t>
            </a:r>
          </a:p>
          <a:p>
            <a:r>
              <a:rPr lang="en-US" dirty="0"/>
              <a:t>Fixes the limits of the powers of these authorities.</a:t>
            </a:r>
          </a:p>
          <a:p>
            <a:r>
              <a:rPr lang="en-US" dirty="0"/>
              <a:t>Prescribes the procedure  to be followed by these authorities in exercising such powers.</a:t>
            </a:r>
          </a:p>
          <a:p>
            <a:r>
              <a:rPr lang="en-US" dirty="0"/>
              <a:t>Controls these administrative authorities through judicial and other means.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524000"/>
            <a:ext cx="8305800" cy="4154984"/>
          </a:xfrm>
          <a:prstGeom prst="rect">
            <a:avLst/>
          </a:prstGeom>
        </p:spPr>
        <p:txBody>
          <a:bodyPr wrap="square">
            <a:spAutoFit/>
          </a:bodyPr>
          <a:lstStyle/>
          <a:p>
            <a:r>
              <a:rPr lang="en-US" sz="2400" dirty="0" err="1"/>
              <a:t>प्रशासनिक</a:t>
            </a:r>
            <a:r>
              <a:rPr lang="en-US" sz="2400" dirty="0"/>
              <a:t> </a:t>
            </a:r>
            <a:r>
              <a:rPr lang="en-US" sz="2400" dirty="0" err="1"/>
              <a:t>कानून</a:t>
            </a:r>
            <a:r>
              <a:rPr lang="en-US" sz="2400" dirty="0"/>
              <a:t> 4 </a:t>
            </a:r>
            <a:r>
              <a:rPr lang="en-US" sz="2400" dirty="0" err="1"/>
              <a:t>पहलुओं</a:t>
            </a:r>
            <a:r>
              <a:rPr lang="en-US" sz="2400" dirty="0"/>
              <a:t> </a:t>
            </a:r>
            <a:r>
              <a:rPr lang="en-US" sz="2400" dirty="0" err="1"/>
              <a:t>से</a:t>
            </a:r>
            <a:r>
              <a:rPr lang="en-US" sz="2400" dirty="0"/>
              <a:t> </a:t>
            </a:r>
            <a:r>
              <a:rPr lang="en-US" sz="2400" dirty="0" err="1"/>
              <a:t>संबंधित</a:t>
            </a:r>
            <a:r>
              <a:rPr lang="en-US" sz="2400" dirty="0"/>
              <a:t> </a:t>
            </a:r>
            <a:r>
              <a:rPr lang="en-US" sz="2400" dirty="0" err="1"/>
              <a:t>है</a:t>
            </a:r>
            <a:r>
              <a:rPr lang="en-US" sz="2400" dirty="0"/>
              <a:t>:</a:t>
            </a:r>
          </a:p>
          <a:p>
            <a:endParaRPr lang="en-US" sz="2400" dirty="0"/>
          </a:p>
          <a:p>
            <a:pPr marL="342900" indent="-342900">
              <a:buAutoNum type="arabicPeriod"/>
            </a:pPr>
            <a:r>
              <a:rPr lang="en-US" sz="2400" dirty="0" err="1"/>
              <a:t>प्रशासनिक</a:t>
            </a:r>
            <a:r>
              <a:rPr lang="en-US" sz="2400" dirty="0"/>
              <a:t> </a:t>
            </a:r>
            <a:r>
              <a:rPr lang="en-US" sz="2400" dirty="0" err="1"/>
              <a:t>प्राधिकारियों</a:t>
            </a:r>
            <a:r>
              <a:rPr lang="en-US" sz="2400" dirty="0"/>
              <a:t> </a:t>
            </a:r>
            <a:r>
              <a:rPr lang="en-US" sz="2400" dirty="0" err="1"/>
              <a:t>की</a:t>
            </a:r>
            <a:r>
              <a:rPr lang="en-US" sz="2400" dirty="0"/>
              <a:t> </a:t>
            </a:r>
            <a:r>
              <a:rPr lang="en-US" sz="2400" dirty="0" err="1"/>
              <a:t>संरचना</a:t>
            </a:r>
            <a:r>
              <a:rPr lang="en-US" sz="2400" dirty="0"/>
              <a:t> </a:t>
            </a:r>
            <a:r>
              <a:rPr lang="en-US" sz="2400" dirty="0" err="1"/>
              <a:t>एवं</a:t>
            </a:r>
            <a:r>
              <a:rPr lang="en-US" sz="2400" dirty="0"/>
              <a:t> </a:t>
            </a:r>
            <a:r>
              <a:rPr lang="en-US" sz="2400" dirty="0" err="1"/>
              <a:t>शक्तियाँ</a:t>
            </a:r>
            <a:r>
              <a:rPr lang="en-US" sz="2400" dirty="0"/>
              <a:t>।</a:t>
            </a:r>
          </a:p>
          <a:p>
            <a:pPr marL="342900" indent="-342900">
              <a:buAutoNum type="arabicPeriod"/>
            </a:pPr>
            <a:endParaRPr lang="en-US" sz="2400" dirty="0"/>
          </a:p>
          <a:p>
            <a:pPr marL="342900" indent="-342900">
              <a:buAutoNum type="arabicPeriod"/>
            </a:pPr>
            <a:r>
              <a:rPr lang="en-US" sz="2400" dirty="0" err="1"/>
              <a:t>इन</a:t>
            </a:r>
            <a:r>
              <a:rPr lang="en-US" sz="2400" dirty="0"/>
              <a:t> </a:t>
            </a:r>
            <a:r>
              <a:rPr lang="en-US" sz="2400" dirty="0" err="1"/>
              <a:t>प्राधिकरणों</a:t>
            </a:r>
            <a:r>
              <a:rPr lang="en-US" sz="2400" dirty="0"/>
              <a:t> </a:t>
            </a:r>
            <a:r>
              <a:rPr lang="en-US" sz="2400" dirty="0" err="1"/>
              <a:t>की</a:t>
            </a:r>
            <a:r>
              <a:rPr lang="en-US" sz="2400" dirty="0"/>
              <a:t> </a:t>
            </a:r>
            <a:r>
              <a:rPr lang="en-US" sz="2400" dirty="0" err="1"/>
              <a:t>शक्तियों</a:t>
            </a:r>
            <a:r>
              <a:rPr lang="en-US" sz="2400" dirty="0"/>
              <a:t> </a:t>
            </a:r>
            <a:r>
              <a:rPr lang="en-US" sz="2400" dirty="0" err="1"/>
              <a:t>की</a:t>
            </a:r>
            <a:r>
              <a:rPr lang="en-US" sz="2400" dirty="0"/>
              <a:t> </a:t>
            </a:r>
            <a:r>
              <a:rPr lang="en-US" sz="2400" dirty="0" err="1"/>
              <a:t>सीमा</a:t>
            </a:r>
            <a:r>
              <a:rPr lang="en-US" sz="2400" dirty="0"/>
              <a:t> </a:t>
            </a:r>
            <a:r>
              <a:rPr lang="en-US" sz="2400" dirty="0" err="1"/>
              <a:t>तय</a:t>
            </a:r>
            <a:r>
              <a:rPr lang="en-US" sz="2400" dirty="0"/>
              <a:t> </a:t>
            </a:r>
            <a:r>
              <a:rPr lang="en-US" sz="2400" dirty="0" err="1"/>
              <a:t>करता</a:t>
            </a:r>
            <a:r>
              <a:rPr lang="en-US" sz="2400" dirty="0"/>
              <a:t> </a:t>
            </a:r>
            <a:r>
              <a:rPr lang="en-US" sz="2400" dirty="0" err="1"/>
              <a:t>है</a:t>
            </a:r>
            <a:r>
              <a:rPr lang="en-US" sz="2400" dirty="0"/>
              <a:t>।</a:t>
            </a:r>
          </a:p>
          <a:p>
            <a:pPr marL="342900" indent="-342900">
              <a:buAutoNum type="arabicPeriod"/>
            </a:pPr>
            <a:endParaRPr lang="en-US" sz="2400" dirty="0"/>
          </a:p>
          <a:p>
            <a:pPr marL="342900" indent="-342900">
              <a:buAutoNum type="arabicPeriod"/>
            </a:pPr>
            <a:r>
              <a:rPr lang="en-US" sz="2400" dirty="0" err="1"/>
              <a:t>ऐसी</a:t>
            </a:r>
            <a:r>
              <a:rPr lang="en-US" sz="2400" dirty="0"/>
              <a:t> </a:t>
            </a:r>
            <a:r>
              <a:rPr lang="en-US" sz="2400" dirty="0" err="1"/>
              <a:t>शक्तियों</a:t>
            </a:r>
            <a:r>
              <a:rPr lang="en-US" sz="2400" dirty="0"/>
              <a:t> </a:t>
            </a:r>
            <a:r>
              <a:rPr lang="en-US" sz="2400" dirty="0" err="1"/>
              <a:t>का</a:t>
            </a:r>
            <a:r>
              <a:rPr lang="en-US" sz="2400" dirty="0"/>
              <a:t> </a:t>
            </a:r>
            <a:r>
              <a:rPr lang="en-US" sz="2400" dirty="0" err="1"/>
              <a:t>प्रयोग</a:t>
            </a:r>
            <a:r>
              <a:rPr lang="en-US" sz="2400" dirty="0"/>
              <a:t> </a:t>
            </a:r>
            <a:r>
              <a:rPr lang="en-US" sz="2400" dirty="0" err="1"/>
              <a:t>करने</a:t>
            </a:r>
            <a:r>
              <a:rPr lang="en-US" sz="2400" dirty="0"/>
              <a:t> </a:t>
            </a:r>
            <a:r>
              <a:rPr lang="en-US" sz="2400" dirty="0" err="1"/>
              <a:t>में</a:t>
            </a:r>
            <a:r>
              <a:rPr lang="en-US" sz="2400" dirty="0"/>
              <a:t> </a:t>
            </a:r>
            <a:r>
              <a:rPr lang="en-US" sz="2400" dirty="0" err="1"/>
              <a:t>इन</a:t>
            </a:r>
            <a:r>
              <a:rPr lang="en-US" sz="2400" dirty="0"/>
              <a:t> </a:t>
            </a:r>
            <a:r>
              <a:rPr lang="en-US" sz="2400" dirty="0" err="1"/>
              <a:t>प्राधिकारियों</a:t>
            </a:r>
            <a:r>
              <a:rPr lang="en-US" sz="2400" dirty="0"/>
              <a:t> </a:t>
            </a:r>
            <a:r>
              <a:rPr lang="en-US" sz="2400" dirty="0" err="1"/>
              <a:t>द्वारा</a:t>
            </a:r>
            <a:r>
              <a:rPr lang="en-US" sz="2400" dirty="0"/>
              <a:t> </a:t>
            </a:r>
            <a:r>
              <a:rPr lang="en-US" sz="2400" dirty="0" err="1"/>
              <a:t>पालन</a:t>
            </a:r>
            <a:r>
              <a:rPr lang="en-US" sz="2400" dirty="0"/>
              <a:t> </a:t>
            </a:r>
            <a:r>
              <a:rPr lang="en-US" sz="2400" dirty="0" err="1"/>
              <a:t>की</a:t>
            </a:r>
            <a:r>
              <a:rPr lang="en-US" sz="2400" dirty="0"/>
              <a:t> </a:t>
            </a:r>
            <a:r>
              <a:rPr lang="en-US" sz="2400" dirty="0" err="1"/>
              <a:t>जाने</a:t>
            </a:r>
            <a:r>
              <a:rPr lang="en-US" sz="2400" dirty="0"/>
              <a:t> </a:t>
            </a:r>
            <a:r>
              <a:rPr lang="en-US" sz="2400" dirty="0" err="1"/>
              <a:t>वाली</a:t>
            </a:r>
            <a:r>
              <a:rPr lang="en-US" sz="2400" dirty="0"/>
              <a:t> </a:t>
            </a:r>
            <a:r>
              <a:rPr lang="en-US" sz="2400" dirty="0" err="1"/>
              <a:t>प्रक्रिया</a:t>
            </a:r>
            <a:r>
              <a:rPr lang="en-US" sz="2400" dirty="0"/>
              <a:t> </a:t>
            </a:r>
            <a:r>
              <a:rPr lang="en-US" sz="2400" dirty="0" err="1"/>
              <a:t>निर्धारित</a:t>
            </a:r>
            <a:r>
              <a:rPr lang="en-US" sz="2400" dirty="0"/>
              <a:t> </a:t>
            </a:r>
            <a:r>
              <a:rPr lang="en-US" sz="2400" dirty="0" err="1"/>
              <a:t>करता</a:t>
            </a:r>
            <a:r>
              <a:rPr lang="en-US" sz="2400" dirty="0"/>
              <a:t> </a:t>
            </a:r>
            <a:r>
              <a:rPr lang="en-US" sz="2400" dirty="0" err="1"/>
              <a:t>है</a:t>
            </a:r>
            <a:r>
              <a:rPr lang="en-US" sz="2400" dirty="0"/>
              <a:t>।</a:t>
            </a:r>
          </a:p>
          <a:p>
            <a:pPr marL="342900" indent="-342900">
              <a:buAutoNum type="arabicPeriod"/>
            </a:pPr>
            <a:endParaRPr lang="en-US" sz="2400" dirty="0"/>
          </a:p>
          <a:p>
            <a:pPr marL="342900" indent="-342900">
              <a:buAutoNum type="arabicPeriod"/>
            </a:pPr>
            <a:r>
              <a:rPr lang="en-US" sz="2400" dirty="0" err="1"/>
              <a:t>इन</a:t>
            </a:r>
            <a:r>
              <a:rPr lang="en-US" sz="2400" dirty="0"/>
              <a:t> </a:t>
            </a:r>
            <a:r>
              <a:rPr lang="en-US" sz="2400" dirty="0" err="1"/>
              <a:t>प्रशासनिक</a:t>
            </a:r>
            <a:r>
              <a:rPr lang="en-US" sz="2400" dirty="0"/>
              <a:t> </a:t>
            </a:r>
            <a:r>
              <a:rPr lang="en-US" sz="2400" dirty="0" err="1"/>
              <a:t>प्राधिकारियों</a:t>
            </a:r>
            <a:r>
              <a:rPr lang="en-US" sz="2400" dirty="0"/>
              <a:t> </a:t>
            </a:r>
            <a:r>
              <a:rPr lang="en-US" sz="2400" dirty="0" err="1"/>
              <a:t>को</a:t>
            </a:r>
            <a:r>
              <a:rPr lang="en-US" sz="2400" dirty="0"/>
              <a:t> </a:t>
            </a:r>
            <a:r>
              <a:rPr lang="en-US" sz="2400" dirty="0" err="1"/>
              <a:t>न्यायिक</a:t>
            </a:r>
            <a:r>
              <a:rPr lang="en-US" sz="2400" dirty="0"/>
              <a:t> </a:t>
            </a:r>
            <a:r>
              <a:rPr lang="en-US" sz="2400" dirty="0" err="1"/>
              <a:t>एवं</a:t>
            </a:r>
            <a:r>
              <a:rPr lang="en-US" sz="2400" dirty="0"/>
              <a:t> </a:t>
            </a:r>
            <a:r>
              <a:rPr lang="en-US" sz="2400" dirty="0" err="1"/>
              <a:t>अन्य</a:t>
            </a:r>
            <a:r>
              <a:rPr lang="en-US" sz="2400" dirty="0"/>
              <a:t> </a:t>
            </a:r>
            <a:r>
              <a:rPr lang="en-US" sz="2400" dirty="0" err="1"/>
              <a:t>माध्यमों</a:t>
            </a:r>
            <a:r>
              <a:rPr lang="en-US" sz="2400" dirty="0"/>
              <a:t> </a:t>
            </a:r>
            <a:r>
              <a:rPr lang="en-US" sz="2400" dirty="0" err="1"/>
              <a:t>से</a:t>
            </a:r>
            <a:r>
              <a:rPr lang="en-US" sz="2400" dirty="0"/>
              <a:t> </a:t>
            </a:r>
            <a:r>
              <a:rPr lang="en-US" sz="2400" dirty="0" err="1"/>
              <a:t>नियंत्रित</a:t>
            </a:r>
            <a:r>
              <a:rPr lang="en-US" sz="2400" dirty="0"/>
              <a:t> </a:t>
            </a:r>
            <a:r>
              <a:rPr lang="en-US" sz="2400" dirty="0" err="1"/>
              <a:t>करता</a:t>
            </a:r>
            <a:r>
              <a:rPr lang="en-US" sz="2400" dirty="0"/>
              <a:t> </a:t>
            </a:r>
            <a:r>
              <a:rPr lang="en-US" sz="2400" dirty="0" err="1"/>
              <a:t>है</a:t>
            </a:r>
            <a:r>
              <a:rPr lang="en-US" sz="2400" dirty="0"/>
              <a:t>।</a:t>
            </a:r>
          </a:p>
        </p:txBody>
      </p:sp>
      <p:sp>
        <p:nvSpPr>
          <p:cNvPr id="4" name="Rectangle 1"/>
          <p:cNvSpPr>
            <a:spLocks noGrp="1" noChangeArrowheads="1"/>
          </p:cNvSpPr>
          <p:nvPr>
            <p:ph type="title"/>
          </p:nvPr>
        </p:nvSpPr>
        <p:spPr bwMode="auto">
          <a:xfrm>
            <a:off x="304800" y="533400"/>
            <a:ext cx="7660752" cy="45718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i-IN" sz="3200" b="1" i="0" u="none" strike="noStrike" cap="none" normalizeH="0" baseline="0" dirty="0">
                <a:ln>
                  <a:noFill/>
                </a:ln>
                <a:solidFill>
                  <a:srgbClr val="202124"/>
                </a:solidFill>
                <a:effectLst/>
                <a:latin typeface="inherit"/>
                <a:cs typeface="Mangal"/>
              </a:rPr>
              <a:t>जैन एवं जैन - प्रशासनिक कानून की परिभाषा</a:t>
            </a:r>
            <a:r>
              <a:rPr kumimoji="0" lang="hi-IN" sz="3200" b="1" i="0" u="none" strike="noStrike" cap="none" normalizeH="0" baseline="0" dirty="0">
                <a:ln>
                  <a:noFill/>
                </a:ln>
                <a:solidFill>
                  <a:schemeClr val="tx1"/>
                </a:solidFill>
                <a:effectLst/>
                <a:cs typeface="Mangal"/>
              </a:rPr>
              <a:t> </a:t>
            </a:r>
            <a:endParaRPr kumimoji="0" lang="en-US" sz="32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8825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Reasons for the growth of</a:t>
            </a:r>
            <a:br>
              <a:rPr lang="en-US" dirty="0"/>
            </a:br>
            <a:r>
              <a:rPr lang="en-US" dirty="0"/>
              <a:t> Administrative Law </a:t>
            </a:r>
          </a:p>
        </p:txBody>
      </p:sp>
      <p:sp>
        <p:nvSpPr>
          <p:cNvPr id="3" name="Content Placeholder 2"/>
          <p:cNvSpPr>
            <a:spLocks noGrp="1"/>
          </p:cNvSpPr>
          <p:nvPr>
            <p:ph idx="1"/>
          </p:nvPr>
        </p:nvSpPr>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Change in the philosophy as to the role played by the state. The traditional and minimum function  of a state is defense and administration  of justice. Now it is being extended to Welfare State. So there is a demand by the people that  the government must solve their problems rather than merely define their rights. Thus burden on each of the organs of the government  increased .    </a:t>
            </a:r>
          </a:p>
          <a:p>
            <a:endParaRPr lang="en-US" dirty="0"/>
          </a:p>
          <a:p>
            <a:r>
              <a:rPr lang="hi-IN" dirty="0"/>
              <a:t>राज्य द्वारा निभाई गई भूमिका के दर्शन में परिवर्तन। राज्य का पारंपरिक और न्यूनतम कार्य न्याय की रक्षा और प्रशासन करना है। अब इसका विस्तार कल्याणकारी राज्य तक किया जा रहा है। इसलिए लोगों की मांग है कि सरकार को केवल उनके अधिकारों को परिभाषित करने के बजाय उनकी समस्याओं का समाधान करना चाहिए। इस प्रकार सरकार के प्रत्येक अंग पर बोझ बढ़ गया।</a:t>
            </a:r>
            <a:endParaRPr lang="en-US" dirty="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2"/>
            <a:ext cx="6347713" cy="685800"/>
          </a:xfrm>
        </p:spPr>
        <p:txBody>
          <a:bodyPr/>
          <a:lstStyle/>
          <a:p>
            <a:r>
              <a:rPr lang="en-US" dirty="0"/>
              <a:t>Inadequate judicial system</a:t>
            </a:r>
          </a:p>
        </p:txBody>
      </p:sp>
      <p:sp>
        <p:nvSpPr>
          <p:cNvPr id="3" name="Content Placeholder 2"/>
          <p:cNvSpPr>
            <a:spLocks noGrp="1"/>
          </p:cNvSpPr>
          <p:nvPr>
            <p:ph idx="1"/>
          </p:nvPr>
        </p:nvSpPr>
        <p:spPr>
          <a:xfrm>
            <a:off x="457200" y="689212"/>
            <a:ext cx="8229600" cy="5257800"/>
          </a:xfrm>
        </p:spPr>
        <p:txBody>
          <a:bodyPr>
            <a:normAutofit fontScale="25000" lnSpcReduction="20000"/>
          </a:bodyPr>
          <a:lstStyle/>
          <a:p>
            <a:r>
              <a:rPr lang="en-US" sz="6400" dirty="0">
                <a:latin typeface="Times New Roman" panose="02020603050405020304" pitchFamily="18" charset="0"/>
                <a:cs typeface="Times New Roman" panose="02020603050405020304" pitchFamily="18" charset="0"/>
              </a:rPr>
              <a:t>Judiciary was slow , costly, un expert , complex and formalistic.</a:t>
            </a:r>
          </a:p>
          <a:p>
            <a:endParaRPr lang="en-US" sz="6400" dirty="0">
              <a:latin typeface="Times New Roman" panose="02020603050405020304" pitchFamily="18" charset="0"/>
              <a:cs typeface="Times New Roman" panose="02020603050405020304" pitchFamily="18" charset="0"/>
            </a:endParaRPr>
          </a:p>
          <a:p>
            <a:r>
              <a:rPr lang="hi-IN" sz="6400" dirty="0">
                <a:latin typeface="Times New Roman" panose="02020603050405020304" pitchFamily="18" charset="0"/>
              </a:rPr>
              <a:t>न्यायपालिका धीमी, खर्चीली, विशेषज्ञहीन, जटिल और औपचारिक थी।</a:t>
            </a:r>
            <a:endParaRPr lang="en-US" sz="6400" dirty="0">
              <a:latin typeface="Times New Roman" panose="02020603050405020304" pitchFamily="18" charset="0"/>
              <a:cs typeface="Times New Roman" panose="02020603050405020304" pitchFamily="18" charset="0"/>
            </a:endParaRPr>
          </a:p>
          <a:p>
            <a:pPr marL="0" indent="0">
              <a:buNone/>
            </a:pPr>
            <a:endParaRPr lang="hi-IN" sz="6400" dirty="0">
              <a:latin typeface="Times New Roman" panose="02020603050405020304" pitchFamily="18" charset="0"/>
            </a:endParaRPr>
          </a:p>
          <a:p>
            <a:r>
              <a:rPr lang="en-US" sz="6400" dirty="0">
                <a:latin typeface="Times New Roman" panose="02020603050405020304" pitchFamily="18" charset="0"/>
                <a:cs typeface="Times New Roman" panose="02020603050405020304" pitchFamily="18" charset="0"/>
              </a:rPr>
              <a:t>Overburdening of judicial system- speedy disposal was not possible- resulted in strikes and lock out  in disputes between employers and employees.</a:t>
            </a:r>
          </a:p>
          <a:p>
            <a:endParaRPr lang="en-US" sz="6400" dirty="0">
              <a:latin typeface="Times New Roman" panose="02020603050405020304" pitchFamily="18" charset="0"/>
              <a:cs typeface="Times New Roman" panose="02020603050405020304" pitchFamily="18" charset="0"/>
            </a:endParaRPr>
          </a:p>
          <a:p>
            <a:r>
              <a:rPr lang="hi-IN" sz="6400" dirty="0">
                <a:latin typeface="Times New Roman" panose="02020603050405020304" pitchFamily="18" charset="0"/>
              </a:rPr>
              <a:t>न्यायिक प्रणाली पर अत्यधिक बोझ - त्वरित निपटान संभव नहीं था - जिसके परिणामस्वरूप नियोक्ताओं और कर्मचारियों के बीच विवादों में हड़ताल और तालाबंदी हुई।</a:t>
            </a:r>
          </a:p>
          <a:p>
            <a:endParaRPr lang="en-US" sz="6400" dirty="0">
              <a:latin typeface="Times New Roman" panose="02020603050405020304" pitchFamily="18" charset="0"/>
              <a:cs typeface="Times New Roman" panose="02020603050405020304" pitchFamily="18" charset="0"/>
            </a:endParaRPr>
          </a:p>
          <a:p>
            <a:r>
              <a:rPr lang="en-US" sz="6400" dirty="0">
                <a:latin typeface="Times New Roman" panose="02020603050405020304" pitchFamily="18" charset="0"/>
                <a:cs typeface="Times New Roman" panose="02020603050405020304" pitchFamily="18" charset="0"/>
              </a:rPr>
              <a:t>As a result industrial tribunals and labor courts were established – they possessed  techniques and expertise to handle these complex problems.</a:t>
            </a:r>
          </a:p>
          <a:p>
            <a:endParaRPr lang="en-US" sz="6400" dirty="0">
              <a:latin typeface="Times New Roman" panose="02020603050405020304" pitchFamily="18" charset="0"/>
              <a:cs typeface="Times New Roman" panose="02020603050405020304" pitchFamily="18" charset="0"/>
            </a:endParaRPr>
          </a:p>
          <a:p>
            <a:r>
              <a:rPr lang="hi-IN" sz="6400" dirty="0">
                <a:latin typeface="Times New Roman" panose="02020603050405020304" pitchFamily="18" charset="0"/>
              </a:rPr>
              <a:t>परिणामस्वरूप औद्योगिक न्यायाधिकरण और श्रम अदालतें स्थापित की गईं - उनके पास इन जटिल समस्याओं से निपटने के लिए तकनीक और विशेषज्ञता थी।</a:t>
            </a:r>
          </a:p>
          <a:p>
            <a:endParaRPr lang="en-US" sz="6400" dirty="0">
              <a:latin typeface="Times New Roman" panose="02020603050405020304" pitchFamily="18" charset="0"/>
              <a:cs typeface="Times New Roman" panose="02020603050405020304" pitchFamily="18" charset="0"/>
            </a:endParaRPr>
          </a:p>
          <a:p>
            <a:r>
              <a:rPr lang="en-US" sz="6400" dirty="0">
                <a:latin typeface="Times New Roman" panose="02020603050405020304" pitchFamily="18" charset="0"/>
                <a:cs typeface="Times New Roman" panose="02020603050405020304" pitchFamily="18" charset="0"/>
              </a:rPr>
              <a:t>Tribunals are not courts but executive authorities having judicial powers.</a:t>
            </a:r>
          </a:p>
          <a:p>
            <a:endParaRPr lang="en-US" sz="6400" dirty="0">
              <a:latin typeface="Times New Roman" panose="02020603050405020304" pitchFamily="18" charset="0"/>
              <a:cs typeface="Times New Roman" panose="02020603050405020304" pitchFamily="18" charset="0"/>
            </a:endParaRPr>
          </a:p>
          <a:p>
            <a:r>
              <a:rPr lang="hi-IN" sz="6400" dirty="0">
                <a:latin typeface="Times New Roman" panose="02020603050405020304" pitchFamily="18" charset="0"/>
              </a:rPr>
              <a:t>न्यायाधिकरण अदालतें नहीं हैं बल्कि न्यायिक शक्तियां रखने वाले कार्यकारी </a:t>
            </a:r>
            <a:r>
              <a:rPr lang="hi-IN" sz="7200" dirty="0">
                <a:latin typeface="Times New Roman" panose="02020603050405020304" pitchFamily="18" charset="0"/>
              </a:rPr>
              <a:t>प्राधिकारी हैं।</a:t>
            </a:r>
            <a:endParaRPr lang="en-US" sz="7200"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685800"/>
          </a:xfrm>
        </p:spPr>
        <p:txBody>
          <a:bodyPr>
            <a:normAutofit fontScale="90000"/>
          </a:bodyPr>
          <a:lstStyle/>
          <a:p>
            <a:r>
              <a:rPr lang="en-US" dirty="0"/>
              <a:t>Inadequate legislative process</a:t>
            </a:r>
          </a:p>
        </p:txBody>
      </p:sp>
      <p:sp>
        <p:nvSpPr>
          <p:cNvPr id="3" name="Content Placeholder 2"/>
          <p:cNvSpPr>
            <a:spLocks noGrp="1"/>
          </p:cNvSpPr>
          <p:nvPr>
            <p:ph idx="1"/>
          </p:nvPr>
        </p:nvSpPr>
        <p:spPr>
          <a:xfrm>
            <a:off x="76200" y="1600200"/>
            <a:ext cx="8610600" cy="5257800"/>
          </a:xfrm>
        </p:spPr>
        <p:txBody>
          <a:bodyPr>
            <a:normAutofit fontScale="40000" lnSpcReduction="20000"/>
          </a:bodyPr>
          <a:lstStyle/>
          <a:p>
            <a:r>
              <a:rPr lang="en-US" sz="3800" dirty="0">
                <a:latin typeface="Times New Roman" panose="02020603050405020304" pitchFamily="18" charset="0"/>
                <a:cs typeface="Times New Roman" panose="02020603050405020304" pitchFamily="18" charset="0"/>
              </a:rPr>
              <a:t>The legislative process was also inadequate. Legislature had no time and technique to deal with all the detailed rules and procedure.</a:t>
            </a:r>
          </a:p>
          <a:p>
            <a:endParaRPr lang="en-US" sz="3800" dirty="0">
              <a:latin typeface="Times New Roman" panose="02020603050405020304" pitchFamily="18" charset="0"/>
              <a:cs typeface="Times New Roman" panose="02020603050405020304" pitchFamily="18" charset="0"/>
            </a:endParaRPr>
          </a:p>
          <a:p>
            <a:r>
              <a:rPr lang="hi-IN" sz="3800" dirty="0">
                <a:latin typeface="Times New Roman" panose="02020603050405020304" pitchFamily="18" charset="0"/>
              </a:rPr>
              <a:t>विधायी प्रक्रिया भी अपर्याप्त थी. विधायिका के पास सभी विस्तृत नियमों और प्रक्रियाओं से निपटने के लिए समय और तकनीक नहीं थी।</a:t>
            </a:r>
            <a:endParaRPr lang="en-US" sz="3800" dirty="0">
              <a:latin typeface="Times New Roman" panose="02020603050405020304" pitchFamily="18" charset="0"/>
              <a:cs typeface="Times New Roman" panose="02020603050405020304" pitchFamily="18" charset="0"/>
            </a:endParaRPr>
          </a:p>
          <a:p>
            <a:endParaRPr lang="en-US" sz="3800" dirty="0">
              <a:latin typeface="Times New Roman" panose="02020603050405020304" pitchFamily="18" charset="0"/>
              <a:cs typeface="Times New Roman" panose="02020603050405020304" pitchFamily="18" charset="0"/>
            </a:endParaRPr>
          </a:p>
          <a:p>
            <a:r>
              <a:rPr lang="en-US" sz="3800" dirty="0">
                <a:latin typeface="Times New Roman" panose="02020603050405020304" pitchFamily="18" charset="0"/>
                <a:cs typeface="Times New Roman" panose="02020603050405020304" pitchFamily="18" charset="0"/>
              </a:rPr>
              <a:t>Detailed procedure made by the legislature were found to be defective and inadequate.</a:t>
            </a:r>
          </a:p>
          <a:p>
            <a:endParaRPr lang="en-US" sz="3800" dirty="0">
              <a:latin typeface="Times New Roman" panose="02020603050405020304" pitchFamily="18" charset="0"/>
              <a:cs typeface="Times New Roman" panose="02020603050405020304" pitchFamily="18" charset="0"/>
            </a:endParaRPr>
          </a:p>
          <a:p>
            <a:r>
              <a:rPr lang="hi-IN" sz="3800" dirty="0">
                <a:latin typeface="Times New Roman" panose="02020603050405020304" pitchFamily="18" charset="0"/>
              </a:rPr>
              <a:t>विधायिका द्वारा बनाई गई विस्तृत प्रक्रियाएँ दोषपूर्ण और अपर्याप्त पाई गईं।</a:t>
            </a:r>
            <a:endParaRPr lang="en-US" sz="3800" dirty="0">
              <a:latin typeface="Times New Roman" panose="02020603050405020304" pitchFamily="18" charset="0"/>
              <a:cs typeface="Times New Roman" panose="02020603050405020304" pitchFamily="18" charset="0"/>
            </a:endParaRPr>
          </a:p>
          <a:p>
            <a:endParaRPr lang="en-US" sz="3800" dirty="0">
              <a:latin typeface="Times New Roman" panose="02020603050405020304" pitchFamily="18" charset="0"/>
              <a:cs typeface="Times New Roman" panose="02020603050405020304" pitchFamily="18" charset="0"/>
            </a:endParaRPr>
          </a:p>
          <a:p>
            <a:r>
              <a:rPr lang="en-US" sz="3800" dirty="0">
                <a:latin typeface="Times New Roman" panose="02020603050405020304" pitchFamily="18" charset="0"/>
                <a:cs typeface="Times New Roman" panose="02020603050405020304" pitchFamily="18" charset="0"/>
              </a:rPr>
              <a:t>All these resulted in the delegation of some legislative powers to the administrative authorities.</a:t>
            </a:r>
          </a:p>
          <a:p>
            <a:endParaRPr lang="en-US" sz="3800" dirty="0">
              <a:latin typeface="Times New Roman" panose="02020603050405020304" pitchFamily="18" charset="0"/>
              <a:cs typeface="Times New Roman" panose="02020603050405020304" pitchFamily="18" charset="0"/>
            </a:endParaRPr>
          </a:p>
          <a:p>
            <a:r>
              <a:rPr lang="hi-IN" sz="3800" dirty="0">
                <a:latin typeface="Times New Roman" panose="02020603050405020304" pitchFamily="18" charset="0"/>
              </a:rPr>
              <a:t>इन सबके परिणामस्वरूप प्रशासनिक अधिकारियों को कुछ विधायी शक्तियाँ सौंप दी गईं।</a:t>
            </a:r>
            <a:endParaRPr lang="en-US" sz="3800" dirty="0">
              <a:latin typeface="Times New Roman" panose="02020603050405020304" pitchFamily="18" charset="0"/>
              <a:cs typeface="Times New Roman" panose="02020603050405020304" pitchFamily="18" charset="0"/>
            </a:endParaRPr>
          </a:p>
          <a:p>
            <a:endParaRPr lang="en-US" sz="3800" dirty="0">
              <a:latin typeface="Times New Roman" panose="02020603050405020304" pitchFamily="18" charset="0"/>
              <a:cs typeface="Times New Roman" panose="02020603050405020304" pitchFamily="18" charset="0"/>
            </a:endParaRPr>
          </a:p>
          <a:p>
            <a:r>
              <a:rPr lang="en-US" sz="3800" dirty="0">
                <a:latin typeface="Times New Roman" panose="02020603050405020304" pitchFamily="18" charset="0"/>
                <a:cs typeface="Times New Roman" panose="02020603050405020304" pitchFamily="18" charset="0"/>
              </a:rPr>
              <a:t>When rule making is done by the executive branch it is known as delegated legislation.</a:t>
            </a:r>
          </a:p>
          <a:p>
            <a:endParaRPr lang="en-US" sz="3800" dirty="0">
              <a:latin typeface="Times New Roman" panose="02020603050405020304" pitchFamily="18" charset="0"/>
              <a:cs typeface="Times New Roman" panose="02020603050405020304" pitchFamily="18" charset="0"/>
            </a:endParaRPr>
          </a:p>
          <a:p>
            <a:r>
              <a:rPr lang="hi-IN" sz="3800" dirty="0">
                <a:latin typeface="Times New Roman" panose="02020603050405020304" pitchFamily="18" charset="0"/>
              </a:rPr>
              <a:t>जब नियम बनाने का कार्य कार्यकारी शाखा द्वारा किया जाता है तो इसे प्रत्यायोजित विधान के रूप में जाना जाता है।</a:t>
            </a:r>
            <a:endParaRPr lang="en-US" sz="3800"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Scope for experiments</a:t>
            </a:r>
          </a:p>
        </p:txBody>
      </p:sp>
      <p:sp>
        <p:nvSpPr>
          <p:cNvPr id="3" name="Content Placeholder 2"/>
          <p:cNvSpPr>
            <a:spLocks noGrp="1"/>
          </p:cNvSpPr>
          <p:nvPr>
            <p:ph idx="1"/>
          </p:nvPr>
        </p:nvSpPr>
        <p:spPr/>
        <p:txBody>
          <a:bodyPr/>
          <a:lstStyle/>
          <a:p>
            <a:r>
              <a:rPr lang="en-US" dirty="0"/>
              <a:t>There is scope for experiments in administrative process</a:t>
            </a:r>
          </a:p>
          <a:p>
            <a:r>
              <a:rPr lang="en-US" dirty="0"/>
              <a:t>A rule can be made , tried for some time and if it is found defective it can be altered or modified within a short period. </a:t>
            </a:r>
          </a:p>
          <a:p>
            <a:r>
              <a:rPr lang="en-US" dirty="0"/>
              <a:t> legislation is rigid and administrative rule making is flexible.</a:t>
            </a:r>
          </a:p>
          <a:p>
            <a:r>
              <a:rPr lang="hi-IN" dirty="0"/>
              <a:t>प्रशासनिक प्रक्रिया में प्रयोगों की गुंजाइश है</a:t>
            </a:r>
          </a:p>
          <a:p>
            <a:r>
              <a:rPr lang="hi-IN" dirty="0"/>
              <a:t>एक नियम बनाया जा सकता है, कुछ समय के लिए प्रयास किया जा सकता है और यदि यह दोषपूर्ण पाया जाता है तो इसे थोड़े समय के भीतर बदला या संशोधित किया जा सकता है। </a:t>
            </a:r>
          </a:p>
          <a:p>
            <a:r>
              <a:rPr lang="hi-IN" dirty="0"/>
              <a:t> कानून कठोर है और प्रशासनिक नियम बनाना लचीला है।</a:t>
            </a:r>
            <a:endParaRPr lang="en-US" dirty="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Preventive measures</a:t>
            </a:r>
          </a:p>
        </p:txBody>
      </p:sp>
      <p:sp>
        <p:nvSpPr>
          <p:cNvPr id="3" name="Content Placeholder 2"/>
          <p:cNvSpPr>
            <a:spLocks noGrp="1"/>
          </p:cNvSpPr>
          <p:nvPr>
            <p:ph idx="1"/>
          </p:nvPr>
        </p:nvSpPr>
        <p:spPr/>
        <p:txBody>
          <a:bodyPr>
            <a:normAutofit lnSpcReduction="10000"/>
          </a:bodyPr>
          <a:lstStyle/>
          <a:p>
            <a:r>
              <a:rPr lang="en-US" dirty="0"/>
              <a:t>Administrative authorities can take preventive measures- licensing , rate fixing etc.</a:t>
            </a:r>
          </a:p>
          <a:p>
            <a:endParaRPr lang="en-US" dirty="0"/>
          </a:p>
          <a:p>
            <a:r>
              <a:rPr lang="hi-IN" dirty="0"/>
              <a:t>प्रशासनिक अधिकारी निवारक उपाय कर सकते हैं- लाइसेंसिंग, दर निर्धारण आदि।</a:t>
            </a:r>
            <a:endParaRPr lang="en-US" dirty="0"/>
          </a:p>
          <a:p>
            <a:endParaRPr lang="en-US" dirty="0"/>
          </a:p>
          <a:p>
            <a:r>
              <a:rPr lang="en-US" dirty="0"/>
              <a:t>They can also take effective  measures for enforcement of preventive measures like, suspension, revocation ,  cancellation of licenses etc.</a:t>
            </a:r>
          </a:p>
          <a:p>
            <a:endParaRPr lang="en-US" dirty="0"/>
          </a:p>
          <a:p>
            <a:r>
              <a:rPr lang="hi-IN" dirty="0"/>
              <a:t>वे निवारक उपायों को लागू करने के लिए प्रभावी कदम भी उठा सकते हैं, जैसे निलंबन, निरस्तीकरण, लाइसेंस रद्द करना आदि।</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Separation of Power</a:t>
            </a:r>
            <a:br>
              <a:rPr lang="en-US" dirty="0"/>
            </a:br>
            <a:r>
              <a:rPr lang="hi-IN" dirty="0"/>
              <a:t>शक्तियों के पृथक्करण</a:t>
            </a:r>
            <a:endParaRPr lang="en-US" dirty="0"/>
          </a:p>
        </p:txBody>
      </p:sp>
      <p:sp>
        <p:nvSpPr>
          <p:cNvPr id="3" name="Content Placeholder 2"/>
          <p:cNvSpPr>
            <a:spLocks noGrp="1"/>
          </p:cNvSpPr>
          <p:nvPr>
            <p:ph idx="1"/>
          </p:nvPr>
        </p:nvSpPr>
        <p:spPr/>
        <p:txBody>
          <a:bodyPr/>
          <a:lstStyle/>
          <a:p>
            <a:r>
              <a:rPr lang="en-US" dirty="0"/>
              <a:t>Separation of powers, </a:t>
            </a:r>
            <a:r>
              <a:rPr lang="en-US" b="1" dirty="0"/>
              <a:t>division of the legislative, executive, and judicial functions of government among</a:t>
            </a:r>
            <a:r>
              <a:rPr lang="en-US" dirty="0"/>
              <a:t> separate and independent bodies.</a:t>
            </a:r>
          </a:p>
          <a:p>
            <a:r>
              <a:rPr lang="hi-IN" dirty="0"/>
              <a:t>शक्तियों का पृथक्करण, सरकार के विधायी, कार्यकारी और न्यायिक कार्यों का अलग-अलग और स्वतंत्र निकायों के बीच विभाजन।</a:t>
            </a:r>
            <a:endParaRPr lang="en-US" dirty="0"/>
          </a:p>
        </p:txBody>
      </p:sp>
    </p:spTree>
    <p:extLst>
      <p:ext uri="{BB962C8B-B14F-4D97-AF65-F5344CB8AC3E}">
        <p14:creationId xmlns:p14="http://schemas.microsoft.com/office/powerpoint/2010/main" val="1198052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6347713" cy="1320800"/>
          </a:xfrm>
        </p:spPr>
        <p:txBody>
          <a:bodyPr>
            <a:noAutofit/>
          </a:bodyPr>
          <a:lstStyle/>
          <a:p>
            <a:r>
              <a:rPr lang="en-US" sz="4400" dirty="0"/>
              <a:t>Difference between Separation of power and Distribution of Power?</a:t>
            </a:r>
            <a:br>
              <a:rPr lang="en-US" sz="4400" dirty="0"/>
            </a:br>
            <a:br>
              <a:rPr lang="en-US" sz="4400" dirty="0"/>
            </a:br>
            <a:r>
              <a:rPr lang="hi-IN" sz="4400" dirty="0"/>
              <a:t>शक्ति के पृथक्करण और शक्ति के वितरण के बीच अंतर</a:t>
            </a:r>
            <a:r>
              <a:rPr lang="en-US" sz="4400" dirty="0"/>
              <a:t>?</a:t>
            </a:r>
          </a:p>
        </p:txBody>
      </p:sp>
    </p:spTree>
    <p:extLst>
      <p:ext uri="{BB962C8B-B14F-4D97-AF65-F5344CB8AC3E}">
        <p14:creationId xmlns:p14="http://schemas.microsoft.com/office/powerpoint/2010/main" val="487356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 of Law- </a:t>
            </a:r>
            <a:r>
              <a:rPr lang="hi-IN" dirty="0"/>
              <a:t>विधि का शासन </a:t>
            </a:r>
            <a:endParaRPr lang="en-US" dirty="0"/>
          </a:p>
        </p:txBody>
      </p:sp>
      <p:pic>
        <p:nvPicPr>
          <p:cNvPr id="4" name="Content Placeholder 3"/>
          <p:cNvPicPr>
            <a:picLocks noGrp="1" noChangeAspect="1"/>
          </p:cNvPicPr>
          <p:nvPr>
            <p:ph idx="1"/>
          </p:nvPr>
        </p:nvPicPr>
        <p:blipFill rotWithShape="1">
          <a:blip r:embed="rId2"/>
          <a:srcRect t="7692"/>
          <a:stretch/>
        </p:blipFill>
        <p:spPr>
          <a:xfrm>
            <a:off x="609600" y="1676400"/>
            <a:ext cx="6347712" cy="4038600"/>
          </a:xfrm>
          <a:prstGeom prst="rect">
            <a:avLst/>
          </a:prstGeom>
        </p:spPr>
      </p:pic>
    </p:spTree>
    <p:extLst>
      <p:ext uri="{BB962C8B-B14F-4D97-AF65-F5344CB8AC3E}">
        <p14:creationId xmlns:p14="http://schemas.microsoft.com/office/powerpoint/2010/main" val="1773413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Delegated Legislation</a:t>
            </a:r>
            <a:br>
              <a:rPr lang="en-US" dirty="0"/>
            </a:br>
            <a:r>
              <a:rPr lang="hi-IN" dirty="0"/>
              <a:t>प्रत्यायोजित विधान</a:t>
            </a:r>
            <a:endParaRPr lang="en-US" dirty="0"/>
          </a:p>
        </p:txBody>
      </p:sp>
      <p:sp>
        <p:nvSpPr>
          <p:cNvPr id="3" name="Content Placeholder 2"/>
          <p:cNvSpPr>
            <a:spLocks noGrp="1"/>
          </p:cNvSpPr>
          <p:nvPr>
            <p:ph idx="1"/>
          </p:nvPr>
        </p:nvSpPr>
        <p:spPr/>
        <p:txBody>
          <a:bodyPr>
            <a:normAutofit fontScale="85000" lnSpcReduction="10000"/>
          </a:bodyPr>
          <a:lstStyle/>
          <a:p>
            <a:r>
              <a:rPr lang="en-US" dirty="0"/>
              <a:t>Separation of powers- legislature, executive and judiciary.</a:t>
            </a:r>
          </a:p>
          <a:p>
            <a:r>
              <a:rPr lang="hi-IN" dirty="0"/>
              <a:t>शक्तियों का पृथक्करण- विधायिका, कार्यपालिका और न्यायपालिका।</a:t>
            </a:r>
            <a:endParaRPr lang="en-US" dirty="0"/>
          </a:p>
          <a:p>
            <a:r>
              <a:rPr lang="en-US" dirty="0"/>
              <a:t>In the modern state legislature after formulating general policies  empowers the executive to make rules to give details for varied reasons.</a:t>
            </a:r>
          </a:p>
          <a:p>
            <a:r>
              <a:rPr lang="hi-IN" dirty="0"/>
              <a:t>आधुनिक राज्य में विधायिका सामान्य नीतियां बनाने के बाद कार्यपालिका को विभिन्न कारणों का विवरण देने के लिए नियम बनाने का अधिकार देती है।</a:t>
            </a:r>
            <a:endParaRPr lang="en-US" dirty="0"/>
          </a:p>
          <a:p>
            <a:r>
              <a:rPr lang="en-US" dirty="0"/>
              <a:t>When executive makes rules in exercise of the power conferred to them, it is known as delegated legislation.</a:t>
            </a:r>
          </a:p>
          <a:p>
            <a:r>
              <a:rPr lang="hi-IN" dirty="0"/>
              <a:t>जब कार्यपालिका उन्हें प्रदत्त शक्ति का प्रयोग करते हुए नियम बनाती है, तो इसे प्रत्यायोजित विधान के रूप में जाना जाता है।</a:t>
            </a:r>
            <a:endParaRPr lang="en-US" dirty="0"/>
          </a:p>
          <a:p>
            <a:r>
              <a:rPr lang="en-US" dirty="0"/>
              <a:t> Delegated legislation is also know as subordinate legislation.  </a:t>
            </a:r>
          </a:p>
          <a:p>
            <a:r>
              <a:rPr lang="hi-IN" dirty="0"/>
              <a:t>प्रत्यायोजित विधान को अधीनस्थ विधान के रूप में भी जाना जाता है।</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Reasons for the growth of Delegated Legislation </a:t>
            </a:r>
          </a:p>
        </p:txBody>
      </p:sp>
      <p:sp>
        <p:nvSpPr>
          <p:cNvPr id="3" name="Content Placeholder 2"/>
          <p:cNvSpPr>
            <a:spLocks noGrp="1"/>
          </p:cNvSpPr>
          <p:nvPr>
            <p:ph idx="1"/>
          </p:nvPr>
        </p:nvSpPr>
        <p:spPr/>
        <p:txBody>
          <a:bodyPr>
            <a:normAutofit fontScale="92500" lnSpcReduction="20000"/>
          </a:bodyPr>
          <a:lstStyle/>
          <a:p>
            <a:r>
              <a:rPr lang="en-US" dirty="0"/>
              <a:t>Pressure upon parliamentary time- </a:t>
            </a:r>
          </a:p>
          <a:p>
            <a:r>
              <a:rPr lang="en-US" dirty="0"/>
              <a:t> As a result of the expanding horizons of state activity the bulk of the legislation is so great that it is not possible for the legislature to devote sufficient time to discuss all the matters in detail.</a:t>
            </a:r>
          </a:p>
          <a:p>
            <a:r>
              <a:rPr lang="en-US" dirty="0"/>
              <a:t>Legislature , therefore  formulates  the general policies and empowers the executive to fill in details by issuing necessary rules , regulations, by –laws etc. </a:t>
            </a:r>
          </a:p>
          <a:p>
            <a:r>
              <a:rPr lang="hi-IN" dirty="0"/>
              <a:t>संसदीय समय पर दबाव- </a:t>
            </a:r>
          </a:p>
          <a:p>
            <a:r>
              <a:rPr lang="hi-IN" dirty="0"/>
              <a:t> राज्य गतिविधि के विस्तारित क्षितिज के परिणामस्वरूप कानून का बड़ा हिस्सा इतना बड़ा है कि विधायिका के लिए सभी मामलों पर विस्तार से चर्चा करने के लिए पर्याप्त समय देना संभव नहीं है।</a:t>
            </a:r>
          </a:p>
          <a:p>
            <a:r>
              <a:rPr lang="hi-IN" dirty="0"/>
              <a:t>इसलिए विधायिका सामान्य नीतियां बनाती है और कार्यपालिका को आवश्यक नियम, विनियम, उपनियम आदि जारी करके विवरण भरने का अधिकार देती है।</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Technicality</a:t>
            </a:r>
            <a:br>
              <a:rPr lang="en-US" dirty="0"/>
            </a:br>
            <a:endParaRPr lang="en-US" dirty="0"/>
          </a:p>
        </p:txBody>
      </p:sp>
      <p:sp>
        <p:nvSpPr>
          <p:cNvPr id="3" name="Content Placeholder 2"/>
          <p:cNvSpPr>
            <a:spLocks noGrp="1"/>
          </p:cNvSpPr>
          <p:nvPr>
            <p:ph idx="1"/>
          </p:nvPr>
        </p:nvSpPr>
        <p:spPr/>
        <p:txBody>
          <a:bodyPr/>
          <a:lstStyle/>
          <a:p>
            <a:r>
              <a:rPr lang="en-US" dirty="0"/>
              <a:t>The subject matter of modern legislation is very often a technical nature. That resulted in the conferring of powers to the experts to deal with the technical problems. </a:t>
            </a:r>
            <a:r>
              <a:rPr lang="en-US" dirty="0" err="1"/>
              <a:t>Eg</a:t>
            </a:r>
            <a:r>
              <a:rPr lang="en-US" dirty="0"/>
              <a:t>. Gas, Atomic energy, drugs, electricity etc. </a:t>
            </a:r>
          </a:p>
          <a:p>
            <a:r>
              <a:rPr lang="hi-IN" dirty="0"/>
              <a:t>आधुनिक विधान की विषय-वस्तु प्रायः तकनीकी प्रकृति की होती है। इसके परिणामस्वरूप तकनीकी समस्याओं से निपटने के लिए विशेषज्ञों को शक्तियाँ प्रदान की गईं। जैसे. गैस, परमाणु ऊर्जा, औषधियाँ, बिजली आदि।</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Flexibility</a:t>
            </a:r>
            <a:br>
              <a:rPr lang="en-US" dirty="0"/>
            </a:br>
            <a:endParaRPr lang="en-US" dirty="0"/>
          </a:p>
        </p:txBody>
      </p:sp>
      <p:sp>
        <p:nvSpPr>
          <p:cNvPr id="3" name="Content Placeholder 2"/>
          <p:cNvSpPr>
            <a:spLocks noGrp="1"/>
          </p:cNvSpPr>
          <p:nvPr>
            <p:ph idx="1"/>
          </p:nvPr>
        </p:nvSpPr>
        <p:spPr/>
        <p:txBody>
          <a:bodyPr/>
          <a:lstStyle/>
          <a:p>
            <a:r>
              <a:rPr lang="en-US" dirty="0"/>
              <a:t>Legislative process is slow and technical .  At the time of passing any legislative enactment, it is impossible to foresee all the contingencies which may arise in future.</a:t>
            </a:r>
          </a:p>
          <a:p>
            <a:endParaRPr lang="en-US" dirty="0"/>
          </a:p>
          <a:p>
            <a:r>
              <a:rPr lang="hi-IN" dirty="0"/>
              <a:t>विधायी प्रक्रिया धीमी और तकनीकी है.  किसी भी विधायी अधिनियम को पारित करते समय, भविष्य में उत्पन्न होने वाली सभी आकस्मिकताओं का पूर्वानुमान लगाना असंभव है</a:t>
            </a:r>
            <a:r>
              <a:rPr lang="en-US" dirty="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Permissible Delegations</a:t>
            </a:r>
          </a:p>
        </p:txBody>
      </p:sp>
      <p:sp>
        <p:nvSpPr>
          <p:cNvPr id="3" name="Content Placeholder 2"/>
          <p:cNvSpPr>
            <a:spLocks noGrp="1"/>
          </p:cNvSpPr>
          <p:nvPr>
            <p:ph idx="1"/>
          </p:nvPr>
        </p:nvSpPr>
        <p:spPr/>
        <p:txBody>
          <a:bodyPr>
            <a:normAutofit fontScale="92500" lnSpcReduction="20000"/>
          </a:bodyPr>
          <a:lstStyle/>
          <a:p>
            <a:r>
              <a:rPr lang="en-US" dirty="0"/>
              <a:t>The legislature provides the gun and prescribes the target , but leaves  to the executive the task of pressing the trigger.</a:t>
            </a:r>
          </a:p>
          <a:p>
            <a:r>
              <a:rPr lang="hi-IN" dirty="0"/>
              <a:t>विधायिका बंदूक प्रदान करती है और लक्ष्य निर्धारित करती है, लेकिन ट्रिगर दबाने का कार्य कार्यपालिका पर छोड़ देती है।</a:t>
            </a:r>
            <a:endParaRPr lang="en-US" dirty="0"/>
          </a:p>
          <a:p>
            <a:r>
              <a:rPr lang="en-US" dirty="0"/>
              <a:t>The legislature formulates the policy and delegates to the executive the task of supplying the details.  This type of legislation is known as Skelton legislation ,because  the legislature makes the law in the form of Skelton and  it is the executive which provides flesh and blood to this Skelton. </a:t>
            </a:r>
          </a:p>
          <a:p>
            <a:r>
              <a:rPr lang="hi-IN" dirty="0"/>
              <a:t>विधायिका नीति बनाती है और विवरण उपलब्ध कराने का कार्य कार्यपालिका को सौंपती है।  इस प्रकार के कानून को स्केल्टन कानून के रूप में जाना जाता है, क्योंकि विधायिका स्केल्टन के रूप में कानून बनाती है और यह कार्यपालिका है जो इस स्केल्टन को मांस और रक्त प्रदान करती है।</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Kunj Behari Lal Butail v. State of H.P </a:t>
            </a:r>
          </a:p>
        </p:txBody>
      </p:sp>
      <p:sp>
        <p:nvSpPr>
          <p:cNvPr id="3" name="Content Placeholder 2"/>
          <p:cNvSpPr>
            <a:spLocks noGrp="1"/>
          </p:cNvSpPr>
          <p:nvPr>
            <p:ph idx="1"/>
          </p:nvPr>
        </p:nvSpPr>
        <p:spPr/>
        <p:txBody>
          <a:bodyPr>
            <a:normAutofit fontScale="92500" lnSpcReduction="10000"/>
          </a:bodyPr>
          <a:lstStyle/>
          <a:p>
            <a:r>
              <a:rPr lang="en-US" dirty="0"/>
              <a:t>The S.C held that the essential legislative functions , consisting of determination of </a:t>
            </a:r>
          </a:p>
          <a:p>
            <a:r>
              <a:rPr lang="en-US" dirty="0"/>
              <a:t>or choosing of legislative policy and </a:t>
            </a:r>
          </a:p>
          <a:p>
            <a:r>
              <a:rPr lang="en-US" dirty="0"/>
              <a:t>formally enacting the policy into binding rules of conduct cannot be delegated by the legislature. </a:t>
            </a:r>
          </a:p>
          <a:p>
            <a:r>
              <a:rPr lang="en-US" dirty="0"/>
              <a:t>Only ancillary or subordinate legislative  functions can be delegated.</a:t>
            </a:r>
          </a:p>
          <a:p>
            <a:r>
              <a:rPr lang="hi-IN" dirty="0"/>
              <a:t>एस.सी. ने माना कि आवश्यक विधायी कार्यों में, का निर्धारण शामिल है </a:t>
            </a:r>
          </a:p>
          <a:p>
            <a:r>
              <a:rPr lang="hi-IN" dirty="0"/>
              <a:t>या विधायी नीति का चयन और </a:t>
            </a:r>
          </a:p>
          <a:p>
            <a:r>
              <a:rPr lang="hi-IN" dirty="0"/>
              <a:t>आचरण के बाध्यकारी नियमों में नीति को औपचारिक रूप से लागू करने का काम विधायिका द्वारा नहीं सौंपा जा सकता है। </a:t>
            </a:r>
          </a:p>
          <a:p>
            <a:r>
              <a:rPr lang="hi-IN" dirty="0"/>
              <a:t>केवल सहायक या अधीनस्थ विधायी कार्य ही सौंपे जा सकते हैं।</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Power of inclusion and exclusion</a:t>
            </a:r>
          </a:p>
        </p:txBody>
      </p:sp>
      <p:sp>
        <p:nvSpPr>
          <p:cNvPr id="3" name="Content Placeholder 2"/>
          <p:cNvSpPr>
            <a:spLocks noGrp="1"/>
          </p:cNvSpPr>
          <p:nvPr>
            <p:ph idx="1"/>
          </p:nvPr>
        </p:nvSpPr>
        <p:spPr/>
        <p:txBody>
          <a:bodyPr>
            <a:normAutofit lnSpcReduction="10000"/>
          </a:bodyPr>
          <a:lstStyle/>
          <a:p>
            <a:r>
              <a:rPr lang="en-US" dirty="0"/>
              <a:t>Some times the legislature makes the law , but the power to bring the individuals , institutions, or commodities  within the purview of the statute would be given to the  government.</a:t>
            </a:r>
          </a:p>
          <a:p>
            <a:r>
              <a:rPr lang="hi-IN" dirty="0"/>
              <a:t>कभी-कभी विधायिका कानून बनाती है, लेकिन व्यक्तियों, संस्थाओं या वस्तुओं को कानून के दायरे में लाने की शक्ति सरकार को दी जाएगी।</a:t>
            </a:r>
            <a:endParaRPr lang="en-US" dirty="0"/>
          </a:p>
          <a:p>
            <a:r>
              <a:rPr lang="en-US" dirty="0"/>
              <a:t>The Act contains the criteria , standard or principles  for the guidance of the government. Other wise the delegation is liable to be struck down.</a:t>
            </a:r>
          </a:p>
          <a:p>
            <a:r>
              <a:rPr lang="hi-IN" dirty="0"/>
              <a:t>अधिनियम में सरकार के मार्गदर्शन के लिए मानदंड, मानक या सिद्धांत शामिल हैं। अन्यथा प्रतिनिधिमंडल को बर्खास्त किया जा सकता है।</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power to modify the statute</a:t>
            </a:r>
          </a:p>
        </p:txBody>
      </p:sp>
      <p:sp>
        <p:nvSpPr>
          <p:cNvPr id="3" name="Content Placeholder 2"/>
          <p:cNvSpPr>
            <a:spLocks noGrp="1"/>
          </p:cNvSpPr>
          <p:nvPr>
            <p:ph idx="1"/>
          </p:nvPr>
        </p:nvSpPr>
        <p:spPr/>
        <p:txBody>
          <a:bodyPr/>
          <a:lstStyle/>
          <a:p>
            <a:r>
              <a:rPr lang="en-US" dirty="0"/>
              <a:t>When the legislature passes an Act, it may not foresee all the difficulties that may arise in implementing it.</a:t>
            </a:r>
          </a:p>
          <a:p>
            <a:r>
              <a:rPr lang="hi-IN" dirty="0"/>
              <a:t>जब विधायिका कोई अधिनियम पारित करती है, तो उसे इसे लागू करने में आने वाली सभी कठिनाइयों का अनुमान नहीं होता है।</a:t>
            </a:r>
            <a:endParaRPr lang="en-US" dirty="0"/>
          </a:p>
          <a:p>
            <a:r>
              <a:rPr lang="en-US" dirty="0"/>
              <a:t>The power is there for given to the executive to modify a statute to remove difficulties which may arise while implementing the Act. </a:t>
            </a:r>
          </a:p>
          <a:p>
            <a:r>
              <a:rPr lang="hi-IN" dirty="0"/>
              <a:t>अधिनियम को लागू करते समय उत्पन्न होने वाली कठिनाइयों को दूर करने के लिए किसी क़ानून को संशोधित करने की शक्ति कार्यपालिका को दी गई है।</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Impermissible Delegation</a:t>
            </a:r>
          </a:p>
        </p:txBody>
      </p:sp>
      <p:sp>
        <p:nvSpPr>
          <p:cNvPr id="3" name="Content Placeholder 2"/>
          <p:cNvSpPr>
            <a:spLocks noGrp="1"/>
          </p:cNvSpPr>
          <p:nvPr>
            <p:ph idx="1"/>
          </p:nvPr>
        </p:nvSpPr>
        <p:spPr/>
        <p:txBody>
          <a:bodyPr>
            <a:normAutofit/>
          </a:bodyPr>
          <a:lstStyle/>
          <a:p>
            <a:r>
              <a:rPr lang="en-US" dirty="0"/>
              <a:t>Power to repeal a law is essentially a legislative function , and there fore, delegation of such power to the executive is excessive delegation and is ultra </a:t>
            </a:r>
            <a:r>
              <a:rPr lang="en-US" dirty="0" err="1"/>
              <a:t>vires</a:t>
            </a:r>
            <a:r>
              <a:rPr lang="en-US" dirty="0"/>
              <a:t> .</a:t>
            </a:r>
          </a:p>
          <a:p>
            <a:r>
              <a:rPr lang="en-US" dirty="0"/>
              <a:t>Subject to the provisions of the constitution , the parliament and the state legislature can enact law prospectively or retrospectively. But the power of giving an Act retrospective effect cannot be delegated.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Impermissible Delegation….. </a:t>
            </a:r>
          </a:p>
        </p:txBody>
      </p:sp>
      <p:sp>
        <p:nvSpPr>
          <p:cNvPr id="3" name="Content Placeholder 2"/>
          <p:cNvSpPr>
            <a:spLocks noGrp="1"/>
          </p:cNvSpPr>
          <p:nvPr>
            <p:ph idx="1"/>
          </p:nvPr>
        </p:nvSpPr>
        <p:spPr/>
        <p:txBody>
          <a:bodyPr>
            <a:normAutofit/>
          </a:bodyPr>
          <a:lstStyle/>
          <a:p>
            <a:r>
              <a:rPr lang="en-US" dirty="0"/>
              <a:t>Article 265  states that no tax shall be levied or collected except by authority of law .</a:t>
            </a:r>
          </a:p>
          <a:p>
            <a:r>
              <a:rPr lang="en-US" dirty="0"/>
              <a:t>Here law means law passed by the competent legislature and not made by the executive authority.</a:t>
            </a:r>
          </a:p>
          <a:p>
            <a:r>
              <a:rPr lang="en-US" dirty="0"/>
              <a:t>However power can be conferred on the government to exempt a particular commodity from the levy of the tax.</a:t>
            </a:r>
          </a:p>
          <a:p>
            <a:r>
              <a:rPr lang="en-US" dirty="0"/>
              <a:t>Though the legislature is competent to delegate legislative power , it may not be unguided or wide. The legislature is required to lay down  the </a:t>
            </a:r>
            <a:r>
              <a:rPr lang="en-US" u="sng" dirty="0"/>
              <a:t>criteria</a:t>
            </a:r>
            <a:r>
              <a:rPr lang="en-US" dirty="0"/>
              <a:t> or </a:t>
            </a:r>
            <a:r>
              <a:rPr lang="en-US" u="sng" dirty="0"/>
              <a:t>standard</a:t>
            </a:r>
            <a:r>
              <a:rPr lang="en-US" dirty="0"/>
              <a:t> so as to enable the delegate to act within the framework of the statute.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Conditional Legislation</a:t>
            </a:r>
          </a:p>
        </p:txBody>
      </p:sp>
      <p:sp>
        <p:nvSpPr>
          <p:cNvPr id="3" name="Content Placeholder 2"/>
          <p:cNvSpPr>
            <a:spLocks noGrp="1"/>
          </p:cNvSpPr>
          <p:nvPr>
            <p:ph idx="1"/>
          </p:nvPr>
        </p:nvSpPr>
        <p:spPr/>
        <p:txBody>
          <a:bodyPr/>
          <a:lstStyle/>
          <a:p>
            <a:r>
              <a:rPr lang="en-US" dirty="0"/>
              <a:t>In conditional legislation, the legislature makes the law . It is full and complete. No legislative function is delegated to the executive authority.</a:t>
            </a:r>
          </a:p>
          <a:p>
            <a:r>
              <a:rPr lang="en-US" dirty="0"/>
              <a:t> The Act is not brought into force , it is left to the executive  to bring the Act into force ,on the fulfillment of  certain contingencies and conditions .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Delegatus non potest delegare</a:t>
            </a:r>
          </a:p>
        </p:txBody>
      </p:sp>
      <p:sp>
        <p:nvSpPr>
          <p:cNvPr id="3" name="Content Placeholder 2"/>
          <p:cNvSpPr>
            <a:spLocks noGrp="1"/>
          </p:cNvSpPr>
          <p:nvPr>
            <p:ph idx="1"/>
          </p:nvPr>
        </p:nvSpPr>
        <p:spPr/>
        <p:txBody>
          <a:bodyPr/>
          <a:lstStyle/>
          <a:p>
            <a:r>
              <a:rPr lang="en-US" dirty="0"/>
              <a:t> A delegate cannot further delegate.</a:t>
            </a:r>
          </a:p>
          <a:p>
            <a:r>
              <a:rPr lang="en-US" dirty="0"/>
              <a:t>When a statute confers some legislative powers on an executive authority and if the latter further delegate that power to another agency then it is sub- delegation.</a:t>
            </a:r>
          </a:p>
          <a:p>
            <a:r>
              <a:rPr lang="en-US" dirty="0"/>
              <a:t>Sub-delegation is invalid if it is not specifically mentioned in the parent Act.</a:t>
            </a:r>
          </a:p>
          <a:p>
            <a:pPr>
              <a:buNone/>
            </a:pPr>
            <a:r>
              <a:rPr lang="en-US" dirty="0"/>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principle of Natural Justice (</a:t>
            </a:r>
            <a:r>
              <a:rPr lang="hi-IN" dirty="0"/>
              <a:t>प्राकृतिक न्याय का सिद्धांत</a:t>
            </a:r>
            <a:r>
              <a:rPr lang="en-US" dirty="0"/>
              <a:t>)</a:t>
            </a:r>
          </a:p>
        </p:txBody>
      </p:sp>
      <p:sp>
        <p:nvSpPr>
          <p:cNvPr id="3" name="Content Placeholder 2"/>
          <p:cNvSpPr>
            <a:spLocks noGrp="1"/>
          </p:cNvSpPr>
          <p:nvPr>
            <p:ph idx="1"/>
          </p:nvPr>
        </p:nvSpPr>
        <p:spPr/>
        <p:txBody>
          <a:bodyPr>
            <a:normAutofit lnSpcReduction="10000"/>
          </a:bodyPr>
          <a:lstStyle/>
          <a:p>
            <a:r>
              <a:rPr lang="en-US" dirty="0"/>
              <a:t>The administrative authorities entrusted with the quasi-judicial functions are required to act with fairness and in a just and equitable manner. </a:t>
            </a:r>
          </a:p>
          <a:p>
            <a:r>
              <a:rPr lang="en-US" dirty="0"/>
              <a:t>They should follow the principle of Natural Justice.</a:t>
            </a:r>
          </a:p>
          <a:p>
            <a:r>
              <a:rPr lang="en-US" dirty="0"/>
              <a:t>There are generally three principles which are considered as the integral part of the principle of Natural Justice.</a:t>
            </a:r>
          </a:p>
          <a:p>
            <a:r>
              <a:rPr lang="hi-IN" dirty="0"/>
              <a:t>अर्ध-न्यायिक कार्यों के साथ सौंपे गए प्रशासनिक अधिकारियों को निष्पक्षता और न्यायसंगत तरीके से कार्य करना आवश्यक है। </a:t>
            </a:r>
          </a:p>
          <a:p>
            <a:r>
              <a:rPr lang="hi-IN" dirty="0"/>
              <a:t>उन्हें प्राकृतिक न्याय के सिद्धांत का पालन करना चाहिए.</a:t>
            </a:r>
          </a:p>
          <a:p>
            <a:r>
              <a:rPr lang="hi-IN" dirty="0"/>
              <a:t>सामान्यतः तीन सिद्धांत हैं जिन्हें प्राकृतिक न्याय के सिद्धांत का अभिन्न अंग माना जाता है।</a:t>
            </a:r>
            <a:endParaRPr lang="en-US" dirty="0"/>
          </a:p>
          <a:p>
            <a:pPr>
              <a:buNone/>
            </a:pP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justice….</a:t>
            </a:r>
          </a:p>
        </p:txBody>
      </p:sp>
      <p:sp>
        <p:nvSpPr>
          <p:cNvPr id="3" name="Content Placeholder 2"/>
          <p:cNvSpPr>
            <a:spLocks noGrp="1"/>
          </p:cNvSpPr>
          <p:nvPr>
            <p:ph idx="1"/>
          </p:nvPr>
        </p:nvSpPr>
        <p:spPr>
          <a:xfrm>
            <a:off x="609598" y="1447800"/>
            <a:ext cx="6705601" cy="4593563"/>
          </a:xfrm>
        </p:spPr>
        <p:txBody>
          <a:bodyPr>
            <a:normAutofit fontScale="77500" lnSpcReduction="20000"/>
          </a:bodyPr>
          <a:lstStyle/>
          <a:p>
            <a:r>
              <a:rPr lang="en-US" sz="2200" dirty="0"/>
              <a:t>Rule against bias - </a:t>
            </a:r>
            <a:r>
              <a:rPr lang="hi-IN" sz="2200" dirty="0"/>
              <a:t>पूर्वाग्रह के विरुद्ध नियम</a:t>
            </a:r>
          </a:p>
          <a:p>
            <a:endParaRPr lang="en-US" sz="2200" dirty="0"/>
          </a:p>
          <a:p>
            <a:r>
              <a:rPr lang="en-US" sz="2200" dirty="0"/>
              <a:t>A udi </a:t>
            </a:r>
            <a:r>
              <a:rPr lang="en-US" sz="2200" dirty="0" err="1"/>
              <a:t>alterum</a:t>
            </a:r>
            <a:r>
              <a:rPr lang="en-US" sz="2200" dirty="0"/>
              <a:t> </a:t>
            </a:r>
            <a:r>
              <a:rPr lang="en-US" sz="2200" dirty="0" err="1"/>
              <a:t>partem</a:t>
            </a:r>
            <a:r>
              <a:rPr lang="en-US" sz="2200" dirty="0"/>
              <a:t>- </a:t>
            </a:r>
            <a:r>
              <a:rPr lang="hi-IN" sz="2200" dirty="0"/>
              <a:t>ऑडी अल्टरम पार्टेम</a:t>
            </a:r>
          </a:p>
          <a:p>
            <a:endParaRPr lang="en-US" sz="2200" dirty="0"/>
          </a:p>
          <a:p>
            <a:r>
              <a:rPr lang="en-US" sz="2200" dirty="0"/>
              <a:t>Reasoned Decision or Speaking Orders- </a:t>
            </a:r>
            <a:r>
              <a:rPr lang="hi-IN" sz="2200" dirty="0"/>
              <a:t>तर्कपूर्ण निर्णय या बोलने का आदेश</a:t>
            </a:r>
            <a:endParaRPr lang="en-US" sz="2200" dirty="0"/>
          </a:p>
          <a:p>
            <a:endParaRPr lang="en-US" sz="2200" dirty="0"/>
          </a:p>
          <a:p>
            <a:r>
              <a:rPr lang="en-US" sz="2200" b="1" dirty="0"/>
              <a:t>Rule against bias- </a:t>
            </a:r>
            <a:r>
              <a:rPr lang="hi-IN" sz="2200" b="1" dirty="0"/>
              <a:t>पूर्वाग्रह के विरुद्ध नियम</a:t>
            </a:r>
          </a:p>
          <a:p>
            <a:endParaRPr lang="en-US" sz="2200" u="sng" dirty="0"/>
          </a:p>
          <a:p>
            <a:r>
              <a:rPr lang="en-US" sz="2200" dirty="0"/>
              <a:t>The administrative authority who exercise quasi –judicial function should be impartial. He should not have any interest in the subject matter or in the parties to the dispute. </a:t>
            </a:r>
          </a:p>
          <a:p>
            <a:r>
              <a:rPr lang="hi-IN" sz="2200" dirty="0"/>
              <a:t>अर्ध-न्यायिक कार्य करने वाले प्रशासनिक प्राधिकारी को निष्पक्ष होना चाहिए। उसे विषय वस्तु या विवाद के पक्षों में कोई रुचि नहीं होनी चाहिए।</a:t>
            </a:r>
            <a:endParaRPr lang="en-US" sz="2200" dirty="0"/>
          </a:p>
          <a:p>
            <a:pPr>
              <a:buNone/>
            </a:pPr>
            <a:r>
              <a:rPr lang="en-US" dirty="0"/>
              <a:t> </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225" y="76200"/>
            <a:ext cx="6347713" cy="533400"/>
          </a:xfrm>
        </p:spPr>
        <p:txBody>
          <a:bodyPr>
            <a:normAutofit fontScale="90000"/>
          </a:bodyPr>
          <a:lstStyle/>
          <a:p>
            <a:r>
              <a:rPr lang="en-US" dirty="0"/>
              <a:t>Rule against bias</a:t>
            </a:r>
          </a:p>
        </p:txBody>
      </p:sp>
      <p:sp>
        <p:nvSpPr>
          <p:cNvPr id="3" name="Content Placeholder 2"/>
          <p:cNvSpPr>
            <a:spLocks noGrp="1"/>
          </p:cNvSpPr>
          <p:nvPr>
            <p:ph idx="1"/>
          </p:nvPr>
        </p:nvSpPr>
        <p:spPr>
          <a:xfrm>
            <a:off x="598224" y="762000"/>
            <a:ext cx="6347714" cy="3880773"/>
          </a:xfrm>
        </p:spPr>
        <p:txBody>
          <a:bodyPr>
            <a:noAutofit/>
          </a:bodyPr>
          <a:lstStyle/>
          <a:p>
            <a:r>
              <a:rPr lang="en-US" dirty="0"/>
              <a:t>The principle of rule against bias is based on two principles</a:t>
            </a:r>
          </a:p>
          <a:p>
            <a:r>
              <a:rPr lang="hi-IN" dirty="0"/>
              <a:t>पूर्वाग्रह के विरुद्ध नियम का सिद्धांत दो सिद्धांतों पर आधारित है</a:t>
            </a:r>
            <a:endParaRPr lang="en-US" dirty="0"/>
          </a:p>
          <a:p>
            <a:r>
              <a:rPr lang="en-US" dirty="0"/>
              <a:t>No man shall be a judge on his own cause.</a:t>
            </a:r>
          </a:p>
          <a:p>
            <a:r>
              <a:rPr lang="hi-IN" dirty="0"/>
              <a:t>कोई भी व्यक्ति अपने मामले में न्यायाधीश नहीं बनेगा।</a:t>
            </a:r>
            <a:endParaRPr lang="en-US" dirty="0"/>
          </a:p>
          <a:p>
            <a:r>
              <a:rPr lang="en-US" dirty="0"/>
              <a:t>( nemo debet esse judex in propria causa )</a:t>
            </a:r>
          </a:p>
          <a:p>
            <a:r>
              <a:rPr lang="en-US" dirty="0"/>
              <a:t>Justice should not only be done , but manifestly and undoubtedly be seem to be done</a:t>
            </a:r>
          </a:p>
          <a:p>
            <a:r>
              <a:rPr lang="hi-IN" dirty="0"/>
              <a:t>(निमो डिबेट एस्से ज्यूडेक्स इन प्रोप्रिया कॉसा)</a:t>
            </a:r>
            <a:endParaRPr lang="en-US" dirty="0"/>
          </a:p>
          <a:p>
            <a:r>
              <a:rPr lang="hi-IN" dirty="0"/>
              <a:t>न्याय न केवल किया जाना चाहिए, बल्कि प्रत्यक्ष रूप से और निःसंदेह किया हुआ प्रतीत भी होना चाहि</a:t>
            </a:r>
            <a:endParaRPr lang="en-US" dirty="0"/>
          </a:p>
          <a:p>
            <a:pPr>
              <a:buNone/>
            </a:pPr>
            <a:r>
              <a:rPr lang="en-US" dirty="0"/>
              <a:t>The rule against bias disqualifies any authority from deciding any dispute if he has any interest in the subject matter or in the parties to the dispute. </a:t>
            </a:r>
          </a:p>
          <a:p>
            <a:pPr>
              <a:buNone/>
            </a:pPr>
            <a:r>
              <a:rPr lang="hi-IN" dirty="0"/>
              <a:t>पूर्वाग्रह के विरुद्ध नियम किसी भी प्राधिकारी को किसी भी विवाद पर निर्णय लेने से अयोग्य ठहराता है यदि उसक</a:t>
            </a:r>
            <a:r>
              <a:rPr lang="en-US" dirty="0"/>
              <a:t> </a:t>
            </a:r>
            <a:r>
              <a:rPr lang="hi-IN" dirty="0"/>
              <a:t>विषय वस्तु में या विवाद के पक्षों में कोई रुचि है</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Bias is of three types</a:t>
            </a:r>
          </a:p>
        </p:txBody>
      </p:sp>
      <p:sp>
        <p:nvSpPr>
          <p:cNvPr id="3" name="Content Placeholder 2"/>
          <p:cNvSpPr>
            <a:spLocks noGrp="1"/>
          </p:cNvSpPr>
          <p:nvPr>
            <p:ph idx="1"/>
          </p:nvPr>
        </p:nvSpPr>
        <p:spPr>
          <a:xfrm>
            <a:off x="605048" y="1447800"/>
            <a:ext cx="6347714" cy="4648200"/>
          </a:xfrm>
        </p:spPr>
        <p:txBody>
          <a:bodyPr>
            <a:normAutofit fontScale="92500"/>
          </a:bodyPr>
          <a:lstStyle/>
          <a:p>
            <a:r>
              <a:rPr lang="en-US" u="sng" dirty="0"/>
              <a:t>Pecuniary bias- </a:t>
            </a:r>
            <a:r>
              <a:rPr lang="en-US" dirty="0"/>
              <a:t>the administrative authority exercising quasi judicial function may not have any pecuniary benefit from the subject matter of the dispute. If there is any pecuniary interest he is acting against the principle of natural justice.</a:t>
            </a:r>
          </a:p>
          <a:p>
            <a:r>
              <a:rPr lang="hi-IN" dirty="0"/>
              <a:t>आर्थिक पूर्वाग्रह- अर्ध न्यायिक कार्य करने वाले प्रशासनिक प्राधिकारी को विवाद की विषय वस्तु से कोई आर्थिक लाभ नहीं हो सकता है। यदि उसका कोई आर्थिक हित है तो वह प्राकृतिक न्याय के सिद्धांत के विरुद्ध कार्य कर रहा है।</a:t>
            </a:r>
            <a:endParaRPr lang="en-US" dirty="0"/>
          </a:p>
          <a:p>
            <a:r>
              <a:rPr lang="en-US" dirty="0"/>
              <a:t>In </a:t>
            </a:r>
            <a:r>
              <a:rPr lang="en-US" b="1" dirty="0"/>
              <a:t>Mohapatra &amp; Co. State of Orissa (1984) 4 SCC 103 </a:t>
            </a:r>
          </a:p>
          <a:p>
            <a:r>
              <a:rPr lang="en-US" dirty="0"/>
              <a:t> a committee was constituted by the government for the selection of some books for educational institutions. some of the members of the committee  were authors of the books. The committee selected the books of the author members. The court held that  there was possibility of pecuniary bias  and the selection was set aside.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 against Bias</a:t>
            </a:r>
          </a:p>
        </p:txBody>
      </p:sp>
      <p:sp>
        <p:nvSpPr>
          <p:cNvPr id="3" name="Content Placeholder 2"/>
          <p:cNvSpPr>
            <a:spLocks noGrp="1"/>
          </p:cNvSpPr>
          <p:nvPr>
            <p:ph idx="1"/>
          </p:nvPr>
        </p:nvSpPr>
        <p:spPr/>
        <p:txBody>
          <a:bodyPr>
            <a:normAutofit/>
          </a:bodyPr>
          <a:lstStyle/>
          <a:p>
            <a:r>
              <a:rPr lang="en-US" u="sng" dirty="0"/>
              <a:t>Personal bias  </a:t>
            </a:r>
          </a:p>
          <a:p>
            <a:r>
              <a:rPr lang="en-US" dirty="0"/>
              <a:t>Personal bias may arise from friendship, relationship, enmity, personal grudge, or professional rivalry. </a:t>
            </a:r>
          </a:p>
          <a:p>
            <a:r>
              <a:rPr lang="en-US" dirty="0"/>
              <a:t>  A person who is a relative , friend, or enemy of the disputing parties is disqualified from acting as a judge.</a:t>
            </a:r>
          </a:p>
          <a:p>
            <a:r>
              <a:rPr lang="en-US" dirty="0"/>
              <a:t> </a:t>
            </a:r>
            <a:r>
              <a:rPr lang="en-US" dirty="0" err="1"/>
              <a:t>Eg</a:t>
            </a:r>
            <a:r>
              <a:rPr lang="en-US" dirty="0"/>
              <a:t>. Being a candidate for selection as well as a member of the selection board.</a:t>
            </a:r>
          </a:p>
          <a:p>
            <a:endParaRPr lang="en-US" u="sng"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 against bias……</a:t>
            </a:r>
          </a:p>
        </p:txBody>
      </p:sp>
      <p:sp>
        <p:nvSpPr>
          <p:cNvPr id="3" name="Content Placeholder 2"/>
          <p:cNvSpPr>
            <a:spLocks noGrp="1"/>
          </p:cNvSpPr>
          <p:nvPr>
            <p:ph idx="1"/>
          </p:nvPr>
        </p:nvSpPr>
        <p:spPr/>
        <p:txBody>
          <a:bodyPr/>
          <a:lstStyle/>
          <a:p>
            <a:r>
              <a:rPr lang="en-US" u="sng" dirty="0"/>
              <a:t>Bias as to the subject matter </a:t>
            </a:r>
            <a:r>
              <a:rPr lang="en-US" dirty="0"/>
              <a:t>(official bias )</a:t>
            </a:r>
          </a:p>
          <a:p>
            <a:r>
              <a:rPr lang="en-US" dirty="0"/>
              <a:t>If the authority who has power to decide a dispute has a general interest in the subject matter of the dispute he is disqualified from acting as a judge.</a:t>
            </a:r>
          </a:p>
          <a:p>
            <a:endParaRPr lang="en-US" dirty="0"/>
          </a:p>
          <a:p>
            <a:r>
              <a:rPr lang="hi-IN" dirty="0"/>
              <a:t>विषय वस्तु के प्रति पूर्वाग्रह (आधिकारिक पूर्वाग्रह)</a:t>
            </a:r>
          </a:p>
          <a:p>
            <a:r>
              <a:rPr lang="hi-IN" dirty="0"/>
              <a:t>यदि जिस प्राधिकारी के पास विवाद का निर्णय करने की शक्ति है, उसकी विवाद की विषय वस्तु में सामान्य रुचि है तो वह न्यायाधीश के रूप में कार्य करने के लिए अयोग्य है।</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Audi alterum partem  (Here the other side )</a:t>
            </a:r>
          </a:p>
        </p:txBody>
      </p:sp>
      <p:sp>
        <p:nvSpPr>
          <p:cNvPr id="3" name="Content Placeholder 2"/>
          <p:cNvSpPr>
            <a:spLocks noGrp="1"/>
          </p:cNvSpPr>
          <p:nvPr>
            <p:ph idx="1"/>
          </p:nvPr>
        </p:nvSpPr>
        <p:spPr/>
        <p:txBody>
          <a:bodyPr/>
          <a:lstStyle/>
          <a:p>
            <a:r>
              <a:rPr lang="en-US" dirty="0"/>
              <a:t>The second essential condition of the principle of natural justice is that the person against whom an action is proposed to be taken should be given a reasonable opportunity to defend himself. </a:t>
            </a:r>
          </a:p>
          <a:p>
            <a:r>
              <a:rPr lang="en-US" dirty="0"/>
              <a:t> no man should be condemned unheard or both sides should be heard before passing an order.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Audi alterum partem…</a:t>
            </a:r>
          </a:p>
        </p:txBody>
      </p:sp>
      <p:sp>
        <p:nvSpPr>
          <p:cNvPr id="3" name="Content Placeholder 2"/>
          <p:cNvSpPr>
            <a:spLocks noGrp="1"/>
          </p:cNvSpPr>
          <p:nvPr>
            <p:ph idx="1"/>
          </p:nvPr>
        </p:nvSpPr>
        <p:spPr/>
        <p:txBody>
          <a:bodyPr>
            <a:normAutofit/>
          </a:bodyPr>
          <a:lstStyle/>
          <a:p>
            <a:r>
              <a:rPr lang="en-US" dirty="0"/>
              <a:t>Ingredients of fair hearing are:</a:t>
            </a:r>
          </a:p>
          <a:p>
            <a:r>
              <a:rPr lang="en-US" dirty="0"/>
              <a:t>Notice</a:t>
            </a:r>
          </a:p>
          <a:p>
            <a:r>
              <a:rPr lang="en-US" dirty="0"/>
              <a:t>Opportunity of Hearing.</a:t>
            </a:r>
          </a:p>
          <a:p>
            <a:r>
              <a:rPr lang="en-US" u="sng" dirty="0"/>
              <a:t> Notice</a:t>
            </a:r>
          </a:p>
          <a:p>
            <a:r>
              <a:rPr lang="en-US" dirty="0"/>
              <a:t>Before an action is taken  the affected party must be given a notice to show cause against the proposed action and seek his explanation.</a:t>
            </a:r>
          </a:p>
          <a:p>
            <a:r>
              <a:rPr lang="en-US" dirty="0"/>
              <a:t>The notice should contain the time , place, and the nature of hearing. </a:t>
            </a:r>
          </a:p>
          <a:p>
            <a:r>
              <a:rPr lang="en-US" dirty="0"/>
              <a:t> the proposed action and the allegations against the person should be made  clear in the notice.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Audi </a:t>
            </a:r>
            <a:r>
              <a:rPr lang="en-US" dirty="0" err="1"/>
              <a:t>alterum</a:t>
            </a:r>
            <a:r>
              <a:rPr lang="en-US" dirty="0"/>
              <a:t> </a:t>
            </a:r>
            <a:r>
              <a:rPr lang="en-US" dirty="0" err="1"/>
              <a:t>partem</a:t>
            </a:r>
            <a:r>
              <a:rPr lang="en-US" dirty="0"/>
              <a:t>…</a:t>
            </a:r>
          </a:p>
        </p:txBody>
      </p:sp>
      <p:sp>
        <p:nvSpPr>
          <p:cNvPr id="3" name="Content Placeholder 2"/>
          <p:cNvSpPr>
            <a:spLocks noGrp="1"/>
          </p:cNvSpPr>
          <p:nvPr>
            <p:ph idx="1"/>
          </p:nvPr>
        </p:nvSpPr>
        <p:spPr/>
        <p:txBody>
          <a:bodyPr/>
          <a:lstStyle/>
          <a:p>
            <a:r>
              <a:rPr lang="hi-IN" dirty="0"/>
              <a:t>निष्पक्ष सुनवाई के तत्व हैं:</a:t>
            </a:r>
          </a:p>
          <a:p>
            <a:r>
              <a:rPr lang="hi-IN" dirty="0"/>
              <a:t>सूचना</a:t>
            </a:r>
          </a:p>
          <a:p>
            <a:r>
              <a:rPr lang="hi-IN" dirty="0"/>
              <a:t>सुनवाई का अवसर.</a:t>
            </a:r>
          </a:p>
          <a:p>
            <a:r>
              <a:rPr lang="hi-IN" dirty="0"/>
              <a:t> सूचना</a:t>
            </a:r>
          </a:p>
          <a:p>
            <a:r>
              <a:rPr lang="hi-IN" dirty="0"/>
              <a:t>कोई कार्रवाई करने से पहले प्रभावित पक्ष को प्रस्तावित कार्रवाई के खिलाफ कारण बताने और उसका स्पष्टीकरण मांगने के लिए नोटिस दिया जाना चाहिए।</a:t>
            </a:r>
          </a:p>
          <a:p>
            <a:r>
              <a:rPr lang="hi-IN" dirty="0"/>
              <a:t>नोटिस में सुनवाई का समय, स्थान और प्रकृति शामिल होनी चाहिए। </a:t>
            </a:r>
          </a:p>
          <a:p>
            <a:r>
              <a:rPr lang="hi-IN" dirty="0"/>
              <a:t> नोटिस में प्रस्तावित कार्रवाई और व्यक्ति के खिलाफ आरोपों को स्पष्ट किया जाना चाहिए।</a:t>
            </a:r>
            <a:endParaRPr lang="en-US" dirty="0"/>
          </a:p>
        </p:txBody>
      </p:sp>
    </p:spTree>
    <p:extLst>
      <p:ext uri="{BB962C8B-B14F-4D97-AF65-F5344CB8AC3E}">
        <p14:creationId xmlns:p14="http://schemas.microsoft.com/office/powerpoint/2010/main" val="4260670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Audi alterum partem</a:t>
            </a:r>
          </a:p>
        </p:txBody>
      </p:sp>
      <p:sp>
        <p:nvSpPr>
          <p:cNvPr id="3" name="Content Placeholder 2"/>
          <p:cNvSpPr>
            <a:spLocks noGrp="1"/>
          </p:cNvSpPr>
          <p:nvPr>
            <p:ph idx="1"/>
          </p:nvPr>
        </p:nvSpPr>
        <p:spPr/>
        <p:txBody>
          <a:bodyPr>
            <a:normAutofit/>
          </a:bodyPr>
          <a:lstStyle/>
          <a:p>
            <a:r>
              <a:rPr lang="en-US" u="sng" dirty="0"/>
              <a:t>Opportunity of Hearing</a:t>
            </a:r>
          </a:p>
          <a:p>
            <a:r>
              <a:rPr lang="en-US" dirty="0"/>
              <a:t>The  authority should give  full opportunity to the affected party to produce all the relevant evidence in support of his case.</a:t>
            </a:r>
          </a:p>
          <a:p>
            <a:r>
              <a:rPr lang="en-US" dirty="0"/>
              <a:t>The  authority must disclose all evidence or materials  placed before it in the course of proceedings.</a:t>
            </a:r>
          </a:p>
          <a:p>
            <a:r>
              <a:rPr lang="en-US" dirty="0"/>
              <a:t> Any material  or evidence adduced by one party cannot be utilized against the  other party  unless the opportunity to explain , criticize, or rebut the evidence is given to the other party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Audi </a:t>
            </a:r>
            <a:r>
              <a:rPr lang="en-US" dirty="0" err="1"/>
              <a:t>alterum</a:t>
            </a:r>
            <a:r>
              <a:rPr lang="en-US" dirty="0"/>
              <a:t> </a:t>
            </a:r>
            <a:r>
              <a:rPr lang="en-US" dirty="0" err="1"/>
              <a:t>partem</a:t>
            </a:r>
            <a:endParaRPr lang="en-US" dirty="0"/>
          </a:p>
        </p:txBody>
      </p:sp>
      <p:sp>
        <p:nvSpPr>
          <p:cNvPr id="3" name="Content Placeholder 2"/>
          <p:cNvSpPr>
            <a:spLocks noGrp="1"/>
          </p:cNvSpPr>
          <p:nvPr>
            <p:ph idx="1"/>
          </p:nvPr>
        </p:nvSpPr>
        <p:spPr/>
        <p:txBody>
          <a:bodyPr/>
          <a:lstStyle/>
          <a:p>
            <a:r>
              <a:rPr lang="hi-IN" dirty="0"/>
              <a:t>सुनवाई का अवसर</a:t>
            </a:r>
          </a:p>
          <a:p>
            <a:r>
              <a:rPr lang="hi-IN" dirty="0"/>
              <a:t>प्राधिकारी को प्रभावित पक्ष को अपने मामले के समर्थन में सभी प्रासंगिक साक्ष्य प्रस्तुत करने का पूरा अवसर देना चाहिए।</a:t>
            </a:r>
          </a:p>
          <a:p>
            <a:r>
              <a:rPr lang="hi-IN" dirty="0"/>
              <a:t>प्राधिकारी को कार्यवाही के दौरान उसके समक्ष रखे गए सभी साक्ष्यों या सामग्रियों का खुलासा करना होगा।</a:t>
            </a:r>
          </a:p>
          <a:p>
            <a:r>
              <a:rPr lang="hi-IN" dirty="0"/>
              <a:t> एक पक्ष द्वारा प्रस्तुत किसी भी सामग्री या साक्ष्य का उपयोग दूसरे पक्ष के विरुद्ध तब तक नहीं किया जा सकता जब तक कि दूसरे पक्ष को साक्ष्य को समझाने, आलोचना करने या खंडन करने का अवसर न दिया जाए।</a:t>
            </a:r>
            <a:endParaRPr lang="en-US" dirty="0"/>
          </a:p>
        </p:txBody>
      </p:sp>
    </p:spTree>
    <p:extLst>
      <p:ext uri="{BB962C8B-B14F-4D97-AF65-F5344CB8AC3E}">
        <p14:creationId xmlns:p14="http://schemas.microsoft.com/office/powerpoint/2010/main" val="2642853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Speaking orders or Reasoned decision </a:t>
            </a:r>
          </a:p>
        </p:txBody>
      </p:sp>
      <p:sp>
        <p:nvSpPr>
          <p:cNvPr id="3" name="Content Placeholder 2"/>
          <p:cNvSpPr>
            <a:spLocks noGrp="1"/>
          </p:cNvSpPr>
          <p:nvPr>
            <p:ph idx="1"/>
          </p:nvPr>
        </p:nvSpPr>
        <p:spPr/>
        <p:txBody>
          <a:bodyPr>
            <a:normAutofit lnSpcReduction="10000"/>
          </a:bodyPr>
          <a:lstStyle/>
          <a:p>
            <a:r>
              <a:rPr lang="en-US" dirty="0"/>
              <a:t>Speaking order means an order which contains the reasons for the decisions.</a:t>
            </a:r>
          </a:p>
          <a:p>
            <a:r>
              <a:rPr lang="en-US" dirty="0"/>
              <a:t> Giving reasons in support of an order is considered to be a third principle of natural justice. </a:t>
            </a:r>
          </a:p>
          <a:p>
            <a:r>
              <a:rPr lang="en-US" dirty="0"/>
              <a:t>  </a:t>
            </a:r>
            <a:r>
              <a:rPr lang="en-US" u="sng" dirty="0"/>
              <a:t>the main advantages of reasoned decision </a:t>
            </a:r>
            <a:r>
              <a:rPr lang="en-US" dirty="0"/>
              <a:t>are-</a:t>
            </a:r>
          </a:p>
          <a:p>
            <a:r>
              <a:rPr lang="en-US" dirty="0"/>
              <a:t> the party aggrieved will get an opportunity to raise a contention before the appellate authority or </a:t>
            </a:r>
            <a:r>
              <a:rPr lang="en-US" dirty="0" err="1"/>
              <a:t>revisional</a:t>
            </a:r>
            <a:r>
              <a:rPr lang="en-US" dirty="0"/>
              <a:t> court that the reasons which persuaded the authority to reject the case is erroneous .</a:t>
            </a:r>
          </a:p>
          <a:p>
            <a:r>
              <a:rPr lang="en-US" dirty="0"/>
              <a:t>It minimize chances   of arbitrariness and ensures fairness in the decision making process.</a:t>
            </a:r>
          </a:p>
          <a:p>
            <a:r>
              <a:rPr lang="en-US" dirty="0"/>
              <a:t>It introduces clarity  in the decisions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b="1" dirty="0"/>
              <a:t>सकारण निर्णय</a:t>
            </a:r>
            <a:br>
              <a:rPr lang="hi-IN" b="1" dirty="0"/>
            </a:br>
            <a:endParaRPr lang="en-US" dirty="0"/>
          </a:p>
        </p:txBody>
      </p:sp>
      <p:sp>
        <p:nvSpPr>
          <p:cNvPr id="3" name="Content Placeholder 2"/>
          <p:cNvSpPr>
            <a:spLocks noGrp="1"/>
          </p:cNvSpPr>
          <p:nvPr>
            <p:ph idx="1"/>
          </p:nvPr>
        </p:nvSpPr>
        <p:spPr/>
        <p:txBody>
          <a:bodyPr/>
          <a:lstStyle/>
          <a:p>
            <a:r>
              <a:rPr lang="hi-IN" b="1" dirty="0"/>
              <a:t>सकारण निर्णय </a:t>
            </a:r>
            <a:r>
              <a:rPr lang="hi-IN" dirty="0"/>
              <a:t>का मतलब एक ऐसा आदेश है जिसमें निर्णय के कारणों का उल्लेख होता है।</a:t>
            </a:r>
          </a:p>
          <a:p>
            <a:r>
              <a:rPr lang="hi-IN" dirty="0"/>
              <a:t> किसी आदेश के समर्थन में कारण बताना प्राकृतिक न्याय का तीसरा सिद्धांत माना जाता है। </a:t>
            </a:r>
          </a:p>
          <a:p>
            <a:r>
              <a:rPr lang="hi-IN" dirty="0"/>
              <a:t>  तर्कपूर्ण निर्णय के मुख्य लाभ हैं-</a:t>
            </a:r>
          </a:p>
          <a:p>
            <a:r>
              <a:rPr lang="hi-IN" dirty="0"/>
              <a:t> पीड़ित पक्ष को अपीलीय प्राधिकारी या पुनरीक्षण अदालत के समक्ष यह तर्क उठाने का अवसर मिलेगा कि जिन कारणों से प्राधिकारी को मामले को खारिज करने के लिए राजी किया गया, वे गलत हैं।</a:t>
            </a:r>
          </a:p>
          <a:p>
            <a:r>
              <a:rPr lang="hi-IN" dirty="0"/>
              <a:t>यह मनमानी की संभावना को कम करता है और निर्णय लेने की प्रक्रिया में निष्पक्षता सुनिश्चित करता है।</a:t>
            </a:r>
          </a:p>
          <a:p>
            <a:r>
              <a:rPr lang="hi-IN" dirty="0"/>
              <a:t>यह निर्णयों में स्पष्टता लाता है।</a:t>
            </a:r>
            <a:endParaRPr lang="en-US" dirty="0"/>
          </a:p>
        </p:txBody>
      </p:sp>
    </p:spTree>
    <p:extLst>
      <p:ext uri="{BB962C8B-B14F-4D97-AF65-F5344CB8AC3E}">
        <p14:creationId xmlns:p14="http://schemas.microsoft.com/office/powerpoint/2010/main" val="6811524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Judicial Review </a:t>
            </a:r>
          </a:p>
        </p:txBody>
      </p:sp>
      <p:sp>
        <p:nvSpPr>
          <p:cNvPr id="3" name="Content Placeholder 2"/>
          <p:cNvSpPr>
            <a:spLocks noGrp="1"/>
          </p:cNvSpPr>
          <p:nvPr>
            <p:ph idx="1"/>
          </p:nvPr>
        </p:nvSpPr>
        <p:spPr/>
        <p:txBody>
          <a:bodyPr/>
          <a:lstStyle/>
          <a:p>
            <a:r>
              <a:rPr lang="en-US" dirty="0"/>
              <a:t>judicial review, power of the courts of a country to examine the actions of the legislative, executive, and administrative arms of the government and to determine whether such actions are consistent with the constitution. Actions judged inconsistent are declared unconstitutional and, therefore, null and void.</a:t>
            </a:r>
          </a:p>
          <a:p>
            <a:endParaRPr lang="en-US" dirty="0"/>
          </a:p>
          <a:p>
            <a:r>
              <a:rPr lang="hi-IN" dirty="0"/>
              <a:t>न्यायिक समीक्षा, किसी देश की अदालतों को सरकार की विधायी, कार्यकारी और प्रशासनिक शाखाओं के कार्यों की जांच करने और यह निर्धारित करने की शक्ति कि क्या ऐसे कार्य संविधान के अनुरूप हैं। असंगत समझी जाने वाली कार्रवाइयों को असंवैधानिक घोषित कर दिया जाता है और इसलिए, अमान्य कर दिया जाता है।</a:t>
            </a:r>
            <a:endParaRPr lang="en-US" dirty="0"/>
          </a:p>
        </p:txBody>
      </p:sp>
    </p:spTree>
    <p:extLst>
      <p:ext uri="{BB962C8B-B14F-4D97-AF65-F5344CB8AC3E}">
        <p14:creationId xmlns:p14="http://schemas.microsoft.com/office/powerpoint/2010/main" val="3873331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WRIT</a:t>
            </a:r>
          </a:p>
        </p:txBody>
      </p:sp>
      <p:sp>
        <p:nvSpPr>
          <p:cNvPr id="3" name="Content Placeholder 2"/>
          <p:cNvSpPr>
            <a:spLocks noGrp="1"/>
          </p:cNvSpPr>
          <p:nvPr>
            <p:ph idx="1"/>
          </p:nvPr>
        </p:nvSpPr>
        <p:spPr/>
        <p:txBody>
          <a:bodyPr/>
          <a:lstStyle/>
          <a:p>
            <a:r>
              <a:rPr lang="en-US" dirty="0"/>
              <a:t>The Supreme Court of India is the defender of the </a:t>
            </a:r>
            <a:r>
              <a:rPr lang="en-US" dirty="0">
                <a:hlinkClick r:id="rId2"/>
              </a:rPr>
              <a:t>fundamental rights</a:t>
            </a:r>
            <a:r>
              <a:rPr lang="en-US" dirty="0"/>
              <a:t> of the citizens. For that, it has original and wide powers. It issues five kinds of writs for enforcing the fundamental rights of the citizens. The five types of writs are:</a:t>
            </a:r>
          </a:p>
          <a:p>
            <a:r>
              <a:rPr lang="en-US" dirty="0"/>
              <a:t>Habeas Corpus - </a:t>
            </a:r>
            <a:r>
              <a:rPr lang="hi-IN" dirty="0"/>
              <a:t>बन्दी प्रत्यक्षीकरण</a:t>
            </a:r>
            <a:endParaRPr lang="en-US" dirty="0"/>
          </a:p>
          <a:p>
            <a:r>
              <a:rPr lang="en-US" dirty="0"/>
              <a:t>Mandamus- </a:t>
            </a:r>
            <a:r>
              <a:rPr lang="hi-IN" dirty="0"/>
              <a:t>परमादेश</a:t>
            </a:r>
            <a:endParaRPr lang="en-US" dirty="0"/>
          </a:p>
          <a:p>
            <a:r>
              <a:rPr lang="en-US" dirty="0"/>
              <a:t>Prohibition- </a:t>
            </a:r>
            <a:r>
              <a:rPr lang="hi-IN" dirty="0"/>
              <a:t>निषेध</a:t>
            </a:r>
            <a:endParaRPr lang="en-US" dirty="0"/>
          </a:p>
          <a:p>
            <a:r>
              <a:rPr lang="en-US" dirty="0"/>
              <a:t>Certiorari- </a:t>
            </a:r>
            <a:r>
              <a:rPr lang="hi-IN" dirty="0"/>
              <a:t>प्रमाण पत्र</a:t>
            </a:r>
            <a:endParaRPr lang="en-US" dirty="0"/>
          </a:p>
          <a:p>
            <a:r>
              <a:rPr lang="en-US" dirty="0"/>
              <a:t>Quo-</a:t>
            </a:r>
            <a:r>
              <a:rPr lang="en-US" dirty="0" err="1"/>
              <a:t>Warranto</a:t>
            </a:r>
            <a:r>
              <a:rPr lang="en-US" dirty="0"/>
              <a:t>- </a:t>
            </a:r>
            <a:r>
              <a:rPr lang="hi-IN" dirty="0"/>
              <a:t>अधिकार-पृच्छा</a:t>
            </a:r>
          </a:p>
          <a:p>
            <a:endParaRPr lang="en-US" dirty="0"/>
          </a:p>
          <a:p>
            <a:endParaRPr lang="en-US" dirty="0"/>
          </a:p>
        </p:txBody>
      </p:sp>
    </p:spTree>
    <p:extLst>
      <p:ext uri="{BB962C8B-B14F-4D97-AF65-F5344CB8AC3E}">
        <p14:creationId xmlns:p14="http://schemas.microsoft.com/office/powerpoint/2010/main" val="2203953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Habeas Corpus</a:t>
            </a:r>
            <a:br>
              <a:rPr lang="en-US" b="1" dirty="0"/>
            </a:br>
            <a:endParaRPr lang="en-US" dirty="0"/>
          </a:p>
        </p:txBody>
      </p:sp>
      <p:sp>
        <p:nvSpPr>
          <p:cNvPr id="3" name="Content Placeholder 2"/>
          <p:cNvSpPr>
            <a:spLocks noGrp="1"/>
          </p:cNvSpPr>
          <p:nvPr>
            <p:ph idx="1"/>
          </p:nvPr>
        </p:nvSpPr>
        <p:spPr/>
        <p:txBody>
          <a:bodyPr/>
          <a:lstStyle/>
          <a:p>
            <a:r>
              <a:rPr lang="en-US" dirty="0"/>
              <a:t>The Latin meaning of the word ‘Habeas Corpus’ is ‘To have the body of.’ This writ is used to enforce the fundamental right of individual liberty against unlawful detention.</a:t>
            </a:r>
          </a:p>
          <a:p>
            <a:r>
              <a:rPr lang="hi-IN" dirty="0"/>
              <a:t>'हैबियस कॉर्पस' शब्द का लैटिन अर्थ है 'शरीर को अपने पास रखना।' इस रिट का इस्तेमाल गैरकानूनी हिरासत के खिलाफ व्यक्तिगत स्वतंत्रता के मौलिक अधिकार को लागू करने के लिए किया जाता है।</a:t>
            </a:r>
            <a:endParaRPr lang="en-US" dirty="0"/>
          </a:p>
        </p:txBody>
      </p:sp>
    </p:spTree>
    <p:extLst>
      <p:ext uri="{BB962C8B-B14F-4D97-AF65-F5344CB8AC3E}">
        <p14:creationId xmlns:p14="http://schemas.microsoft.com/office/powerpoint/2010/main" val="36642951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Mandamus</a:t>
            </a:r>
            <a:br>
              <a:rPr lang="en-US" b="1" dirty="0"/>
            </a:br>
            <a:endParaRPr lang="en-US" dirty="0"/>
          </a:p>
        </p:txBody>
      </p:sp>
      <p:sp>
        <p:nvSpPr>
          <p:cNvPr id="3" name="Content Placeholder 2"/>
          <p:cNvSpPr>
            <a:spLocks noGrp="1"/>
          </p:cNvSpPr>
          <p:nvPr>
            <p:ph idx="1"/>
          </p:nvPr>
        </p:nvSpPr>
        <p:spPr/>
        <p:txBody>
          <a:bodyPr>
            <a:normAutofit fontScale="92500"/>
          </a:bodyPr>
          <a:lstStyle/>
          <a:p>
            <a:r>
              <a:rPr lang="en-US" dirty="0"/>
              <a:t>The literal meaning of this writ is ‘We command.’ This writ is used by the court to order the public official who has failed to perform his duty or refused to do his duty, to resume his work. Besides public officials, Mandamus can be issued against any public body, a corporation, an inferior court, a tribunal, or government for the same purpose.</a:t>
            </a:r>
          </a:p>
          <a:p>
            <a:r>
              <a:rPr lang="hi-IN" dirty="0"/>
              <a:t>इस रिट का शाब्दिक अर्थ है 'हम आदेश देते हैं।' इस रिट का उपयोग न्यायालय द्वारा उस सार्वजनिक अधिकारी को आदेश देने के लिए किया जाता है जो अपना कर्तव्य निभाने में विफल रहा है या अपना कर्तव्य निभाने से इनकार कर रहा है, कि वह अपना काम फिर से शुरू करे। सार्वजनिक अधिकारियों के अलावा, किसी भी सार्वजनिक निकाय, निगम, निचली अदालत, न्यायाधिकरण या सरकार के खिलाफ इसी उद्देश्य के लिए परमादेश जारी किया जा सकता है।</a:t>
            </a:r>
            <a:endParaRPr lang="en-US" dirty="0"/>
          </a:p>
        </p:txBody>
      </p:sp>
    </p:spTree>
    <p:extLst>
      <p:ext uri="{BB962C8B-B14F-4D97-AF65-F5344CB8AC3E}">
        <p14:creationId xmlns:p14="http://schemas.microsoft.com/office/powerpoint/2010/main" val="38333951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Prohibition</a:t>
            </a:r>
            <a:br>
              <a:rPr lang="en-US" b="1" dirty="0"/>
            </a:br>
            <a:endParaRPr lang="en-US" dirty="0"/>
          </a:p>
        </p:txBody>
      </p:sp>
      <p:sp>
        <p:nvSpPr>
          <p:cNvPr id="3" name="Content Placeholder 2"/>
          <p:cNvSpPr>
            <a:spLocks noGrp="1"/>
          </p:cNvSpPr>
          <p:nvPr>
            <p:ph idx="1"/>
          </p:nvPr>
        </p:nvSpPr>
        <p:spPr/>
        <p:txBody>
          <a:bodyPr/>
          <a:lstStyle/>
          <a:p>
            <a:r>
              <a:rPr lang="en-US" dirty="0"/>
              <a:t>The literal meaning of ‘Prohibition’ is ‘To forbid.’ A court that is higher in position issues a Prohibition writ against a court that is lower in position to prevent the latter from exceeding its jurisdiction or usurping a jurisdiction that it does not possess. It directs inactivity.</a:t>
            </a:r>
          </a:p>
          <a:p>
            <a:r>
              <a:rPr lang="hi-IN" dirty="0"/>
              <a:t>'निषेध' का शाब्दिक अर्थ है 'निषेध करना।' एक उच्च पद वाला न्यायालय, एक निम्न पद वाले न्यायालय के विरुद्ध निषेधाज्ञा रिट जारी करता है, ताकि उसे अपने अधिकार क्षेत्र से बाहर जाने या किसी ऐसे अधिकार क्षेत्र का अतिक्रमण करने से रोका जा सके, जो उसके पास नहीं है। यह निष्क्रियता का निर्देश देता है।</a:t>
            </a:r>
            <a:endParaRPr lang="en-US" dirty="0"/>
          </a:p>
        </p:txBody>
      </p:sp>
    </p:spTree>
    <p:extLst>
      <p:ext uri="{BB962C8B-B14F-4D97-AF65-F5344CB8AC3E}">
        <p14:creationId xmlns:p14="http://schemas.microsoft.com/office/powerpoint/2010/main" val="3142790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Certiorari</a:t>
            </a:r>
            <a:br>
              <a:rPr lang="en-US" b="1" dirty="0"/>
            </a:br>
            <a:endParaRPr lang="en-US" dirty="0"/>
          </a:p>
        </p:txBody>
      </p:sp>
      <p:sp>
        <p:nvSpPr>
          <p:cNvPr id="3" name="Content Placeholder 2"/>
          <p:cNvSpPr>
            <a:spLocks noGrp="1"/>
          </p:cNvSpPr>
          <p:nvPr>
            <p:ph idx="1"/>
          </p:nvPr>
        </p:nvSpPr>
        <p:spPr>
          <a:xfrm>
            <a:off x="577752" y="1524000"/>
            <a:ext cx="6347714" cy="3880773"/>
          </a:xfrm>
        </p:spPr>
        <p:txBody>
          <a:bodyPr>
            <a:noAutofit/>
          </a:bodyPr>
          <a:lstStyle/>
          <a:p>
            <a:r>
              <a:rPr lang="en-US" dirty="0"/>
              <a:t>The literal meaning of the writ of ‘Certiorari’ is ‘To be certified’ or ‘To be informed.’ This writ is issued by a court higher in authority to a lower court or tribunal ordering them either to transfer a case pending with them to itself or quash their order in a case. It is issued on the grounds of an excess of jurisdiction or lack of jurisdiction or error of law. It not only prevents but also cures for the mistakes in the judiciary.</a:t>
            </a:r>
          </a:p>
          <a:p>
            <a:r>
              <a:rPr lang="hi-IN" dirty="0"/>
              <a:t>'सर्टिओरी' रिट का शाब्दिक अर्थ है 'प्रमाणित किया जाना' या 'सूचित किया जाना।' यह रिट किसी उच्च अधिकारी द्वारा निचली अदालत या न्यायाधिकरण को जारी की जाती है, जिसमें उन्हें या तो उनके पास लंबित किसी मामले को अपने पास स्थानांतरित करने या किसी मामले में उनके आदेश को रद्द करने का आदेश दिया जाता है। यह अधिकार क्षेत्र की अधिकता या अधिकार क्षेत्र की कमी या कानून की त्रुटि के आधार पर जारी की जाती है। यह न केवल न्यायपालिका में गलतियों को रोकता है बल्कि उन्हें ठीक भी करता है।</a:t>
            </a:r>
            <a:endParaRPr lang="en-US" dirty="0"/>
          </a:p>
        </p:txBody>
      </p:sp>
    </p:spTree>
    <p:extLst>
      <p:ext uri="{BB962C8B-B14F-4D97-AF65-F5344CB8AC3E}">
        <p14:creationId xmlns:p14="http://schemas.microsoft.com/office/powerpoint/2010/main" val="9444477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Quo-</a:t>
            </a:r>
            <a:r>
              <a:rPr lang="en-US" b="1" dirty="0" err="1"/>
              <a:t>Warranto</a:t>
            </a:r>
            <a:br>
              <a:rPr lang="en-US" b="1" dirty="0"/>
            </a:br>
            <a:endParaRPr lang="en-US" dirty="0"/>
          </a:p>
        </p:txBody>
      </p:sp>
      <p:sp>
        <p:nvSpPr>
          <p:cNvPr id="3" name="Content Placeholder 2"/>
          <p:cNvSpPr>
            <a:spLocks noGrp="1"/>
          </p:cNvSpPr>
          <p:nvPr>
            <p:ph idx="1"/>
          </p:nvPr>
        </p:nvSpPr>
        <p:spPr/>
        <p:txBody>
          <a:bodyPr/>
          <a:lstStyle/>
          <a:p>
            <a:r>
              <a:rPr lang="en-US" dirty="0"/>
              <a:t>The literal meaning of the writ of ‘Quo-</a:t>
            </a:r>
            <a:r>
              <a:rPr lang="en-US" dirty="0" err="1"/>
              <a:t>Warranto</a:t>
            </a:r>
            <a:r>
              <a:rPr lang="en-US" dirty="0"/>
              <a:t>’ is ‘By what authority or warrant.’ Supreme Court or High Court issue this writ to prevent illegal usurpation of a public office by a person. Through this writ, the court enquires into the legality of a claim of a person to a public office</a:t>
            </a:r>
          </a:p>
          <a:p>
            <a:r>
              <a:rPr lang="hi-IN" dirty="0"/>
              <a:t>'क्वो-वारंटो' रिट का शाब्दिक अर्थ है 'किस अधिकार या वारंट द्वारा।' सर्वोच्च न्यायालय या उच्च न्यायालय किसी व्यक्ति द्वारा किसी सार्वजनिक पद पर अवैध कब्जा करने से रोकने के लिए यह रिट जारी करते हैं। इस रिट के माध्यम से न्यायालय किसी व्यक्ति के सार्वजनिक पद पर दावे की वैधता की जांच करता है।</a:t>
            </a:r>
            <a:endParaRPr lang="en-US" dirty="0"/>
          </a:p>
        </p:txBody>
      </p:sp>
    </p:spTree>
    <p:extLst>
      <p:ext uri="{BB962C8B-B14F-4D97-AF65-F5344CB8AC3E}">
        <p14:creationId xmlns:p14="http://schemas.microsoft.com/office/powerpoint/2010/main" val="9770619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143000" y="533400"/>
            <a:ext cx="5446713" cy="5446713"/>
          </a:xfrm>
          <a:prstGeom prst="rect">
            <a:avLst/>
          </a:prstGeom>
        </p:spPr>
      </p:pic>
    </p:spTree>
    <p:extLst>
      <p:ext uri="{BB962C8B-B14F-4D97-AF65-F5344CB8AC3E}">
        <p14:creationId xmlns:p14="http://schemas.microsoft.com/office/powerpoint/2010/main" val="244458338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TM03090434[[fn=Wood Type]]</Template>
  <TotalTime>635</TotalTime>
  <Words>4269</Words>
  <Application>Microsoft Office PowerPoint</Application>
  <PresentationFormat>On-screen Show (4:3)</PresentationFormat>
  <Paragraphs>273</Paragraphs>
  <Slides>47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inherit</vt:lpstr>
      <vt:lpstr>Mangal</vt:lpstr>
      <vt:lpstr>Times New Roman</vt:lpstr>
      <vt:lpstr>Trebuchet MS</vt:lpstr>
      <vt:lpstr>Wingdings</vt:lpstr>
      <vt:lpstr>Wingdings 3</vt:lpstr>
      <vt:lpstr>Facet</vt:lpstr>
      <vt:lpstr>Administrative Law  </vt:lpstr>
      <vt:lpstr>Sources of Law (विधि के स्रोत)</vt:lpstr>
      <vt:lpstr>Definition</vt:lpstr>
      <vt:lpstr>Sources of Administrative Law  प्रशासनिक कानून के स्रोत </vt:lpstr>
      <vt:lpstr>Jain and Jain – Definition of Administrative Law</vt:lpstr>
      <vt:lpstr>जैन एवं जैन - प्रशासनिक कानून की परिभाषा </vt:lpstr>
      <vt:lpstr>Reasons for the growth of  Administrative Law </vt:lpstr>
      <vt:lpstr>Inadequate judicial system</vt:lpstr>
      <vt:lpstr>Inadequate legislative process</vt:lpstr>
      <vt:lpstr>Scope for experiments</vt:lpstr>
      <vt:lpstr>Preventive measures</vt:lpstr>
      <vt:lpstr>Separation of Power शक्तियों के पृथक्करण</vt:lpstr>
      <vt:lpstr>Difference between Separation of power and Distribution of Power?  शक्ति के पृथक्करण और शक्ति के वितरण के बीच अंतर?</vt:lpstr>
      <vt:lpstr>Rule of Law- विधि का शासन </vt:lpstr>
      <vt:lpstr>Delegated Legislation प्रत्यायोजित विधान</vt:lpstr>
      <vt:lpstr>Reasons for the growth of Delegated Legislation </vt:lpstr>
      <vt:lpstr>Technicality </vt:lpstr>
      <vt:lpstr>Flexibility </vt:lpstr>
      <vt:lpstr>Permissible Delegations</vt:lpstr>
      <vt:lpstr>Kunj Behari Lal Butail v. State of H.P </vt:lpstr>
      <vt:lpstr>Power of inclusion and exclusion</vt:lpstr>
      <vt:lpstr>The power to modify the statute</vt:lpstr>
      <vt:lpstr>Impermissible Delegation</vt:lpstr>
      <vt:lpstr>Impermissible Delegation….. </vt:lpstr>
      <vt:lpstr>Conditional Legislation</vt:lpstr>
      <vt:lpstr>Delegatus non potest delegare</vt:lpstr>
      <vt:lpstr>The principle of Natural Justice (प्राकृतिक न्याय का सिद्धांत)</vt:lpstr>
      <vt:lpstr>Natural justice….</vt:lpstr>
      <vt:lpstr>Rule against bias</vt:lpstr>
      <vt:lpstr>Bias is of three types</vt:lpstr>
      <vt:lpstr>Rule against Bias</vt:lpstr>
      <vt:lpstr>Rule against bias……</vt:lpstr>
      <vt:lpstr>Audi alterum partem  (Here the other side )</vt:lpstr>
      <vt:lpstr>Audi alterum partem…</vt:lpstr>
      <vt:lpstr>Audi alterum partem…</vt:lpstr>
      <vt:lpstr>Audi alterum partem</vt:lpstr>
      <vt:lpstr>Audi alterum partem</vt:lpstr>
      <vt:lpstr>Speaking orders or Reasoned decision </vt:lpstr>
      <vt:lpstr>सकारण निर्णय </vt:lpstr>
      <vt:lpstr>Judicial Review </vt:lpstr>
      <vt:lpstr>WRIT</vt:lpstr>
      <vt:lpstr>Habeas Corpus </vt:lpstr>
      <vt:lpstr>Mandamus </vt:lpstr>
      <vt:lpstr>Prohibition </vt:lpstr>
      <vt:lpstr>Certiorari </vt:lpstr>
      <vt:lpstr>Quo-Warranto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Administrative Law</dc:title>
  <dc:creator>DELL</dc:creator>
  <cp:lastModifiedBy>prasadkhushbu09@gmail.com</cp:lastModifiedBy>
  <cp:revision>79</cp:revision>
  <dcterms:created xsi:type="dcterms:W3CDTF">2010-11-24T13:26:31Z</dcterms:created>
  <dcterms:modified xsi:type="dcterms:W3CDTF">2025-06-12T19:23:26Z</dcterms:modified>
</cp:coreProperties>
</file>