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18288000" cy="10287000"/>
  <p:notesSz cx="6858000" cy="9144000"/>
  <p:embeddedFontLst>
    <p:embeddedFont>
      <p:font typeface="Bebas Neue Bold" panose="020B0604020202020204" charset="0"/>
      <p:regular r:id="rId57"/>
    </p:embeddedFont>
    <p:embeddedFont>
      <p:font typeface="Roboto Bold" panose="020B0604020202020204" charset="0"/>
      <p:regular r:id="rId58"/>
    </p:embeddedFont>
    <p:embeddedFont>
      <p:font typeface="Roboto" panose="020B0604020202020204" charset="0"/>
      <p:regular r:id="rId59"/>
    </p:embeddedFont>
    <p:embeddedFont>
      <p:font typeface="Noto Serif Bold" panose="020B0604020202020204" charset="0"/>
      <p:regular r:id="rId60"/>
    </p:embeddedFont>
    <p:embeddedFont>
      <p:font typeface="Roboto Condensed Bold" panose="020B0604020202020204" charset="0"/>
      <p:regular r:id="rId61"/>
    </p:embeddedFont>
    <p:embeddedFont>
      <p:font typeface="Noto Serif" panose="020B0604020202020204" charset="0"/>
      <p:regular r:id="rId62"/>
    </p:embeddedFont>
    <p:embeddedFont>
      <p:font typeface="Calibri" panose="020F0502020204030204" pitchFamily="34" charset="0"/>
      <p:regular r:id="rId63"/>
      <p:bold r:id="rId64"/>
      <p:italic r:id="rId65"/>
      <p:boldItalic r:id="rId6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7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5" Type="http://schemas.openxmlformats.org/officeDocument/2006/relationships/slide" Target="slides/slide4.xml"/><Relationship Id="rId61" Type="http://schemas.openxmlformats.org/officeDocument/2006/relationships/font" Target="fonts/font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font" Target="fonts/font8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6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A99BA-4845-4113-8E0C-EB21C8678873}" type="datetimeFigureOut">
              <a:rPr lang="en-IN" smtClean="0"/>
              <a:t>06-10-2026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7206F-B4F6-4740-982F-59E718E548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5451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7206F-B4F6-4740-982F-59E718E548ED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7461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496925" y="0"/>
            <a:ext cx="1743075" cy="10287000"/>
          </a:xfrm>
          <a:custGeom>
            <a:avLst/>
            <a:gdLst/>
            <a:ahLst/>
            <a:cxnLst/>
            <a:rect l="l" t="t" r="r" b="b"/>
            <a:pathLst>
              <a:path w="1743075" h="10287000">
                <a:moveTo>
                  <a:pt x="0" y="0"/>
                </a:moveTo>
                <a:lnTo>
                  <a:pt x="1743075" y="0"/>
                </a:lnTo>
                <a:lnTo>
                  <a:pt x="17430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020925" y="0"/>
            <a:ext cx="1314450" cy="10287000"/>
          </a:xfrm>
          <a:custGeom>
            <a:avLst/>
            <a:gdLst/>
            <a:ahLst/>
            <a:cxnLst/>
            <a:rect l="l" t="t" r="r" b="b"/>
            <a:pathLst>
              <a:path w="1314450" h="10287000">
                <a:moveTo>
                  <a:pt x="0" y="0"/>
                </a:moveTo>
                <a:lnTo>
                  <a:pt x="1314450" y="0"/>
                </a:lnTo>
                <a:lnTo>
                  <a:pt x="13144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106775" y="0"/>
            <a:ext cx="2181225" cy="10287000"/>
          </a:xfrm>
          <a:custGeom>
            <a:avLst/>
            <a:gdLst/>
            <a:ahLst/>
            <a:cxnLst/>
            <a:rect l="l" t="t" r="r" b="b"/>
            <a:pathLst>
              <a:path w="2181225" h="10287000">
                <a:moveTo>
                  <a:pt x="0" y="0"/>
                </a:moveTo>
                <a:lnTo>
                  <a:pt x="2181225" y="0"/>
                </a:lnTo>
                <a:lnTo>
                  <a:pt x="21812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66775" y="857250"/>
            <a:ext cx="1533525" cy="428625"/>
          </a:xfrm>
          <a:custGeom>
            <a:avLst/>
            <a:gdLst/>
            <a:ahLst/>
            <a:cxnLst/>
            <a:rect l="l" t="t" r="r" b="b"/>
            <a:pathLst>
              <a:path w="1533525" h="428625">
                <a:moveTo>
                  <a:pt x="0" y="0"/>
                </a:moveTo>
                <a:lnTo>
                  <a:pt x="1533525" y="0"/>
                </a:lnTo>
                <a:lnTo>
                  <a:pt x="15335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47725" y="2248853"/>
            <a:ext cx="11283417" cy="1702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750"/>
              </a:lnSpc>
            </a:pPr>
            <a:r>
              <a:rPr lang="en-US" sz="12750" b="1" spc="-124" dirty="0">
                <a:solidFill>
                  <a:srgbClr val="FFFFFF">
                    <a:alpha val="94902"/>
                  </a:srgbClr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INCOME-TAX ACT, 2025</a:t>
            </a:r>
          </a:p>
        </p:txBody>
      </p:sp>
      <p:sp>
        <p:nvSpPr>
          <p:cNvPr id="8" name="Freeform 8"/>
          <p:cNvSpPr/>
          <p:nvPr/>
        </p:nvSpPr>
        <p:spPr>
          <a:xfrm>
            <a:off x="866775" y="3857625"/>
            <a:ext cx="11763375" cy="219075"/>
          </a:xfrm>
          <a:custGeom>
            <a:avLst/>
            <a:gdLst/>
            <a:ahLst/>
            <a:cxnLst/>
            <a:rect l="l" t="t" r="r" b="b"/>
            <a:pathLst>
              <a:path w="11763375" h="219075">
                <a:moveTo>
                  <a:pt x="0" y="0"/>
                </a:moveTo>
                <a:lnTo>
                  <a:pt x="11763375" y="0"/>
                </a:lnTo>
                <a:lnTo>
                  <a:pt x="11763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47725" y="4551997"/>
            <a:ext cx="11603548" cy="504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2"/>
              </a:lnSpc>
            </a:pPr>
            <a:r>
              <a:rPr lang="en-US" sz="3892" b="1" spc="38">
                <a:solidFill>
                  <a:srgbClr val="E2B84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TDS   •   ITR   •   TAX AUDIT   •   TAX YEAR TRANSITION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7725" y="6085522"/>
            <a:ext cx="7744104" cy="459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0"/>
              </a:lnSpc>
            </a:pPr>
            <a:r>
              <a:rPr lang="en-US" sz="3480" spc="33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Practical Guide for Tax Year 2026–27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7725" y="7831455"/>
            <a:ext cx="3496578" cy="602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2"/>
              </a:lnSpc>
            </a:pPr>
            <a:r>
              <a:rPr lang="en-US" sz="4582" b="1" spc="44">
                <a:solidFill>
                  <a:srgbClr val="FFFFFF">
                    <a:alpha val="89804"/>
                  </a:srgbClr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CA NEELMANI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7725" y="8477250"/>
            <a:ext cx="6060187" cy="348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9"/>
              </a:lnSpc>
            </a:pPr>
            <a:r>
              <a:rPr lang="en-US" sz="2549" spc="24">
                <a:solidFill>
                  <a:srgbClr val="FFFFFF">
                    <a:alpha val="74902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nmca1391@gmail.com  |  8434220575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6197" y="9532144"/>
            <a:ext cx="6463137" cy="669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9"/>
              </a:lnSpc>
            </a:pPr>
            <a:r>
              <a:rPr lang="en-US" sz="2549" spc="24">
                <a:solidFill>
                  <a:srgbClr val="FFFFFF">
                    <a:alpha val="74902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CA NEELMANI  |  nmca1391@gmail.com  |  8434220575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030700" y="9400222"/>
            <a:ext cx="531468" cy="459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80"/>
              </a:lnSpc>
            </a:pPr>
            <a:r>
              <a:rPr lang="en-US" sz="3480" b="1" spc="33">
                <a:solidFill>
                  <a:srgbClr val="FFFFFF">
                    <a:alpha val="89804"/>
                  </a:srgbClr>
                </a:solidFill>
                <a:latin typeface="Roboto Bold"/>
                <a:ea typeface="Roboto Bold"/>
                <a:cs typeface="Roboto Bold"/>
                <a:sym typeface="Roboto Bold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7725" y="6085522"/>
            <a:ext cx="7744104" cy="459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0"/>
              </a:lnSpc>
            </a:pPr>
            <a:r>
              <a:rPr lang="en-US" sz="3480" spc="33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Practical Guide for Tax Year 2026–27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7725" y="7831455"/>
            <a:ext cx="3496578" cy="602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2"/>
              </a:lnSpc>
            </a:pPr>
            <a:r>
              <a:rPr lang="en-US" sz="4582" b="1" spc="44">
                <a:solidFill>
                  <a:srgbClr val="FFFFFF">
                    <a:alpha val="89804"/>
                  </a:srgbClr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CA NEELMANI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47725" y="8477250"/>
            <a:ext cx="6060187" cy="348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9"/>
              </a:lnSpc>
            </a:pPr>
            <a:r>
              <a:rPr lang="en-US" sz="2549" spc="24">
                <a:solidFill>
                  <a:srgbClr val="FFFFFF">
                    <a:alpha val="74902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nmca1391@gmail.com  |  8434220575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45820" y="9531668"/>
            <a:ext cx="6463137" cy="655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9"/>
              </a:lnSpc>
            </a:pPr>
            <a:r>
              <a:rPr lang="en-US" sz="2549" b="1" spc="24">
                <a:solidFill>
                  <a:srgbClr val="FFFFFF">
                    <a:alpha val="74902"/>
                  </a:srgbClr>
                </a:solidFill>
                <a:latin typeface="Roboto Bold"/>
                <a:ea typeface="Roboto Bold"/>
                <a:cs typeface="Roboto Bold"/>
                <a:sym typeface="Roboto Bold"/>
              </a:rPr>
              <a:t>CA NEELMANI  |  nmca1391@gmail.com  |  8434220575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030700" y="9400222"/>
            <a:ext cx="531468" cy="459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80"/>
              </a:lnSpc>
            </a:pPr>
            <a:r>
              <a:rPr lang="en-US" sz="3480" b="1" spc="33">
                <a:solidFill>
                  <a:srgbClr val="FFFFFF">
                    <a:alpha val="89804"/>
                  </a:srgbClr>
                </a:solidFill>
                <a:latin typeface="Roboto Bold"/>
                <a:ea typeface="Roboto Bold"/>
                <a:cs typeface="Roboto Bold"/>
                <a:sym typeface="Roboto Bold"/>
              </a:rPr>
              <a:t>01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"/>
            <a:ext cx="18301840" cy="10295040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ROADMAP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The practical compliance journey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 dirty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From law → computation → TDS → reconciliation → ITR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53719" y="2738199"/>
            <a:ext cx="3651885" cy="1867405"/>
            <a:chOff x="0" y="0"/>
            <a:chExt cx="4869180" cy="248987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69180" cy="2489962"/>
            </a:xfrm>
            <a:custGeom>
              <a:avLst/>
              <a:gdLst/>
              <a:ahLst/>
              <a:cxnLst/>
              <a:rect l="l" t="t" r="r" b="b"/>
              <a:pathLst>
                <a:path w="4869180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454144" y="0"/>
                  </a:lnTo>
                  <a:cubicBezTo>
                    <a:pt x="4683379" y="0"/>
                    <a:pt x="4869180" y="185801"/>
                    <a:pt x="4869180" y="415036"/>
                  </a:cubicBezTo>
                  <a:lnTo>
                    <a:pt x="4869180" y="2074926"/>
                  </a:lnTo>
                  <a:cubicBezTo>
                    <a:pt x="4869180" y="2304161"/>
                    <a:pt x="4683379" y="2489962"/>
                    <a:pt x="4454144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C49A3E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258214" y="2969514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 dirty="0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8214" y="3697024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 dirty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Transition &amp; Tax Year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140376" y="2738199"/>
            <a:ext cx="3651885" cy="1867405"/>
            <a:chOff x="0" y="0"/>
            <a:chExt cx="4869180" cy="248987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69180" cy="2489962"/>
            </a:xfrm>
            <a:custGeom>
              <a:avLst/>
              <a:gdLst/>
              <a:ahLst/>
              <a:cxnLst/>
              <a:rect l="l" t="t" r="r" b="b"/>
              <a:pathLst>
                <a:path w="4869180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454144" y="0"/>
                  </a:lnTo>
                  <a:cubicBezTo>
                    <a:pt x="4683379" y="0"/>
                    <a:pt x="4869180" y="185801"/>
                    <a:pt x="4869180" y="415036"/>
                  </a:cubicBezTo>
                  <a:lnTo>
                    <a:pt x="4869180" y="2074926"/>
                  </a:lnTo>
                  <a:cubicBezTo>
                    <a:pt x="4869180" y="2304161"/>
                    <a:pt x="4683379" y="2489962"/>
                    <a:pt x="4454144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C49A3E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5444861" y="2969514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 dirty="0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444861" y="3697024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 dirty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Salary &amp; Regime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327023" y="2738199"/>
            <a:ext cx="3651885" cy="1867405"/>
            <a:chOff x="0" y="0"/>
            <a:chExt cx="4869180" cy="248987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869180" cy="2489962"/>
            </a:xfrm>
            <a:custGeom>
              <a:avLst/>
              <a:gdLst/>
              <a:ahLst/>
              <a:cxnLst/>
              <a:rect l="l" t="t" r="r" b="b"/>
              <a:pathLst>
                <a:path w="4869180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454144" y="0"/>
                  </a:lnTo>
                  <a:cubicBezTo>
                    <a:pt x="4683379" y="0"/>
                    <a:pt x="4869180" y="185801"/>
                    <a:pt x="4869180" y="415036"/>
                  </a:cubicBezTo>
                  <a:lnTo>
                    <a:pt x="4869180" y="2074926"/>
                  </a:lnTo>
                  <a:cubicBezTo>
                    <a:pt x="4869180" y="2304161"/>
                    <a:pt x="4683379" y="2489962"/>
                    <a:pt x="4454144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C49A3E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9631509" y="2969514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31509" y="3697024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 Architecture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513670" y="2738199"/>
            <a:ext cx="3651885" cy="1867405"/>
            <a:chOff x="0" y="0"/>
            <a:chExt cx="4869180" cy="248987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869180" cy="2489962"/>
            </a:xfrm>
            <a:custGeom>
              <a:avLst/>
              <a:gdLst/>
              <a:ahLst/>
              <a:cxnLst/>
              <a:rect l="l" t="t" r="r" b="b"/>
              <a:pathLst>
                <a:path w="4869180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454144" y="0"/>
                  </a:lnTo>
                  <a:cubicBezTo>
                    <a:pt x="4683379" y="0"/>
                    <a:pt x="4869180" y="185801"/>
                    <a:pt x="4869180" y="415036"/>
                  </a:cubicBezTo>
                  <a:lnTo>
                    <a:pt x="4869180" y="2074926"/>
                  </a:lnTo>
                  <a:cubicBezTo>
                    <a:pt x="4869180" y="2304161"/>
                    <a:pt x="4683379" y="2489962"/>
                    <a:pt x="4454144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C49A3E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13818165" y="2969514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818165" y="3697024"/>
            <a:ext cx="304290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Forms &amp; Reconciliation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953719" y="5483542"/>
            <a:ext cx="3651885" cy="1867405"/>
            <a:chOff x="0" y="0"/>
            <a:chExt cx="4869180" cy="248987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869180" cy="2489962"/>
            </a:xfrm>
            <a:custGeom>
              <a:avLst/>
              <a:gdLst/>
              <a:ahLst/>
              <a:cxnLst/>
              <a:rect l="l" t="t" r="r" b="b"/>
              <a:pathLst>
                <a:path w="4869180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454144" y="0"/>
                  </a:lnTo>
                  <a:cubicBezTo>
                    <a:pt x="4683379" y="0"/>
                    <a:pt x="4869180" y="185801"/>
                    <a:pt x="4869180" y="415036"/>
                  </a:cubicBezTo>
                  <a:lnTo>
                    <a:pt x="4869180" y="2074926"/>
                  </a:lnTo>
                  <a:cubicBezTo>
                    <a:pt x="4869180" y="2304161"/>
                    <a:pt x="4683379" y="2489962"/>
                    <a:pt x="4454144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C49A3E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7" name="TextBox 27"/>
          <p:cNvSpPr txBox="1"/>
          <p:nvPr/>
        </p:nvSpPr>
        <p:spPr>
          <a:xfrm>
            <a:off x="1258214" y="5714857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05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58214" y="6442377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ITR &amp; E-Filing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5140376" y="5483542"/>
            <a:ext cx="3651885" cy="1867405"/>
            <a:chOff x="0" y="0"/>
            <a:chExt cx="4869180" cy="248987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869180" cy="2489962"/>
            </a:xfrm>
            <a:custGeom>
              <a:avLst/>
              <a:gdLst/>
              <a:ahLst/>
              <a:cxnLst/>
              <a:rect l="l" t="t" r="r" b="b"/>
              <a:pathLst>
                <a:path w="4869180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454144" y="0"/>
                  </a:lnTo>
                  <a:cubicBezTo>
                    <a:pt x="4683379" y="0"/>
                    <a:pt x="4869180" y="185801"/>
                    <a:pt x="4869180" y="415036"/>
                  </a:cubicBezTo>
                  <a:lnTo>
                    <a:pt x="4869180" y="2074926"/>
                  </a:lnTo>
                  <a:cubicBezTo>
                    <a:pt x="4869180" y="2304161"/>
                    <a:pt x="4683379" y="2489962"/>
                    <a:pt x="4454144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C49A3E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1" name="TextBox 31"/>
          <p:cNvSpPr txBox="1"/>
          <p:nvPr/>
        </p:nvSpPr>
        <p:spPr>
          <a:xfrm>
            <a:off x="5444861" y="5714857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06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444861" y="6442377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 Audit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327023" y="5483542"/>
            <a:ext cx="3651885" cy="1867405"/>
            <a:chOff x="0" y="0"/>
            <a:chExt cx="4869180" cy="248987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869180" cy="2489962"/>
            </a:xfrm>
            <a:custGeom>
              <a:avLst/>
              <a:gdLst/>
              <a:ahLst/>
              <a:cxnLst/>
              <a:rect l="l" t="t" r="r" b="b"/>
              <a:pathLst>
                <a:path w="4869180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454144" y="0"/>
                  </a:lnTo>
                  <a:cubicBezTo>
                    <a:pt x="4683379" y="0"/>
                    <a:pt x="4869180" y="185801"/>
                    <a:pt x="4869180" y="415036"/>
                  </a:cubicBezTo>
                  <a:lnTo>
                    <a:pt x="4869180" y="2074926"/>
                  </a:lnTo>
                  <a:cubicBezTo>
                    <a:pt x="4869180" y="2304161"/>
                    <a:pt x="4683379" y="2489962"/>
                    <a:pt x="4454144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C49A3E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5" name="TextBox 35"/>
          <p:cNvSpPr txBox="1"/>
          <p:nvPr/>
        </p:nvSpPr>
        <p:spPr>
          <a:xfrm>
            <a:off x="9631509" y="5714857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07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631509" y="6442377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Case Studies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13513670" y="5483542"/>
            <a:ext cx="3651885" cy="1867405"/>
            <a:chOff x="0" y="0"/>
            <a:chExt cx="4869180" cy="248987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869180" cy="2489962"/>
            </a:xfrm>
            <a:custGeom>
              <a:avLst/>
              <a:gdLst/>
              <a:ahLst/>
              <a:cxnLst/>
              <a:rect l="l" t="t" r="r" b="b"/>
              <a:pathLst>
                <a:path w="4869180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454144" y="0"/>
                  </a:lnTo>
                  <a:cubicBezTo>
                    <a:pt x="4683379" y="0"/>
                    <a:pt x="4869180" y="185801"/>
                    <a:pt x="4869180" y="415036"/>
                  </a:cubicBezTo>
                  <a:lnTo>
                    <a:pt x="4869180" y="2074926"/>
                  </a:lnTo>
                  <a:cubicBezTo>
                    <a:pt x="4869180" y="2304161"/>
                    <a:pt x="4683379" y="2489962"/>
                    <a:pt x="4454144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C49A3E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9" name="TextBox 39"/>
          <p:cNvSpPr txBox="1"/>
          <p:nvPr/>
        </p:nvSpPr>
        <p:spPr>
          <a:xfrm>
            <a:off x="13818165" y="5714857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08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818165" y="6442377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Controls &amp; Checklists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47725" y="9809797"/>
            <a:ext cx="7640040" cy="30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1" dirty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 NEELMANI  |  </a:t>
            </a:r>
            <a:r>
              <a:rPr lang="en-US" sz="1950" dirty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nmca1391@gmail.com</a:t>
            </a:r>
            <a:r>
              <a:rPr lang="en-US" sz="1950" b="1" dirty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  |  </a:t>
            </a:r>
            <a:r>
              <a:rPr lang="en-US" sz="1950" b="1" dirty="0" smtClean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8434220575</a:t>
            </a:r>
            <a:endParaRPr lang="en-US" sz="1950" b="1" dirty="0">
              <a:solidFill>
                <a:srgbClr val="141414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A162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83675" y="1752038"/>
            <a:ext cx="1464326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E2B84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1075" y="2644140"/>
            <a:ext cx="16014659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8"/>
              </a:lnSpc>
            </a:pPr>
            <a:r>
              <a:rPr lang="en-US" sz="5707" b="1">
                <a:solidFill>
                  <a:srgbClr val="FFFFF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Why the 2025 Act matters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1075" y="4370070"/>
            <a:ext cx="1464198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D8E1E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A STRUCTURAL CHANGE—NOT MERELY A CHANGE IN SECTION NUMBERS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D8E1EF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D8E1E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TRANSITION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28700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Legal framework: read the hierarchy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Use the relevant law, rules and implementation guidance for the period.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960871" y="2402177"/>
          <a:ext cx="16319550" cy="6272352"/>
        </p:xfrm>
        <a:graphic>
          <a:graphicData uri="http://schemas.openxmlformats.org/drawingml/2006/table">
            <a:tbl>
              <a:tblPr/>
              <a:tblGrid>
                <a:gridCol w="8159775"/>
                <a:gridCol w="8159775"/>
              </a:tblGrid>
              <a:tr h="896049"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Source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Practical role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896049"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02122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Income-tax Act, 1961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Primary law for periods/proceedings governed by the old framework.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96049"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Income-tax Rules, 1962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Procedural and implementation rules under the old framework.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896049"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Income-tax Act, 2025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New statutory framework applicable from the new Tax Year regime.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96049"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Finance Act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Annual legislative changes, including rates and thresholds.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896049"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CBDT Circulars / Notifications / Instructions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Clarification, procedures and implementation guidance.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96058"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Income Tax Department guidance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Portal, forms, utilities and implementation instructions.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847725" y="9809797"/>
            <a:ext cx="7458075" cy="30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1" dirty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 NEELMANI  |  nmca1391@gmail.com  |  </a:t>
            </a:r>
            <a:r>
              <a:rPr lang="en-US" sz="1950" b="1" dirty="0" smtClean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8434220575</a:t>
            </a:r>
            <a:endParaRPr lang="en-US" sz="1950" b="1" dirty="0">
              <a:solidFill>
                <a:srgbClr val="141414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TRANSITION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1961 vs 2025: the architecture changes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The working-paper mindset must change with the statutory framework.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892237" y="2333543"/>
          <a:ext cx="16472070" cy="6863360"/>
        </p:xfrm>
        <a:graphic>
          <a:graphicData uri="http://schemas.openxmlformats.org/drawingml/2006/table">
            <a:tbl>
              <a:tblPr/>
              <a:tblGrid>
                <a:gridCol w="5490690"/>
                <a:gridCol w="5490690"/>
                <a:gridCol w="5490690"/>
              </a:tblGrid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725"/>
                        </a:lnSpc>
                        <a:defRPr/>
                      </a:pPr>
                      <a:r>
                        <a:rPr lang="en-US" sz="2271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Particular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25"/>
                        </a:lnSpc>
                        <a:defRPr/>
                      </a:pPr>
                      <a:r>
                        <a:rPr lang="en-US" sz="2271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Income-tax Act, 1961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Income-tax Act, 2025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191"/>
                        </a:lnSpc>
                        <a:defRPr/>
                      </a:pPr>
                      <a:r>
                        <a:rPr lang="en-US" sz="1826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Sections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91"/>
                        </a:lnSpc>
                        <a:defRPr/>
                      </a:pPr>
                      <a:r>
                        <a:rPr lang="en-US" sz="1826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819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536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191"/>
                        </a:lnSpc>
                        <a:defRPr/>
                      </a:pPr>
                      <a:r>
                        <a:rPr lang="en-US" sz="1826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Schedules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91"/>
                        </a:lnSpc>
                        <a:defRPr/>
                      </a:pPr>
                      <a:r>
                        <a:rPr lang="en-US" sz="1826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14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16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191"/>
                        </a:lnSpc>
                        <a:defRPr/>
                      </a:pPr>
                      <a:r>
                        <a:rPr lang="en-US" sz="1826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Annual terminology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91"/>
                        </a:lnSpc>
                        <a:defRPr/>
                      </a:pPr>
                      <a:r>
                        <a:rPr lang="en-US" sz="1826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Previous Year / Assessment Year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Tax Year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191"/>
                        </a:lnSpc>
                        <a:defRPr/>
                      </a:pPr>
                      <a:r>
                        <a:rPr lang="en-US" sz="1826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Salary TDS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91"/>
                        </a:lnSpc>
                        <a:defRPr/>
                      </a:pPr>
                      <a:r>
                        <a:rPr lang="en-US" sz="1826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Section 192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Section 392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191"/>
                        </a:lnSpc>
                        <a:defRPr/>
                      </a:pPr>
                      <a:r>
                        <a:rPr lang="en-US" sz="1826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Other TDS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91"/>
                        </a:lnSpc>
                        <a:defRPr/>
                      </a:pPr>
                      <a:r>
                        <a:rPr lang="en-US" sz="1826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Separate provisions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Section 393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191"/>
                        </a:lnSpc>
                        <a:defRPr/>
                      </a:pPr>
                      <a:r>
                        <a:rPr lang="en-US" sz="1826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TCS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191"/>
                        </a:lnSpc>
                        <a:defRPr/>
                      </a:pPr>
                      <a:r>
                        <a:rPr lang="en-US" sz="1826" b="1">
                          <a:solidFill>
                            <a:srgbClr val="141414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Section 206C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Section 394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Lower/Nil TDS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Section 197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Section 395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New Tax Regime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Section 115BAC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Section 202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Salary TDS statement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Form 24Q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3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A162A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Form 138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847725" y="9809797"/>
            <a:ext cx="6924675" cy="30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40"/>
              </a:lnSpc>
            </a:pPr>
            <a:r>
              <a:rPr lang="en-US" sz="1950" b="1" dirty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 NEELMANI  |  nmca1391@gmail.com  |  </a:t>
            </a:r>
            <a:r>
              <a:rPr lang="en-US" sz="1950" b="1" dirty="0" smtClean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8434220575</a:t>
            </a:r>
            <a:endParaRPr lang="en-US" sz="1950" b="1" dirty="0">
              <a:solidFill>
                <a:srgbClr val="141414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TRANSITION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Every transition question has 3 layers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Never assume a rate or threshold changed just because the section number changed.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17606" y="2738199"/>
            <a:ext cx="4887287" cy="2141944"/>
            <a:chOff x="0" y="0"/>
            <a:chExt cx="6516383" cy="285592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516370" cy="2855976"/>
            </a:xfrm>
            <a:custGeom>
              <a:avLst/>
              <a:gdLst/>
              <a:ahLst/>
              <a:cxnLst/>
              <a:rect l="l" t="t" r="r" b="b"/>
              <a:pathLst>
                <a:path w="6516370" h="2855976">
                  <a:moveTo>
                    <a:pt x="0" y="475996"/>
                  </a:moveTo>
                  <a:cubicBezTo>
                    <a:pt x="0" y="213106"/>
                    <a:pt x="213106" y="0"/>
                    <a:pt x="475996" y="0"/>
                  </a:cubicBezTo>
                  <a:lnTo>
                    <a:pt x="6040374" y="0"/>
                  </a:lnTo>
                  <a:cubicBezTo>
                    <a:pt x="6303264" y="0"/>
                    <a:pt x="6516370" y="213106"/>
                    <a:pt x="6516370" y="475996"/>
                  </a:cubicBezTo>
                  <a:lnTo>
                    <a:pt x="6516370" y="2379980"/>
                  </a:lnTo>
                  <a:cubicBezTo>
                    <a:pt x="6516370" y="2642870"/>
                    <a:pt x="6303264" y="2855976"/>
                    <a:pt x="6040374" y="2855976"/>
                  </a:cubicBezTo>
                  <a:lnTo>
                    <a:pt x="475996" y="2855976"/>
                  </a:lnTo>
                  <a:cubicBezTo>
                    <a:pt x="213106" y="2855976"/>
                    <a:pt x="0" y="2642870"/>
                    <a:pt x="0" y="2379980"/>
                  </a:cubicBezTo>
                  <a:close/>
                </a:path>
              </a:pathLst>
            </a:custGeom>
            <a:solidFill>
              <a:srgbClr val="C49A3E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326842" y="2969514"/>
            <a:ext cx="427830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26842" y="3697024"/>
            <a:ext cx="427830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Section mapping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22356" y="5209003"/>
            <a:ext cx="4887287" cy="2004670"/>
            <a:chOff x="0" y="0"/>
            <a:chExt cx="6516383" cy="267289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516370" cy="2672969"/>
            </a:xfrm>
            <a:custGeom>
              <a:avLst/>
              <a:gdLst/>
              <a:ahLst/>
              <a:cxnLst/>
              <a:rect l="l" t="t" r="r" b="b"/>
              <a:pathLst>
                <a:path w="6516370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6070854" y="0"/>
                  </a:lnTo>
                  <a:cubicBezTo>
                    <a:pt x="6316980" y="0"/>
                    <a:pt x="6516370" y="199517"/>
                    <a:pt x="6516370" y="445516"/>
                  </a:cubicBezTo>
                  <a:lnTo>
                    <a:pt x="6516370" y="2227453"/>
                  </a:lnTo>
                  <a:cubicBezTo>
                    <a:pt x="6516370" y="2473452"/>
                    <a:pt x="6316853" y="2672969"/>
                    <a:pt x="6070854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C49A3E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1368028" y="5426593"/>
            <a:ext cx="419594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Practitioner’s Note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68028" y="5975661"/>
            <a:ext cx="419594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Renumbered or reorganised?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650307" y="2738199"/>
            <a:ext cx="4887287" cy="2141944"/>
            <a:chOff x="0" y="0"/>
            <a:chExt cx="6516383" cy="285592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516370" cy="2855976"/>
            </a:xfrm>
            <a:custGeom>
              <a:avLst/>
              <a:gdLst/>
              <a:ahLst/>
              <a:cxnLst/>
              <a:rect l="l" t="t" r="r" b="b"/>
              <a:pathLst>
                <a:path w="6516370" h="2855976">
                  <a:moveTo>
                    <a:pt x="0" y="475996"/>
                  </a:moveTo>
                  <a:cubicBezTo>
                    <a:pt x="0" y="213106"/>
                    <a:pt x="213106" y="0"/>
                    <a:pt x="475996" y="0"/>
                  </a:cubicBezTo>
                  <a:lnTo>
                    <a:pt x="6040374" y="0"/>
                  </a:lnTo>
                  <a:cubicBezTo>
                    <a:pt x="6303264" y="0"/>
                    <a:pt x="6516370" y="213106"/>
                    <a:pt x="6516370" y="475996"/>
                  </a:cubicBezTo>
                  <a:lnTo>
                    <a:pt x="6516370" y="2379980"/>
                  </a:lnTo>
                  <a:cubicBezTo>
                    <a:pt x="6516370" y="2642870"/>
                    <a:pt x="6303264" y="2855976"/>
                    <a:pt x="6040374" y="2855976"/>
                  </a:cubicBezTo>
                  <a:lnTo>
                    <a:pt x="475996" y="2855976"/>
                  </a:lnTo>
                  <a:cubicBezTo>
                    <a:pt x="213106" y="2855976"/>
                    <a:pt x="0" y="2642870"/>
                    <a:pt x="0" y="2379980"/>
                  </a:cubicBezTo>
                  <a:close/>
                </a:path>
              </a:pathLst>
            </a:custGeom>
            <a:solidFill>
              <a:srgbClr val="C49A3E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6954803" y="2969514"/>
            <a:ext cx="427830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954803" y="3697024"/>
            <a:ext cx="427830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Rate change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650307" y="5209003"/>
            <a:ext cx="4887287" cy="2004670"/>
            <a:chOff x="0" y="0"/>
            <a:chExt cx="6516383" cy="26728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516370" cy="2672969"/>
            </a:xfrm>
            <a:custGeom>
              <a:avLst/>
              <a:gdLst/>
              <a:ahLst/>
              <a:cxnLst/>
              <a:rect l="l" t="t" r="r" b="b"/>
              <a:pathLst>
                <a:path w="6516370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6070854" y="0"/>
                  </a:lnTo>
                  <a:cubicBezTo>
                    <a:pt x="6316980" y="0"/>
                    <a:pt x="6516370" y="199517"/>
                    <a:pt x="6516370" y="445516"/>
                  </a:cubicBezTo>
                  <a:lnTo>
                    <a:pt x="6516370" y="2227453"/>
                  </a:lnTo>
                  <a:cubicBezTo>
                    <a:pt x="6516370" y="2473452"/>
                    <a:pt x="6316853" y="2672969"/>
                    <a:pt x="6070854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C49A3E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6995979" y="5426593"/>
            <a:ext cx="419594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Practitioner’s Note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995979" y="5975661"/>
            <a:ext cx="4195943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Did the Finance Act actually change the rate?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2278268" y="2738199"/>
            <a:ext cx="4887287" cy="2141944"/>
            <a:chOff x="0" y="0"/>
            <a:chExt cx="6516383" cy="285592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516370" cy="2855976"/>
            </a:xfrm>
            <a:custGeom>
              <a:avLst/>
              <a:gdLst/>
              <a:ahLst/>
              <a:cxnLst/>
              <a:rect l="l" t="t" r="r" b="b"/>
              <a:pathLst>
                <a:path w="6516370" h="2855976">
                  <a:moveTo>
                    <a:pt x="0" y="475996"/>
                  </a:moveTo>
                  <a:cubicBezTo>
                    <a:pt x="0" y="213106"/>
                    <a:pt x="213106" y="0"/>
                    <a:pt x="475996" y="0"/>
                  </a:cubicBezTo>
                  <a:lnTo>
                    <a:pt x="6040374" y="0"/>
                  </a:lnTo>
                  <a:cubicBezTo>
                    <a:pt x="6303264" y="0"/>
                    <a:pt x="6516370" y="213106"/>
                    <a:pt x="6516370" y="475996"/>
                  </a:cubicBezTo>
                  <a:lnTo>
                    <a:pt x="6516370" y="2379980"/>
                  </a:lnTo>
                  <a:cubicBezTo>
                    <a:pt x="6516370" y="2642870"/>
                    <a:pt x="6303264" y="2855976"/>
                    <a:pt x="6040374" y="2855976"/>
                  </a:cubicBezTo>
                  <a:lnTo>
                    <a:pt x="475996" y="2855976"/>
                  </a:lnTo>
                  <a:cubicBezTo>
                    <a:pt x="213106" y="2855976"/>
                    <a:pt x="0" y="2642870"/>
                    <a:pt x="0" y="2379980"/>
                  </a:cubicBezTo>
                  <a:close/>
                </a:path>
              </a:pathLst>
            </a:custGeom>
            <a:solidFill>
              <a:srgbClr val="C49A3E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7" name="TextBox 27"/>
          <p:cNvSpPr txBox="1"/>
          <p:nvPr/>
        </p:nvSpPr>
        <p:spPr>
          <a:xfrm>
            <a:off x="12582763" y="2969514"/>
            <a:ext cx="427830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03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582763" y="3697024"/>
            <a:ext cx="427830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Threshold change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2278268" y="5209003"/>
            <a:ext cx="4887287" cy="2004670"/>
            <a:chOff x="0" y="0"/>
            <a:chExt cx="6516383" cy="26728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516370" cy="2672969"/>
            </a:xfrm>
            <a:custGeom>
              <a:avLst/>
              <a:gdLst/>
              <a:ahLst/>
              <a:cxnLst/>
              <a:rect l="l" t="t" r="r" b="b"/>
              <a:pathLst>
                <a:path w="6516370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6070854" y="0"/>
                  </a:lnTo>
                  <a:cubicBezTo>
                    <a:pt x="6316980" y="0"/>
                    <a:pt x="6516370" y="199517"/>
                    <a:pt x="6516370" y="445516"/>
                  </a:cubicBezTo>
                  <a:lnTo>
                    <a:pt x="6516370" y="2227453"/>
                  </a:lnTo>
                  <a:cubicBezTo>
                    <a:pt x="6516370" y="2473452"/>
                    <a:pt x="6316853" y="2672969"/>
                    <a:pt x="6070854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C49A3E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1" name="TextBox 31"/>
          <p:cNvSpPr txBox="1"/>
          <p:nvPr/>
        </p:nvSpPr>
        <p:spPr>
          <a:xfrm>
            <a:off x="12623940" y="5426593"/>
            <a:ext cx="419594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Practitioner’s Note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623940" y="5975661"/>
            <a:ext cx="4195943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Did the monetary threshold move?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47725" y="9809797"/>
            <a:ext cx="6924675" cy="30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1" dirty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 NEELMANI  |  nmca1391@gmail.com  |  </a:t>
            </a:r>
            <a:r>
              <a:rPr lang="en-US" sz="1950" b="1" dirty="0" smtClean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8434220575</a:t>
            </a:r>
            <a:endParaRPr lang="en-US" sz="1950" b="1" dirty="0">
              <a:solidFill>
                <a:srgbClr val="141414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 YEAR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FY → AY → Tax Year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Know the period before you calculate anything.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66774" y="2745343"/>
            <a:ext cx="4735716" cy="1990373"/>
            <a:chOff x="0" y="0"/>
            <a:chExt cx="6314288" cy="26538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14313" cy="2653919"/>
            </a:xfrm>
            <a:custGeom>
              <a:avLst/>
              <a:gdLst/>
              <a:ahLst/>
              <a:cxnLst/>
              <a:rect l="l" t="t" r="r" b="b"/>
              <a:pathLst>
                <a:path w="6314313" h="2653919">
                  <a:moveTo>
                    <a:pt x="0" y="442341"/>
                  </a:moveTo>
                  <a:cubicBezTo>
                    <a:pt x="0" y="197993"/>
                    <a:pt x="197993" y="0"/>
                    <a:pt x="442341" y="0"/>
                  </a:cubicBezTo>
                  <a:lnTo>
                    <a:pt x="5871972" y="0"/>
                  </a:lnTo>
                  <a:cubicBezTo>
                    <a:pt x="6116193" y="0"/>
                    <a:pt x="6314313" y="197993"/>
                    <a:pt x="6314313" y="442341"/>
                  </a:cubicBezTo>
                  <a:lnTo>
                    <a:pt x="6314313" y="2211578"/>
                  </a:lnTo>
                  <a:cubicBezTo>
                    <a:pt x="6314313" y="2455799"/>
                    <a:pt x="6116320" y="2653919"/>
                    <a:pt x="5871972" y="2653919"/>
                  </a:cubicBezTo>
                  <a:lnTo>
                    <a:pt x="442341" y="2653919"/>
                  </a:lnTo>
                  <a:cubicBezTo>
                    <a:pt x="197993" y="2653792"/>
                    <a:pt x="0" y="2455799"/>
                    <a:pt x="0" y="2211578"/>
                  </a:cubicBez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532744" y="3065602"/>
            <a:ext cx="4003767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FY 2025–26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0A162A"/>
                </a:solidFill>
                <a:latin typeface="Noto Serif"/>
                <a:ea typeface="Noto Serif"/>
                <a:cs typeface="Noto Serif"/>
                <a:sym typeface="Noto Serif"/>
              </a:rPr>
              <a:t>1 Apr 2025 → 31 Mar 2026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794725" y="2745343"/>
            <a:ext cx="4735716" cy="1990373"/>
            <a:chOff x="0" y="0"/>
            <a:chExt cx="6314288" cy="26538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14313" cy="2653919"/>
            </a:xfrm>
            <a:custGeom>
              <a:avLst/>
              <a:gdLst/>
              <a:ahLst/>
              <a:cxnLst/>
              <a:rect l="l" t="t" r="r" b="b"/>
              <a:pathLst>
                <a:path w="6314313" h="2653919">
                  <a:moveTo>
                    <a:pt x="0" y="442341"/>
                  </a:moveTo>
                  <a:cubicBezTo>
                    <a:pt x="0" y="197993"/>
                    <a:pt x="197993" y="0"/>
                    <a:pt x="442341" y="0"/>
                  </a:cubicBezTo>
                  <a:lnTo>
                    <a:pt x="5871972" y="0"/>
                  </a:lnTo>
                  <a:cubicBezTo>
                    <a:pt x="6116193" y="0"/>
                    <a:pt x="6314313" y="197993"/>
                    <a:pt x="6314313" y="442341"/>
                  </a:cubicBezTo>
                  <a:lnTo>
                    <a:pt x="6314313" y="2211578"/>
                  </a:lnTo>
                  <a:cubicBezTo>
                    <a:pt x="6314313" y="2455799"/>
                    <a:pt x="6116320" y="2653919"/>
                    <a:pt x="5871972" y="2653919"/>
                  </a:cubicBezTo>
                  <a:lnTo>
                    <a:pt x="442341" y="2653919"/>
                  </a:lnTo>
                  <a:cubicBezTo>
                    <a:pt x="197993" y="2653792"/>
                    <a:pt x="0" y="2455799"/>
                    <a:pt x="0" y="2211578"/>
                  </a:cubicBez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7064381" y="3065602"/>
            <a:ext cx="4196413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AY 2026–27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0A162A"/>
                </a:solidFill>
                <a:latin typeface="Noto Serif"/>
                <a:ea typeface="Noto Serif"/>
                <a:cs typeface="Noto Serif"/>
                <a:sym typeface="Noto Serif"/>
              </a:rPr>
              <a:t>Old-framework assessment period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422686" y="2745343"/>
            <a:ext cx="4735716" cy="1990373"/>
            <a:chOff x="0" y="0"/>
            <a:chExt cx="6314288" cy="26538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14313" cy="2653919"/>
            </a:xfrm>
            <a:custGeom>
              <a:avLst/>
              <a:gdLst/>
              <a:ahLst/>
              <a:cxnLst/>
              <a:rect l="l" t="t" r="r" b="b"/>
              <a:pathLst>
                <a:path w="6314313" h="2653919">
                  <a:moveTo>
                    <a:pt x="0" y="442341"/>
                  </a:moveTo>
                  <a:cubicBezTo>
                    <a:pt x="0" y="197993"/>
                    <a:pt x="197993" y="0"/>
                    <a:pt x="442341" y="0"/>
                  </a:cubicBezTo>
                  <a:lnTo>
                    <a:pt x="5871972" y="0"/>
                  </a:lnTo>
                  <a:cubicBezTo>
                    <a:pt x="6116193" y="0"/>
                    <a:pt x="6314313" y="197993"/>
                    <a:pt x="6314313" y="442341"/>
                  </a:cubicBezTo>
                  <a:lnTo>
                    <a:pt x="6314313" y="2211578"/>
                  </a:lnTo>
                  <a:cubicBezTo>
                    <a:pt x="6314313" y="2455799"/>
                    <a:pt x="6116320" y="2653919"/>
                    <a:pt x="5871972" y="2653919"/>
                  </a:cubicBezTo>
                  <a:lnTo>
                    <a:pt x="442341" y="2653919"/>
                  </a:lnTo>
                  <a:cubicBezTo>
                    <a:pt x="197993" y="2653792"/>
                    <a:pt x="0" y="2455799"/>
                    <a:pt x="0" y="2211578"/>
                  </a:cubicBez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12788656" y="3065602"/>
            <a:ext cx="4003767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 Year 2026–27</a:t>
            </a:r>
          </a:p>
          <a:p>
            <a:pPr algn="l">
              <a:lnSpc>
                <a:spcPts val="3060"/>
              </a:lnSpc>
            </a:pPr>
            <a:r>
              <a:rPr lang="en-US" sz="2550">
                <a:solidFill>
                  <a:srgbClr val="0A162A"/>
                </a:solidFill>
                <a:latin typeface="Noto Serif"/>
                <a:ea typeface="Noto Serif"/>
                <a:cs typeface="Noto Serif"/>
                <a:sym typeface="Noto Serif"/>
              </a:rPr>
              <a:t>1 Apr 2026 → 31 Mar 2027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159621" y="5758072"/>
            <a:ext cx="15388228" cy="1592875"/>
            <a:chOff x="0" y="0"/>
            <a:chExt cx="20517637" cy="21238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517611" cy="2123821"/>
            </a:xfrm>
            <a:custGeom>
              <a:avLst/>
              <a:gdLst/>
              <a:ahLst/>
              <a:cxnLst/>
              <a:rect l="l" t="t" r="r" b="b"/>
              <a:pathLst>
                <a:path w="20517611" h="2123821">
                  <a:moveTo>
                    <a:pt x="0" y="353949"/>
                  </a:moveTo>
                  <a:cubicBezTo>
                    <a:pt x="0" y="158496"/>
                    <a:pt x="158496" y="0"/>
                    <a:pt x="353949" y="0"/>
                  </a:cubicBezTo>
                  <a:lnTo>
                    <a:pt x="20163662" y="0"/>
                  </a:lnTo>
                  <a:cubicBezTo>
                    <a:pt x="20359115" y="0"/>
                    <a:pt x="20517611" y="158496"/>
                    <a:pt x="20517611" y="353949"/>
                  </a:cubicBezTo>
                  <a:lnTo>
                    <a:pt x="20517611" y="1769872"/>
                  </a:lnTo>
                  <a:cubicBezTo>
                    <a:pt x="20517611" y="1965325"/>
                    <a:pt x="20359115" y="2123821"/>
                    <a:pt x="20163662" y="2123821"/>
                  </a:cubicBezTo>
                  <a:lnTo>
                    <a:pt x="353949" y="2123821"/>
                  </a:lnTo>
                  <a:cubicBezTo>
                    <a:pt x="158496" y="2123821"/>
                    <a:pt x="0" y="1965325"/>
                    <a:pt x="0" y="1769872"/>
                  </a:cubicBezTo>
                  <a:close/>
                </a:path>
              </a:pathLst>
            </a:custGeom>
            <a:solidFill>
              <a:srgbClr val="F7F1E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0" name="TextBox 20"/>
          <p:cNvSpPr txBox="1"/>
          <p:nvPr/>
        </p:nvSpPr>
        <p:spPr>
          <a:xfrm>
            <a:off x="1505293" y="5975661"/>
            <a:ext cx="14696885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Transition Cut-off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05293" y="6524730"/>
            <a:ext cx="1469688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Old tax years may continue to have assessment, appeal, recovery and related proceedings under the applicable old law.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47725" y="9809797"/>
            <a:ext cx="7458075" cy="30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1" dirty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 NEELMANI  |  nmca1391@gmail.com  |  </a:t>
            </a:r>
            <a:r>
              <a:rPr lang="en-US" sz="1950" b="1" dirty="0" smtClean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8434220575</a:t>
            </a:r>
            <a:endParaRPr lang="en-US" sz="1950" b="1" dirty="0">
              <a:solidFill>
                <a:srgbClr val="141414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 YEAR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The 31 March / 1 April boundary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Treat transition as a legal and procedural cut-off.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90984" y="2738199"/>
            <a:ext cx="4955915" cy="2004670"/>
            <a:chOff x="0" y="0"/>
            <a:chExt cx="6607886" cy="26728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07937" cy="2672969"/>
            </a:xfrm>
            <a:custGeom>
              <a:avLst/>
              <a:gdLst/>
              <a:ahLst/>
              <a:cxnLst/>
              <a:rect l="l" t="t" r="r" b="b"/>
              <a:pathLst>
                <a:path w="6607937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6162421" y="0"/>
                  </a:lnTo>
                  <a:cubicBezTo>
                    <a:pt x="6408420" y="0"/>
                    <a:pt x="6607937" y="199517"/>
                    <a:pt x="6607937" y="445516"/>
                  </a:cubicBezTo>
                  <a:lnTo>
                    <a:pt x="6607937" y="2227453"/>
                  </a:lnTo>
                  <a:cubicBezTo>
                    <a:pt x="6607937" y="2473452"/>
                    <a:pt x="6408420" y="2672969"/>
                    <a:pt x="6162421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395479" y="2969514"/>
            <a:ext cx="4346943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31 MAR 2026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95479" y="3697024"/>
            <a:ext cx="434694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Old framework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650307" y="2738199"/>
            <a:ext cx="4955915" cy="2004670"/>
            <a:chOff x="0" y="0"/>
            <a:chExt cx="6607886" cy="267289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07937" cy="2672969"/>
            </a:xfrm>
            <a:custGeom>
              <a:avLst/>
              <a:gdLst/>
              <a:ahLst/>
              <a:cxnLst/>
              <a:rect l="l" t="t" r="r" b="b"/>
              <a:pathLst>
                <a:path w="6607937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6162421" y="0"/>
                  </a:lnTo>
                  <a:cubicBezTo>
                    <a:pt x="6408420" y="0"/>
                    <a:pt x="6607937" y="199517"/>
                    <a:pt x="6607937" y="445516"/>
                  </a:cubicBezTo>
                  <a:lnTo>
                    <a:pt x="6607937" y="2227453"/>
                  </a:lnTo>
                  <a:cubicBezTo>
                    <a:pt x="6607937" y="2473452"/>
                    <a:pt x="6408420" y="2672969"/>
                    <a:pt x="6162421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6954803" y="2969514"/>
            <a:ext cx="4346943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01 APR 2026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54803" y="3697024"/>
            <a:ext cx="434694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New framework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209631" y="2738199"/>
            <a:ext cx="4955915" cy="2004670"/>
            <a:chOff x="0" y="0"/>
            <a:chExt cx="6607886" cy="26728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607937" cy="2672969"/>
            </a:xfrm>
            <a:custGeom>
              <a:avLst/>
              <a:gdLst/>
              <a:ahLst/>
              <a:cxnLst/>
              <a:rect l="l" t="t" r="r" b="b"/>
              <a:pathLst>
                <a:path w="6607937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6162421" y="0"/>
                  </a:lnTo>
                  <a:cubicBezTo>
                    <a:pt x="6408420" y="0"/>
                    <a:pt x="6607937" y="199517"/>
                    <a:pt x="6607937" y="445516"/>
                  </a:cubicBezTo>
                  <a:lnTo>
                    <a:pt x="6607937" y="2227453"/>
                  </a:lnTo>
                  <a:cubicBezTo>
                    <a:pt x="6607937" y="2473452"/>
                    <a:pt x="6408420" y="2672969"/>
                    <a:pt x="6162421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12514126" y="2969514"/>
            <a:ext cx="4346943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CHECK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14126" y="3697024"/>
            <a:ext cx="4346943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Timing rule + credit/payment sequence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26842" y="5585993"/>
            <a:ext cx="15191051" cy="1999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Old tax years may continue under the 1961 Act for assessment, appeal, recovery and related proceedings.</a:t>
            </a:r>
          </a:p>
          <a:p>
            <a:pPr algn="l">
              <a:lnSpc>
                <a:spcPts val="3213"/>
              </a:lnSpc>
            </a:pPr>
            <a:r>
              <a:rPr lang="en-US" sz="255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For TDS, identify the applicable statutory framework using the relevant timing rule.</a:t>
            </a:r>
          </a:p>
          <a:p>
            <a:pPr algn="l">
              <a:lnSpc>
                <a:spcPts val="3213"/>
              </a:lnSpc>
            </a:pPr>
            <a:r>
              <a:rPr lang="en-US" sz="255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Maintain an old-to-new section cross-reference in every TDS working paper during transition.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47725" y="9809797"/>
            <a:ext cx="7610475" cy="30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950" b="1" dirty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 NEELMANI  |  nmca1391@gmail.com  |  </a:t>
            </a:r>
            <a:r>
              <a:rPr lang="en-US" sz="1950" b="1" dirty="0" smtClean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8434220575</a:t>
            </a:r>
            <a:endParaRPr lang="en-US" sz="1950" b="1" dirty="0">
              <a:solidFill>
                <a:srgbClr val="141414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A162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83675" y="1752038"/>
            <a:ext cx="1464326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E2B84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1075" y="2644140"/>
            <a:ext cx="16014659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8"/>
              </a:lnSpc>
            </a:pPr>
            <a:r>
              <a:rPr lang="en-US" sz="5707" b="1">
                <a:solidFill>
                  <a:srgbClr val="FFFFF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Income classification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1075" y="4370070"/>
            <a:ext cx="1464198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D8E1EF"/>
                </a:solidFill>
                <a:latin typeface="Noto Serif"/>
                <a:ea typeface="Noto Serif"/>
                <a:cs typeface="Noto Serif"/>
                <a:sym typeface="Noto Serif"/>
              </a:rPr>
              <a:t>START WITH THE NATURE OF INCOME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D8E1EF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D8E1E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COMPUTATION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The five heads of income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A government employee is not automatically a salary-only taxpayer.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1029504" y="2470810"/>
          <a:ext cx="16167030" cy="6405804"/>
        </p:xfrm>
        <a:graphic>
          <a:graphicData uri="http://schemas.openxmlformats.org/drawingml/2006/table">
            <a:tbl>
              <a:tblPr/>
              <a:tblGrid>
                <a:gridCol w="8083515"/>
                <a:gridCol w="8083515"/>
              </a:tblGrid>
              <a:tr h="1067634">
                <a:tc>
                  <a:txBody>
                    <a:bodyPr/>
                    <a:lstStyle/>
                    <a:p>
                      <a:pPr algn="l">
                        <a:lnSpc>
                          <a:spcPts val="3115"/>
                        </a:lnSpc>
                        <a:defRPr/>
                      </a:pPr>
                      <a:r>
                        <a:rPr lang="en-US" sz="259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Head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115"/>
                        </a:lnSpc>
                        <a:defRPr/>
                      </a:pPr>
                      <a:r>
                        <a:rPr lang="en-US" sz="259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Typical examples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1067634">
                <a:tc>
                  <a:txBody>
                    <a:bodyPr/>
                    <a:lstStyle/>
                    <a:p>
                      <a:pPr algn="l">
                        <a:lnSpc>
                          <a:spcPts val="2341"/>
                        </a:lnSpc>
                        <a:defRPr/>
                      </a:pPr>
                      <a:r>
                        <a:rPr lang="en-US" sz="19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Income from Salary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41"/>
                        </a:lnSpc>
                        <a:defRPr/>
                      </a:pPr>
                      <a:r>
                        <a:rPr lang="en-US" sz="19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Basic pay, DA, allowances, bonus, taxable perquisites, retirement-related receipts.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67634">
                <a:tc>
                  <a:txBody>
                    <a:bodyPr/>
                    <a:lstStyle/>
                    <a:p>
                      <a:pPr algn="l">
                        <a:lnSpc>
                          <a:spcPts val="2341"/>
                        </a:lnSpc>
                        <a:defRPr/>
                      </a:pPr>
                      <a:r>
                        <a:rPr lang="en-US" sz="19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Income from House Property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41"/>
                        </a:lnSpc>
                        <a:defRPr/>
                      </a:pPr>
                      <a:r>
                        <a:rPr lang="en-US" sz="19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Rent from house/building, subject to applicable computation.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1067634">
                <a:tc>
                  <a:txBody>
                    <a:bodyPr/>
                    <a:lstStyle/>
                    <a:p>
                      <a:pPr algn="l">
                        <a:lnSpc>
                          <a:spcPts val="2341"/>
                        </a:lnSpc>
                        <a:defRPr/>
                      </a:pPr>
                      <a:r>
                        <a:rPr lang="en-US" sz="19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Profits &amp; Gains of Business or Profession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41"/>
                        </a:lnSpc>
                        <a:defRPr/>
                      </a:pPr>
                      <a:r>
                        <a:rPr lang="en-US" sz="19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Business or professional income.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67634">
                <a:tc>
                  <a:txBody>
                    <a:bodyPr/>
                    <a:lstStyle/>
                    <a:p>
                      <a:pPr algn="l">
                        <a:lnSpc>
                          <a:spcPts val="2341"/>
                        </a:lnSpc>
                        <a:defRPr/>
                      </a:pPr>
                      <a:r>
                        <a:rPr lang="en-US" sz="19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Capital Gains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41"/>
                        </a:lnSpc>
                        <a:defRPr/>
                      </a:pPr>
                      <a:r>
                        <a:rPr lang="en-US" sz="19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Gain arising from transfer of a capital asset.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1067634">
                <a:tc>
                  <a:txBody>
                    <a:bodyPr/>
                    <a:lstStyle/>
                    <a:p>
                      <a:pPr algn="l">
                        <a:lnSpc>
                          <a:spcPts val="2341"/>
                        </a:lnSpc>
                        <a:defRPr/>
                      </a:pPr>
                      <a:r>
                        <a:rPr lang="en-US" sz="19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Income from Other Sources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41"/>
                        </a:lnSpc>
                        <a:defRPr/>
                      </a:pPr>
                      <a:r>
                        <a:rPr lang="en-US" sz="19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Bank interest, FD interest, dividend and other taxable receipts.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847725" y="9809797"/>
            <a:ext cx="7000875" cy="30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1" dirty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 NEELMANI  |  nmca1391@gmail.com  |  </a:t>
            </a:r>
            <a:r>
              <a:rPr lang="en-US" sz="1950" b="1" dirty="0" smtClean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8434220575</a:t>
            </a:r>
            <a:endParaRPr lang="en-US" sz="1950" b="1" dirty="0">
              <a:solidFill>
                <a:srgbClr val="141414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SALARY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Government salary: build the computation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Examine each component separately before deciding taxability.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53719" y="2463660"/>
            <a:ext cx="4887287" cy="1002621"/>
            <a:chOff x="0" y="0"/>
            <a:chExt cx="6516383" cy="133682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516370" cy="1336802"/>
            </a:xfrm>
            <a:custGeom>
              <a:avLst/>
              <a:gdLst/>
              <a:ahLst/>
              <a:cxnLst/>
              <a:rect l="l" t="t" r="r" b="b"/>
              <a:pathLst>
                <a:path w="6516370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6293612" y="0"/>
                  </a:lnTo>
                  <a:cubicBezTo>
                    <a:pt x="6416675" y="0"/>
                    <a:pt x="6516370" y="99695"/>
                    <a:pt x="6516370" y="222758"/>
                  </a:cubicBezTo>
                  <a:lnTo>
                    <a:pt x="6516370" y="1114044"/>
                  </a:lnTo>
                  <a:cubicBezTo>
                    <a:pt x="6516370" y="1237107"/>
                    <a:pt x="6416675" y="1336802"/>
                    <a:pt x="6293612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258214" y="2749887"/>
            <a:ext cx="420966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Basic Pay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444415" y="2463660"/>
            <a:ext cx="4887287" cy="1002621"/>
            <a:chOff x="0" y="0"/>
            <a:chExt cx="6516383" cy="133682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516370" cy="1336802"/>
            </a:xfrm>
            <a:custGeom>
              <a:avLst/>
              <a:gdLst/>
              <a:ahLst/>
              <a:cxnLst/>
              <a:rect l="l" t="t" r="r" b="b"/>
              <a:pathLst>
                <a:path w="6516370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6293612" y="0"/>
                  </a:lnTo>
                  <a:cubicBezTo>
                    <a:pt x="6416675" y="0"/>
                    <a:pt x="6516370" y="99695"/>
                    <a:pt x="6516370" y="222758"/>
                  </a:cubicBezTo>
                  <a:lnTo>
                    <a:pt x="6516370" y="1114044"/>
                  </a:lnTo>
                  <a:cubicBezTo>
                    <a:pt x="6516370" y="1237107"/>
                    <a:pt x="6416675" y="1336802"/>
                    <a:pt x="6293612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4" name="TextBox 14"/>
          <p:cNvSpPr txBox="1"/>
          <p:nvPr/>
        </p:nvSpPr>
        <p:spPr>
          <a:xfrm>
            <a:off x="6748901" y="2749887"/>
            <a:ext cx="420966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DA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1935101" y="2463660"/>
            <a:ext cx="4887287" cy="1002621"/>
            <a:chOff x="0" y="0"/>
            <a:chExt cx="6516383" cy="133682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16370" cy="1336802"/>
            </a:xfrm>
            <a:custGeom>
              <a:avLst/>
              <a:gdLst/>
              <a:ahLst/>
              <a:cxnLst/>
              <a:rect l="l" t="t" r="r" b="b"/>
              <a:pathLst>
                <a:path w="6516370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6293612" y="0"/>
                  </a:lnTo>
                  <a:cubicBezTo>
                    <a:pt x="6416675" y="0"/>
                    <a:pt x="6516370" y="99695"/>
                    <a:pt x="6516370" y="222758"/>
                  </a:cubicBezTo>
                  <a:lnTo>
                    <a:pt x="6516370" y="1114044"/>
                  </a:lnTo>
                  <a:cubicBezTo>
                    <a:pt x="6516370" y="1237107"/>
                    <a:pt x="6416675" y="1336802"/>
                    <a:pt x="6293612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12239587" y="2749887"/>
            <a:ext cx="420966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HRA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53719" y="3904964"/>
            <a:ext cx="4887287" cy="1002621"/>
            <a:chOff x="0" y="0"/>
            <a:chExt cx="6516383" cy="133682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516370" cy="1336802"/>
            </a:xfrm>
            <a:custGeom>
              <a:avLst/>
              <a:gdLst/>
              <a:ahLst/>
              <a:cxnLst/>
              <a:rect l="l" t="t" r="r" b="b"/>
              <a:pathLst>
                <a:path w="6516370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6293612" y="0"/>
                  </a:lnTo>
                  <a:cubicBezTo>
                    <a:pt x="6416675" y="0"/>
                    <a:pt x="6516370" y="99695"/>
                    <a:pt x="6516370" y="222758"/>
                  </a:cubicBezTo>
                  <a:lnTo>
                    <a:pt x="6516370" y="1114044"/>
                  </a:lnTo>
                  <a:cubicBezTo>
                    <a:pt x="6516370" y="1237107"/>
                    <a:pt x="6416675" y="1336802"/>
                    <a:pt x="6293612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0" name="TextBox 20"/>
          <p:cNvSpPr txBox="1"/>
          <p:nvPr/>
        </p:nvSpPr>
        <p:spPr>
          <a:xfrm>
            <a:off x="1258214" y="4191190"/>
            <a:ext cx="420966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Other Allowances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444415" y="3904964"/>
            <a:ext cx="4887287" cy="1002621"/>
            <a:chOff x="0" y="0"/>
            <a:chExt cx="6516383" cy="133682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516370" cy="1336802"/>
            </a:xfrm>
            <a:custGeom>
              <a:avLst/>
              <a:gdLst/>
              <a:ahLst/>
              <a:cxnLst/>
              <a:rect l="l" t="t" r="r" b="b"/>
              <a:pathLst>
                <a:path w="6516370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6293612" y="0"/>
                  </a:lnTo>
                  <a:cubicBezTo>
                    <a:pt x="6416675" y="0"/>
                    <a:pt x="6516370" y="99695"/>
                    <a:pt x="6516370" y="222758"/>
                  </a:cubicBezTo>
                  <a:lnTo>
                    <a:pt x="6516370" y="1114044"/>
                  </a:lnTo>
                  <a:cubicBezTo>
                    <a:pt x="6516370" y="1237107"/>
                    <a:pt x="6416675" y="1336802"/>
                    <a:pt x="6293612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6748901" y="4191190"/>
            <a:ext cx="420966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Bonus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1935101" y="3904964"/>
            <a:ext cx="4887287" cy="1002621"/>
            <a:chOff x="0" y="0"/>
            <a:chExt cx="6516383" cy="133682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516370" cy="1336802"/>
            </a:xfrm>
            <a:custGeom>
              <a:avLst/>
              <a:gdLst/>
              <a:ahLst/>
              <a:cxnLst/>
              <a:rect l="l" t="t" r="r" b="b"/>
              <a:pathLst>
                <a:path w="6516370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6293612" y="0"/>
                  </a:lnTo>
                  <a:cubicBezTo>
                    <a:pt x="6416675" y="0"/>
                    <a:pt x="6516370" y="99695"/>
                    <a:pt x="6516370" y="222758"/>
                  </a:cubicBezTo>
                  <a:lnTo>
                    <a:pt x="6516370" y="1114044"/>
                  </a:lnTo>
                  <a:cubicBezTo>
                    <a:pt x="6516370" y="1237107"/>
                    <a:pt x="6416675" y="1336802"/>
                    <a:pt x="6293612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6" name="TextBox 26"/>
          <p:cNvSpPr txBox="1"/>
          <p:nvPr/>
        </p:nvSpPr>
        <p:spPr>
          <a:xfrm>
            <a:off x="12239587" y="4191190"/>
            <a:ext cx="420966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Arrears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53719" y="5346278"/>
            <a:ext cx="4887287" cy="1002621"/>
            <a:chOff x="0" y="0"/>
            <a:chExt cx="6516383" cy="133682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516370" cy="1336802"/>
            </a:xfrm>
            <a:custGeom>
              <a:avLst/>
              <a:gdLst/>
              <a:ahLst/>
              <a:cxnLst/>
              <a:rect l="l" t="t" r="r" b="b"/>
              <a:pathLst>
                <a:path w="6516370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6293612" y="0"/>
                  </a:lnTo>
                  <a:cubicBezTo>
                    <a:pt x="6416675" y="0"/>
                    <a:pt x="6516370" y="99695"/>
                    <a:pt x="6516370" y="222758"/>
                  </a:cubicBezTo>
                  <a:lnTo>
                    <a:pt x="6516370" y="1114044"/>
                  </a:lnTo>
                  <a:cubicBezTo>
                    <a:pt x="6516370" y="1237107"/>
                    <a:pt x="6416675" y="1336802"/>
                    <a:pt x="6293612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9" name="TextBox 29"/>
          <p:cNvSpPr txBox="1"/>
          <p:nvPr/>
        </p:nvSpPr>
        <p:spPr>
          <a:xfrm>
            <a:off x="1258214" y="5632494"/>
            <a:ext cx="420966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Leave-related payments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6444415" y="5346278"/>
            <a:ext cx="4887287" cy="1002621"/>
            <a:chOff x="0" y="0"/>
            <a:chExt cx="6516383" cy="133682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516370" cy="1336802"/>
            </a:xfrm>
            <a:custGeom>
              <a:avLst/>
              <a:gdLst/>
              <a:ahLst/>
              <a:cxnLst/>
              <a:rect l="l" t="t" r="r" b="b"/>
              <a:pathLst>
                <a:path w="6516370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6293612" y="0"/>
                  </a:lnTo>
                  <a:cubicBezTo>
                    <a:pt x="6416675" y="0"/>
                    <a:pt x="6516370" y="99695"/>
                    <a:pt x="6516370" y="222758"/>
                  </a:cubicBezTo>
                  <a:lnTo>
                    <a:pt x="6516370" y="1114044"/>
                  </a:lnTo>
                  <a:cubicBezTo>
                    <a:pt x="6516370" y="1237107"/>
                    <a:pt x="6416675" y="1336802"/>
                    <a:pt x="6293612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2" name="TextBox 32"/>
          <p:cNvSpPr txBox="1"/>
          <p:nvPr/>
        </p:nvSpPr>
        <p:spPr>
          <a:xfrm>
            <a:off x="6748901" y="5632494"/>
            <a:ext cx="420966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Perquisites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1935101" y="5346278"/>
            <a:ext cx="4887287" cy="1002621"/>
            <a:chOff x="0" y="0"/>
            <a:chExt cx="6516383" cy="133682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6516370" cy="1336802"/>
            </a:xfrm>
            <a:custGeom>
              <a:avLst/>
              <a:gdLst/>
              <a:ahLst/>
              <a:cxnLst/>
              <a:rect l="l" t="t" r="r" b="b"/>
              <a:pathLst>
                <a:path w="6516370" h="1336802">
                  <a:moveTo>
                    <a:pt x="0" y="222758"/>
                  </a:moveTo>
                  <a:cubicBezTo>
                    <a:pt x="0" y="99695"/>
                    <a:pt x="99695" y="0"/>
                    <a:pt x="222758" y="0"/>
                  </a:cubicBezTo>
                  <a:lnTo>
                    <a:pt x="6293612" y="0"/>
                  </a:lnTo>
                  <a:cubicBezTo>
                    <a:pt x="6416675" y="0"/>
                    <a:pt x="6516370" y="99695"/>
                    <a:pt x="6516370" y="222758"/>
                  </a:cubicBezTo>
                  <a:lnTo>
                    <a:pt x="6516370" y="1114044"/>
                  </a:lnTo>
                  <a:cubicBezTo>
                    <a:pt x="6516370" y="1237107"/>
                    <a:pt x="6416675" y="1336802"/>
                    <a:pt x="6293612" y="1336802"/>
                  </a:cubicBezTo>
                  <a:lnTo>
                    <a:pt x="222758" y="1336802"/>
                  </a:lnTo>
                  <a:cubicBezTo>
                    <a:pt x="99695" y="1336802"/>
                    <a:pt x="0" y="1237107"/>
                    <a:pt x="0" y="1114044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5" name="TextBox 35"/>
          <p:cNvSpPr txBox="1"/>
          <p:nvPr/>
        </p:nvSpPr>
        <p:spPr>
          <a:xfrm>
            <a:off x="12239587" y="5632494"/>
            <a:ext cx="420966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Taxable benefits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53719" y="7199386"/>
            <a:ext cx="16211836" cy="1455601"/>
            <a:chOff x="0" y="0"/>
            <a:chExt cx="21615781" cy="194080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1615781" cy="1940814"/>
            </a:xfrm>
            <a:custGeom>
              <a:avLst/>
              <a:gdLst/>
              <a:ahLst/>
              <a:cxnLst/>
              <a:rect l="l" t="t" r="r" b="b"/>
              <a:pathLst>
                <a:path w="21615781" h="1940814">
                  <a:moveTo>
                    <a:pt x="0" y="323469"/>
                  </a:moveTo>
                  <a:cubicBezTo>
                    <a:pt x="0" y="144780"/>
                    <a:pt x="144780" y="0"/>
                    <a:pt x="323469" y="0"/>
                  </a:cubicBezTo>
                  <a:lnTo>
                    <a:pt x="21292313" y="0"/>
                  </a:lnTo>
                  <a:cubicBezTo>
                    <a:pt x="21471001" y="0"/>
                    <a:pt x="21615781" y="144780"/>
                    <a:pt x="21615781" y="323469"/>
                  </a:cubicBezTo>
                  <a:lnTo>
                    <a:pt x="21615781" y="1617345"/>
                  </a:lnTo>
                  <a:cubicBezTo>
                    <a:pt x="21615781" y="1796034"/>
                    <a:pt x="21471001" y="1940814"/>
                    <a:pt x="21292313" y="1940814"/>
                  </a:cubicBezTo>
                  <a:lnTo>
                    <a:pt x="323469" y="1940814"/>
                  </a:lnTo>
                  <a:cubicBezTo>
                    <a:pt x="144780" y="1940814"/>
                    <a:pt x="0" y="1796034"/>
                    <a:pt x="0" y="1617345"/>
                  </a:cubicBezTo>
                  <a:close/>
                </a:path>
              </a:pathLst>
            </a:custGeom>
            <a:solidFill>
              <a:srgbClr val="F7F1E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8" name="TextBox 38"/>
          <p:cNvSpPr txBox="1"/>
          <p:nvPr/>
        </p:nvSpPr>
        <p:spPr>
          <a:xfrm>
            <a:off x="1299391" y="7416975"/>
            <a:ext cx="1552049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Control question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99391" y="7966043"/>
            <a:ext cx="1552049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What is the nature of the payment? Which provision applies? Is it fully taxable, partly exempt or subject to a deduction?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SALARY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Salary computation flow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Use the same sequence every time.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54971" y="3500314"/>
            <a:ext cx="1537392" cy="1372676"/>
            <a:chOff x="0" y="0"/>
            <a:chExt cx="2049856" cy="18302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49907" cy="1830197"/>
            </a:xfrm>
            <a:custGeom>
              <a:avLst/>
              <a:gdLst/>
              <a:ahLst/>
              <a:cxnLst/>
              <a:rect l="l" t="t" r="r" b="b"/>
              <a:pathLst>
                <a:path w="2049907" h="1830197">
                  <a:moveTo>
                    <a:pt x="0" y="305054"/>
                  </a:moveTo>
                  <a:cubicBezTo>
                    <a:pt x="0" y="136525"/>
                    <a:pt x="136525" y="0"/>
                    <a:pt x="305054" y="0"/>
                  </a:cubicBezTo>
                  <a:lnTo>
                    <a:pt x="1744853" y="0"/>
                  </a:lnTo>
                  <a:cubicBezTo>
                    <a:pt x="1913382" y="0"/>
                    <a:pt x="2049907" y="136525"/>
                    <a:pt x="2049907" y="305054"/>
                  </a:cubicBezTo>
                  <a:lnTo>
                    <a:pt x="2049907" y="1525143"/>
                  </a:lnTo>
                  <a:cubicBezTo>
                    <a:pt x="2049907" y="1693672"/>
                    <a:pt x="1913382" y="1830197"/>
                    <a:pt x="1744853" y="1830197"/>
                  </a:cubicBezTo>
                  <a:lnTo>
                    <a:pt x="305054" y="1830197"/>
                  </a:lnTo>
                  <a:cubicBezTo>
                    <a:pt x="136525" y="1830197"/>
                    <a:pt x="0" y="1693672"/>
                    <a:pt x="0" y="1525143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915048" y="3802637"/>
            <a:ext cx="1217247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39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Gross Salary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498265" y="3500314"/>
            <a:ext cx="1537392" cy="1372676"/>
            <a:chOff x="0" y="0"/>
            <a:chExt cx="2049856" cy="183023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49907" cy="1830197"/>
            </a:xfrm>
            <a:custGeom>
              <a:avLst/>
              <a:gdLst/>
              <a:ahLst/>
              <a:cxnLst/>
              <a:rect l="l" t="t" r="r" b="b"/>
              <a:pathLst>
                <a:path w="2049907" h="1830197">
                  <a:moveTo>
                    <a:pt x="0" y="305054"/>
                  </a:moveTo>
                  <a:cubicBezTo>
                    <a:pt x="0" y="136525"/>
                    <a:pt x="136525" y="0"/>
                    <a:pt x="305054" y="0"/>
                  </a:cubicBezTo>
                  <a:lnTo>
                    <a:pt x="1744853" y="0"/>
                  </a:lnTo>
                  <a:cubicBezTo>
                    <a:pt x="1913382" y="0"/>
                    <a:pt x="2049907" y="136525"/>
                    <a:pt x="2049907" y="305054"/>
                  </a:cubicBezTo>
                  <a:lnTo>
                    <a:pt x="2049907" y="1525143"/>
                  </a:lnTo>
                  <a:cubicBezTo>
                    <a:pt x="2049907" y="1693672"/>
                    <a:pt x="1913382" y="1830197"/>
                    <a:pt x="1744853" y="1830197"/>
                  </a:cubicBezTo>
                  <a:lnTo>
                    <a:pt x="305054" y="1830197"/>
                  </a:lnTo>
                  <a:cubicBezTo>
                    <a:pt x="136525" y="1830197"/>
                    <a:pt x="0" y="1693672"/>
                    <a:pt x="0" y="1525143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2658342" y="3802637"/>
            <a:ext cx="1217247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9"/>
              </a:lnSpc>
            </a:pPr>
            <a:r>
              <a:rPr lang="en-US" sz="179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Eligible Exemptions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4241559" y="3500314"/>
            <a:ext cx="1537392" cy="1372676"/>
            <a:chOff x="0" y="0"/>
            <a:chExt cx="2049856" cy="183023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49907" cy="1830197"/>
            </a:xfrm>
            <a:custGeom>
              <a:avLst/>
              <a:gdLst/>
              <a:ahLst/>
              <a:cxnLst/>
              <a:rect l="l" t="t" r="r" b="b"/>
              <a:pathLst>
                <a:path w="2049907" h="1830197">
                  <a:moveTo>
                    <a:pt x="0" y="305054"/>
                  </a:moveTo>
                  <a:cubicBezTo>
                    <a:pt x="0" y="136525"/>
                    <a:pt x="136525" y="0"/>
                    <a:pt x="305054" y="0"/>
                  </a:cubicBezTo>
                  <a:lnTo>
                    <a:pt x="1744853" y="0"/>
                  </a:lnTo>
                  <a:cubicBezTo>
                    <a:pt x="1913382" y="0"/>
                    <a:pt x="2049907" y="136525"/>
                    <a:pt x="2049907" y="305054"/>
                  </a:cubicBezTo>
                  <a:lnTo>
                    <a:pt x="2049907" y="1525143"/>
                  </a:lnTo>
                  <a:cubicBezTo>
                    <a:pt x="2049907" y="1693672"/>
                    <a:pt x="1913382" y="1830197"/>
                    <a:pt x="1744853" y="1830197"/>
                  </a:cubicBezTo>
                  <a:lnTo>
                    <a:pt x="305054" y="1830197"/>
                  </a:lnTo>
                  <a:cubicBezTo>
                    <a:pt x="136525" y="1830197"/>
                    <a:pt x="0" y="1693672"/>
                    <a:pt x="0" y="1525143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4401626" y="3793112"/>
            <a:ext cx="1217247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Income under Salaries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5984853" y="3500314"/>
            <a:ext cx="1537392" cy="1372676"/>
            <a:chOff x="0" y="0"/>
            <a:chExt cx="2049856" cy="183023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49907" cy="1830197"/>
            </a:xfrm>
            <a:custGeom>
              <a:avLst/>
              <a:gdLst/>
              <a:ahLst/>
              <a:cxnLst/>
              <a:rect l="l" t="t" r="r" b="b"/>
              <a:pathLst>
                <a:path w="2049907" h="1830197">
                  <a:moveTo>
                    <a:pt x="0" y="305054"/>
                  </a:moveTo>
                  <a:cubicBezTo>
                    <a:pt x="0" y="136525"/>
                    <a:pt x="136525" y="0"/>
                    <a:pt x="305054" y="0"/>
                  </a:cubicBezTo>
                  <a:lnTo>
                    <a:pt x="1744853" y="0"/>
                  </a:lnTo>
                  <a:cubicBezTo>
                    <a:pt x="1913382" y="0"/>
                    <a:pt x="2049907" y="136525"/>
                    <a:pt x="2049907" y="305054"/>
                  </a:cubicBezTo>
                  <a:lnTo>
                    <a:pt x="2049907" y="1525143"/>
                  </a:lnTo>
                  <a:cubicBezTo>
                    <a:pt x="2049907" y="1693672"/>
                    <a:pt x="1913382" y="1830197"/>
                    <a:pt x="1744853" y="1830197"/>
                  </a:cubicBezTo>
                  <a:lnTo>
                    <a:pt x="305054" y="1830197"/>
                  </a:lnTo>
                  <a:cubicBezTo>
                    <a:pt x="136525" y="1830197"/>
                    <a:pt x="0" y="1693672"/>
                    <a:pt x="0" y="1525143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6144930" y="3793112"/>
            <a:ext cx="1217247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>
                <a:solidFill>
                  <a:srgbClr val="0A162A"/>
                </a:solidFill>
                <a:latin typeface="Noto Serif"/>
                <a:ea typeface="Noto Serif"/>
                <a:cs typeface="Noto Serif"/>
                <a:sym typeface="Noto Serif"/>
              </a:rPr>
              <a:t>Other Heads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7728147" y="3500314"/>
            <a:ext cx="1537392" cy="1372676"/>
            <a:chOff x="0" y="0"/>
            <a:chExt cx="2049856" cy="183023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049907" cy="1830197"/>
            </a:xfrm>
            <a:custGeom>
              <a:avLst/>
              <a:gdLst/>
              <a:ahLst/>
              <a:cxnLst/>
              <a:rect l="l" t="t" r="r" b="b"/>
              <a:pathLst>
                <a:path w="2049907" h="1830197">
                  <a:moveTo>
                    <a:pt x="0" y="305054"/>
                  </a:moveTo>
                  <a:cubicBezTo>
                    <a:pt x="0" y="136525"/>
                    <a:pt x="136525" y="0"/>
                    <a:pt x="305054" y="0"/>
                  </a:cubicBezTo>
                  <a:lnTo>
                    <a:pt x="1744853" y="0"/>
                  </a:lnTo>
                  <a:cubicBezTo>
                    <a:pt x="1913382" y="0"/>
                    <a:pt x="2049907" y="136525"/>
                    <a:pt x="2049907" y="305054"/>
                  </a:cubicBezTo>
                  <a:lnTo>
                    <a:pt x="2049907" y="1525143"/>
                  </a:lnTo>
                  <a:cubicBezTo>
                    <a:pt x="2049907" y="1693672"/>
                    <a:pt x="1913382" y="1830197"/>
                    <a:pt x="1744853" y="1830197"/>
                  </a:cubicBezTo>
                  <a:lnTo>
                    <a:pt x="305054" y="1830197"/>
                  </a:lnTo>
                  <a:cubicBezTo>
                    <a:pt x="136525" y="1830197"/>
                    <a:pt x="0" y="1693672"/>
                    <a:pt x="0" y="1525143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7888214" y="3793112"/>
            <a:ext cx="1217247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>
                <a:solidFill>
                  <a:srgbClr val="0A162A"/>
                </a:solidFill>
                <a:latin typeface="Noto Serif"/>
                <a:ea typeface="Noto Serif"/>
                <a:cs typeface="Noto Serif"/>
                <a:sym typeface="Noto Serif"/>
              </a:rPr>
              <a:t>Gross Total Income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9471441" y="3500314"/>
            <a:ext cx="1537392" cy="1372676"/>
            <a:chOff x="0" y="0"/>
            <a:chExt cx="2049856" cy="183023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049907" cy="1830197"/>
            </a:xfrm>
            <a:custGeom>
              <a:avLst/>
              <a:gdLst/>
              <a:ahLst/>
              <a:cxnLst/>
              <a:rect l="l" t="t" r="r" b="b"/>
              <a:pathLst>
                <a:path w="2049907" h="1830197">
                  <a:moveTo>
                    <a:pt x="0" y="305054"/>
                  </a:moveTo>
                  <a:cubicBezTo>
                    <a:pt x="0" y="136525"/>
                    <a:pt x="136525" y="0"/>
                    <a:pt x="305054" y="0"/>
                  </a:cubicBezTo>
                  <a:lnTo>
                    <a:pt x="1744853" y="0"/>
                  </a:lnTo>
                  <a:cubicBezTo>
                    <a:pt x="1913382" y="0"/>
                    <a:pt x="2049907" y="136525"/>
                    <a:pt x="2049907" y="305054"/>
                  </a:cubicBezTo>
                  <a:lnTo>
                    <a:pt x="2049907" y="1525143"/>
                  </a:lnTo>
                  <a:cubicBezTo>
                    <a:pt x="2049907" y="1693672"/>
                    <a:pt x="1913382" y="1830197"/>
                    <a:pt x="1744853" y="1830197"/>
                  </a:cubicBezTo>
                  <a:lnTo>
                    <a:pt x="305054" y="1830197"/>
                  </a:lnTo>
                  <a:cubicBezTo>
                    <a:pt x="136525" y="1830197"/>
                    <a:pt x="0" y="1693672"/>
                    <a:pt x="0" y="1525143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9631509" y="3793112"/>
            <a:ext cx="1217247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9"/>
              </a:lnSpc>
            </a:pPr>
            <a:r>
              <a:rPr lang="en-US" sz="1899">
                <a:solidFill>
                  <a:srgbClr val="0A162A"/>
                </a:solidFill>
                <a:latin typeface="Noto Serif"/>
                <a:ea typeface="Noto Serif"/>
                <a:cs typeface="Noto Serif"/>
                <a:sym typeface="Noto Serif"/>
              </a:rPr>
              <a:t>VI-A Deductions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214735" y="3500314"/>
            <a:ext cx="1537392" cy="1372676"/>
            <a:chOff x="0" y="0"/>
            <a:chExt cx="2049856" cy="183023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049907" cy="1830197"/>
            </a:xfrm>
            <a:custGeom>
              <a:avLst/>
              <a:gdLst/>
              <a:ahLst/>
              <a:cxnLst/>
              <a:rect l="l" t="t" r="r" b="b"/>
              <a:pathLst>
                <a:path w="2049907" h="1830197">
                  <a:moveTo>
                    <a:pt x="0" y="305054"/>
                  </a:moveTo>
                  <a:cubicBezTo>
                    <a:pt x="0" y="136525"/>
                    <a:pt x="136525" y="0"/>
                    <a:pt x="305054" y="0"/>
                  </a:cubicBezTo>
                  <a:lnTo>
                    <a:pt x="1744853" y="0"/>
                  </a:lnTo>
                  <a:cubicBezTo>
                    <a:pt x="1913382" y="0"/>
                    <a:pt x="2049907" y="136525"/>
                    <a:pt x="2049907" y="305054"/>
                  </a:cubicBezTo>
                  <a:lnTo>
                    <a:pt x="2049907" y="1525143"/>
                  </a:lnTo>
                  <a:cubicBezTo>
                    <a:pt x="2049907" y="1693672"/>
                    <a:pt x="1913382" y="1830197"/>
                    <a:pt x="1744853" y="1830197"/>
                  </a:cubicBezTo>
                  <a:lnTo>
                    <a:pt x="305054" y="1830197"/>
                  </a:lnTo>
                  <a:cubicBezTo>
                    <a:pt x="136525" y="1830197"/>
                    <a:pt x="0" y="1693672"/>
                    <a:pt x="0" y="1525143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29" name="TextBox 29"/>
          <p:cNvSpPr txBox="1"/>
          <p:nvPr/>
        </p:nvSpPr>
        <p:spPr>
          <a:xfrm>
            <a:off x="11374803" y="3793112"/>
            <a:ext cx="1217247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Total Income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2958029" y="3500314"/>
            <a:ext cx="1537392" cy="1372676"/>
            <a:chOff x="0" y="0"/>
            <a:chExt cx="2049856" cy="183023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49907" cy="1830197"/>
            </a:xfrm>
            <a:custGeom>
              <a:avLst/>
              <a:gdLst/>
              <a:ahLst/>
              <a:cxnLst/>
              <a:rect l="l" t="t" r="r" b="b"/>
              <a:pathLst>
                <a:path w="2049907" h="1830197">
                  <a:moveTo>
                    <a:pt x="0" y="305054"/>
                  </a:moveTo>
                  <a:cubicBezTo>
                    <a:pt x="0" y="136525"/>
                    <a:pt x="136525" y="0"/>
                    <a:pt x="305054" y="0"/>
                  </a:cubicBezTo>
                  <a:lnTo>
                    <a:pt x="1744853" y="0"/>
                  </a:lnTo>
                  <a:cubicBezTo>
                    <a:pt x="1913382" y="0"/>
                    <a:pt x="2049907" y="136525"/>
                    <a:pt x="2049907" y="305054"/>
                  </a:cubicBezTo>
                  <a:lnTo>
                    <a:pt x="2049907" y="1525143"/>
                  </a:lnTo>
                  <a:cubicBezTo>
                    <a:pt x="2049907" y="1693672"/>
                    <a:pt x="1913382" y="1830197"/>
                    <a:pt x="1744853" y="1830197"/>
                  </a:cubicBezTo>
                  <a:lnTo>
                    <a:pt x="305054" y="1830197"/>
                  </a:lnTo>
                  <a:cubicBezTo>
                    <a:pt x="136525" y="1830197"/>
                    <a:pt x="0" y="1693672"/>
                    <a:pt x="0" y="1525143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13118097" y="3793112"/>
            <a:ext cx="1217247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Tax Liability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4701323" y="3500314"/>
            <a:ext cx="1537392" cy="1372676"/>
            <a:chOff x="0" y="0"/>
            <a:chExt cx="2049856" cy="183023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049907" cy="1830197"/>
            </a:xfrm>
            <a:custGeom>
              <a:avLst/>
              <a:gdLst/>
              <a:ahLst/>
              <a:cxnLst/>
              <a:rect l="l" t="t" r="r" b="b"/>
              <a:pathLst>
                <a:path w="2049907" h="1830197">
                  <a:moveTo>
                    <a:pt x="0" y="305054"/>
                  </a:moveTo>
                  <a:cubicBezTo>
                    <a:pt x="0" y="136525"/>
                    <a:pt x="136525" y="0"/>
                    <a:pt x="305054" y="0"/>
                  </a:cubicBezTo>
                  <a:lnTo>
                    <a:pt x="1744853" y="0"/>
                  </a:lnTo>
                  <a:cubicBezTo>
                    <a:pt x="1913382" y="0"/>
                    <a:pt x="2049907" y="136525"/>
                    <a:pt x="2049907" y="305054"/>
                  </a:cubicBezTo>
                  <a:lnTo>
                    <a:pt x="2049907" y="1525143"/>
                  </a:lnTo>
                  <a:cubicBezTo>
                    <a:pt x="2049907" y="1693672"/>
                    <a:pt x="1913382" y="1830197"/>
                    <a:pt x="1744853" y="1830197"/>
                  </a:cubicBezTo>
                  <a:lnTo>
                    <a:pt x="305054" y="1830197"/>
                  </a:lnTo>
                  <a:cubicBezTo>
                    <a:pt x="136525" y="1830197"/>
                    <a:pt x="0" y="1693672"/>
                    <a:pt x="0" y="1525143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35" name="TextBox 35"/>
          <p:cNvSpPr txBox="1"/>
          <p:nvPr/>
        </p:nvSpPr>
        <p:spPr>
          <a:xfrm>
            <a:off x="14861391" y="3793112"/>
            <a:ext cx="1217247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TDS / Tax Paid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6403431" y="3500314"/>
            <a:ext cx="1372676" cy="1372676"/>
            <a:chOff x="0" y="0"/>
            <a:chExt cx="1830235" cy="183023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30197" cy="1830197"/>
            </a:xfrm>
            <a:custGeom>
              <a:avLst/>
              <a:gdLst/>
              <a:ahLst/>
              <a:cxnLst/>
              <a:rect l="l" t="t" r="r" b="b"/>
              <a:pathLst>
                <a:path w="1830197" h="1830197">
                  <a:moveTo>
                    <a:pt x="0" y="305054"/>
                  </a:moveTo>
                  <a:cubicBezTo>
                    <a:pt x="0" y="136525"/>
                    <a:pt x="136525" y="0"/>
                    <a:pt x="305054" y="0"/>
                  </a:cubicBezTo>
                  <a:lnTo>
                    <a:pt x="1525143" y="0"/>
                  </a:lnTo>
                  <a:cubicBezTo>
                    <a:pt x="1693672" y="0"/>
                    <a:pt x="1830197" y="136525"/>
                    <a:pt x="1830197" y="305054"/>
                  </a:cubicBezTo>
                  <a:lnTo>
                    <a:pt x="1830197" y="1525143"/>
                  </a:lnTo>
                  <a:cubicBezTo>
                    <a:pt x="1830197" y="1693672"/>
                    <a:pt x="1693672" y="1830197"/>
                    <a:pt x="1525143" y="1830197"/>
                  </a:cubicBezTo>
                  <a:lnTo>
                    <a:pt x="305054" y="1830197"/>
                  </a:lnTo>
                  <a:cubicBezTo>
                    <a:pt x="136525" y="1830197"/>
                    <a:pt x="0" y="1693672"/>
                    <a:pt x="0" y="1525143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38" name="TextBox 38"/>
          <p:cNvSpPr txBox="1"/>
          <p:nvPr/>
        </p:nvSpPr>
        <p:spPr>
          <a:xfrm>
            <a:off x="16604685" y="3793112"/>
            <a:ext cx="1217247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</a:pPr>
            <a:r>
              <a:rPr lang="en-US" sz="1999">
                <a:solidFill>
                  <a:srgbClr val="0A162A"/>
                </a:solidFill>
                <a:latin typeface="Noto Serif"/>
                <a:ea typeface="Noto Serif"/>
                <a:cs typeface="Noto Serif"/>
                <a:sym typeface="Noto Serif"/>
              </a:rPr>
              <a:t>Payable / Refund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1022356" y="6169876"/>
            <a:ext cx="15937297" cy="1524238"/>
            <a:chOff x="0" y="0"/>
            <a:chExt cx="21249729" cy="203231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1249768" cy="2032254"/>
            </a:xfrm>
            <a:custGeom>
              <a:avLst/>
              <a:gdLst/>
              <a:ahLst/>
              <a:cxnLst/>
              <a:rect l="l" t="t" r="r" b="b"/>
              <a:pathLst>
                <a:path w="21249768" h="2032254">
                  <a:moveTo>
                    <a:pt x="0" y="338709"/>
                  </a:moveTo>
                  <a:cubicBezTo>
                    <a:pt x="0" y="151638"/>
                    <a:pt x="151638" y="0"/>
                    <a:pt x="338709" y="0"/>
                  </a:cubicBezTo>
                  <a:lnTo>
                    <a:pt x="20911058" y="0"/>
                  </a:lnTo>
                  <a:cubicBezTo>
                    <a:pt x="21098129" y="0"/>
                    <a:pt x="21249768" y="151638"/>
                    <a:pt x="21249768" y="338709"/>
                  </a:cubicBezTo>
                  <a:lnTo>
                    <a:pt x="21249768" y="1693545"/>
                  </a:lnTo>
                  <a:cubicBezTo>
                    <a:pt x="21249768" y="1880616"/>
                    <a:pt x="21098129" y="2032254"/>
                    <a:pt x="20911058" y="2032254"/>
                  </a:cubicBezTo>
                  <a:lnTo>
                    <a:pt x="338709" y="2032254"/>
                  </a:lnTo>
                  <a:cubicBezTo>
                    <a:pt x="151638" y="2032381"/>
                    <a:pt x="0" y="1880616"/>
                    <a:pt x="0" y="1693545"/>
                  </a:cubicBezTo>
                  <a:close/>
                </a:path>
              </a:pathLst>
            </a:custGeom>
            <a:solidFill>
              <a:srgbClr val="F7F1E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1368028" y="6387465"/>
            <a:ext cx="1524595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Practical Point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68028" y="6936534"/>
            <a:ext cx="1524595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Reconcile payroll → Form 16 → 26AS/AIS/TIS → ITR before final filing.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47725" y="9809797"/>
            <a:ext cx="6765131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 NEELMANI  |  nmca1391@gmail.com  |  8434220575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SALARY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Old regime vs new regime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Regime selection is a complete annual computation—not a slab-rate comparison.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754970" y="2402177"/>
          <a:ext cx="16700847" cy="6710840"/>
        </p:xfrm>
        <a:graphic>
          <a:graphicData uri="http://schemas.openxmlformats.org/drawingml/2006/table">
            <a:tbl>
              <a:tblPr/>
              <a:tblGrid>
                <a:gridCol w="5566949"/>
                <a:gridCol w="5566949"/>
                <a:gridCol w="5566949"/>
              </a:tblGrid>
              <a:tr h="838855">
                <a:tc>
                  <a:txBody>
                    <a:bodyPr/>
                    <a:lstStyle/>
                    <a:p>
                      <a:pPr algn="l">
                        <a:lnSpc>
                          <a:spcPts val="2725"/>
                        </a:lnSpc>
                        <a:defRPr/>
                      </a:pPr>
                      <a:r>
                        <a:rPr lang="en-US" sz="2271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Area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25"/>
                        </a:lnSpc>
                        <a:defRPr/>
                      </a:pPr>
                      <a:r>
                        <a:rPr lang="en-US" sz="2271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Old Regime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25"/>
                        </a:lnSpc>
                        <a:defRPr/>
                      </a:pPr>
                      <a:r>
                        <a:rPr lang="en-US" sz="2271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New Regime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838855"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Basic approach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Higher slab rates with more deductions/exemptions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Lower/more granular slabs with fewer deductions/exemptions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855"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HRA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Available subject to conditions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Generally not available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838855"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LTC/LTA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Available subject to conditions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Generally not available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855"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80C / 80D / 80E / 80G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Available subject to conditions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Generally not available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838855"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80CCD(1B)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Available subject to conditions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Generally not available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855"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Employer NPS 80CCD(2)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Available subject to conditions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Available subject to conditions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838855"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Standard Deduction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Available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31"/>
                        </a:lnSpc>
                        <a:defRPr/>
                      </a:pPr>
                      <a:r>
                        <a:rPr lang="en-US" sz="202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Available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847725" y="9809797"/>
            <a:ext cx="7534275" cy="30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1" dirty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 NEELMANI  |  nmca1391@gmail.com  |  </a:t>
            </a:r>
            <a:r>
              <a:rPr lang="en-US" sz="1950" b="1" dirty="0" smtClean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8434220575</a:t>
            </a:r>
            <a:endParaRPr lang="en-US" sz="1950" b="1" dirty="0">
              <a:solidFill>
                <a:srgbClr val="141414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 RATES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 slabs: new regime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Illustrative AY 2026–27 slab structure as captured in the handout.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1235405" y="2470810"/>
          <a:ext cx="7397180" cy="6558320"/>
        </p:xfrm>
        <a:graphic>
          <a:graphicData uri="http://schemas.openxmlformats.org/drawingml/2006/table">
            <a:tbl>
              <a:tblPr/>
              <a:tblGrid>
                <a:gridCol w="3698590"/>
                <a:gridCol w="3698590"/>
              </a:tblGrid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815"/>
                        </a:lnSpc>
                        <a:defRPr/>
                      </a:pPr>
                      <a:r>
                        <a:rPr lang="en-US" sz="234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Taxable income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15"/>
                        </a:lnSpc>
                        <a:defRPr/>
                      </a:pPr>
                      <a:r>
                        <a:rPr lang="en-US" sz="234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Rate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Up to ₹4,00,000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Nil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₹4,00,001 – ₹8,00,000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5%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₹8,00,001 – ₹12,00,000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10%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₹12,00,001 – ₹16,00,000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15%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₹16,00,001 – ₹20,00,000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20%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₹20,00,001 – ₹24,00,000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25%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Above ₹24,00,000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30%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>
            <a:off x="8855054" y="2944092"/>
            <a:ext cx="7488712" cy="2141944"/>
            <a:chOff x="0" y="0"/>
            <a:chExt cx="9984950" cy="28559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984894" cy="2855976"/>
            </a:xfrm>
            <a:custGeom>
              <a:avLst/>
              <a:gdLst/>
              <a:ahLst/>
              <a:cxnLst/>
              <a:rect l="l" t="t" r="r" b="b"/>
              <a:pathLst>
                <a:path w="9984894" h="2855976">
                  <a:moveTo>
                    <a:pt x="0" y="475996"/>
                  </a:moveTo>
                  <a:cubicBezTo>
                    <a:pt x="0" y="213106"/>
                    <a:pt x="232040" y="0"/>
                    <a:pt x="518286" y="0"/>
                  </a:cubicBezTo>
                  <a:lnTo>
                    <a:pt x="9466607" y="0"/>
                  </a:lnTo>
                  <a:cubicBezTo>
                    <a:pt x="9752854" y="0"/>
                    <a:pt x="9984894" y="213106"/>
                    <a:pt x="9984894" y="475996"/>
                  </a:cubicBezTo>
                  <a:lnTo>
                    <a:pt x="9984894" y="2379980"/>
                  </a:lnTo>
                  <a:cubicBezTo>
                    <a:pt x="9984894" y="2642870"/>
                    <a:pt x="9752854" y="2855976"/>
                    <a:pt x="9466607" y="2855976"/>
                  </a:cubicBezTo>
                  <a:lnTo>
                    <a:pt x="518286" y="2855976"/>
                  </a:lnTo>
                  <a:cubicBezTo>
                    <a:pt x="232040" y="2855976"/>
                    <a:pt x="0" y="2642870"/>
                    <a:pt x="0" y="2379980"/>
                  </a:cubicBezTo>
                  <a:close/>
                </a:path>
              </a:pathLst>
            </a:custGeom>
            <a:solidFill>
              <a:srgbClr val="F7F1E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9082440" y="3161690"/>
            <a:ext cx="743545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Also check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082440" y="3710759"/>
            <a:ext cx="7435453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Rebate, marginal relief, surcharge where applicable, and 4% Health &amp; Education Cess.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855054" y="5352736"/>
            <a:ext cx="7662839" cy="2141944"/>
            <a:chOff x="0" y="0"/>
            <a:chExt cx="10217118" cy="285592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217062" cy="2855976"/>
            </a:xfrm>
            <a:custGeom>
              <a:avLst/>
              <a:gdLst/>
              <a:ahLst/>
              <a:cxnLst/>
              <a:rect l="l" t="t" r="r" b="b"/>
              <a:pathLst>
                <a:path w="10217062" h="2855976">
                  <a:moveTo>
                    <a:pt x="0" y="475996"/>
                  </a:moveTo>
                  <a:cubicBezTo>
                    <a:pt x="0" y="213106"/>
                    <a:pt x="237435" y="0"/>
                    <a:pt x="530337" y="0"/>
                  </a:cubicBezTo>
                  <a:lnTo>
                    <a:pt x="9686723" y="0"/>
                  </a:lnTo>
                  <a:cubicBezTo>
                    <a:pt x="9979627" y="0"/>
                    <a:pt x="10217062" y="213106"/>
                    <a:pt x="10217062" y="475996"/>
                  </a:cubicBezTo>
                  <a:lnTo>
                    <a:pt x="10217062" y="2379980"/>
                  </a:lnTo>
                  <a:cubicBezTo>
                    <a:pt x="10217062" y="2642870"/>
                    <a:pt x="9979627" y="2855976"/>
                    <a:pt x="9686723" y="2855976"/>
                  </a:cubicBezTo>
                  <a:lnTo>
                    <a:pt x="530337" y="2855976"/>
                  </a:lnTo>
                  <a:cubicBezTo>
                    <a:pt x="237435" y="2855976"/>
                    <a:pt x="0" y="2642870"/>
                    <a:pt x="0" y="2379980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6" name="TextBox 16"/>
          <p:cNvSpPr txBox="1"/>
          <p:nvPr/>
        </p:nvSpPr>
        <p:spPr>
          <a:xfrm>
            <a:off x="9082440" y="5769759"/>
            <a:ext cx="743545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Standard deduction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082440" y="6318837"/>
            <a:ext cx="7435453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FY 2025–26: ₹75,000 under the new regime, as stated in the handout.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47725" y="9809797"/>
            <a:ext cx="7000875" cy="30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1" dirty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 NEELMANI  |  nmca1391@gmail.com  |  </a:t>
            </a:r>
            <a:r>
              <a:rPr lang="en-US" sz="1950" b="1" dirty="0" smtClean="0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8434220575</a:t>
            </a:r>
            <a:endParaRPr lang="en-US" sz="1950" b="1" dirty="0">
              <a:solidFill>
                <a:srgbClr val="141414"/>
              </a:solidFill>
              <a:latin typeface="Noto Serif Bold"/>
              <a:ea typeface="Noto Serif Bold"/>
              <a:cs typeface="Noto Serif Bold"/>
              <a:sym typeface="Noto Serif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3922484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 RATES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 slabs: old regime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Basic slabs for a general individual, as captured in the handout.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1235405" y="2608078"/>
          <a:ext cx="7397180" cy="4384925"/>
        </p:xfrm>
        <a:graphic>
          <a:graphicData uri="http://schemas.openxmlformats.org/drawingml/2006/table">
            <a:tbl>
              <a:tblPr/>
              <a:tblGrid>
                <a:gridCol w="3698590"/>
                <a:gridCol w="3698590"/>
              </a:tblGrid>
              <a:tr h="876985">
                <a:tc>
                  <a:txBody>
                    <a:bodyPr/>
                    <a:lstStyle/>
                    <a:p>
                      <a:pPr algn="l">
                        <a:lnSpc>
                          <a:spcPts val="2395"/>
                        </a:lnSpc>
                        <a:defRPr/>
                      </a:pPr>
                      <a:r>
                        <a:rPr lang="en-US" sz="199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Taxable income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5"/>
                        </a:lnSpc>
                        <a:defRPr/>
                      </a:pPr>
                      <a:r>
                        <a:rPr lang="en-US" sz="199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Rate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876985">
                <a:tc>
                  <a:txBody>
                    <a:bodyPr/>
                    <a:lstStyle/>
                    <a:p>
                      <a:pPr algn="l">
                        <a:lnSpc>
                          <a:spcPts val="2581"/>
                        </a:lnSpc>
                        <a:defRPr/>
                      </a:pPr>
                      <a:r>
                        <a:rPr lang="en-US" sz="21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Up to ₹2,50,000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81"/>
                        </a:lnSpc>
                        <a:defRPr/>
                      </a:pPr>
                      <a:r>
                        <a:rPr lang="en-US" sz="21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Nil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76985">
                <a:tc>
                  <a:txBody>
                    <a:bodyPr/>
                    <a:lstStyle/>
                    <a:p>
                      <a:pPr algn="l">
                        <a:lnSpc>
                          <a:spcPts val="2581"/>
                        </a:lnSpc>
                        <a:defRPr/>
                      </a:pPr>
                      <a:r>
                        <a:rPr lang="en-US" sz="21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₹2,50,001 – ₹5,00,000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81"/>
                        </a:lnSpc>
                        <a:defRPr/>
                      </a:pPr>
                      <a:r>
                        <a:rPr lang="en-US" sz="21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5%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876985">
                <a:tc>
                  <a:txBody>
                    <a:bodyPr/>
                    <a:lstStyle/>
                    <a:p>
                      <a:pPr algn="l">
                        <a:lnSpc>
                          <a:spcPts val="2581"/>
                        </a:lnSpc>
                        <a:defRPr/>
                      </a:pPr>
                      <a:r>
                        <a:rPr lang="en-US" sz="21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₹5,00,001 – ₹10,00,000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81"/>
                        </a:lnSpc>
                        <a:defRPr/>
                      </a:pPr>
                      <a:r>
                        <a:rPr lang="en-US" sz="21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20%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76985">
                <a:tc>
                  <a:txBody>
                    <a:bodyPr/>
                    <a:lstStyle/>
                    <a:p>
                      <a:pPr algn="l">
                        <a:lnSpc>
                          <a:spcPts val="2581"/>
                        </a:lnSpc>
                        <a:defRPr/>
                      </a:pPr>
                      <a:r>
                        <a:rPr lang="en-US" sz="21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Above ₹10,00,000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81"/>
                        </a:lnSpc>
                        <a:defRPr/>
                      </a:pPr>
                      <a:r>
                        <a:rPr lang="en-US" sz="21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30%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9219714" y="2772013"/>
            <a:ext cx="7229551" cy="2399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Old regime may unlock HRA, LTC/LTA and several Chapter VI-A deductions subject to conditions.</a:t>
            </a:r>
          </a:p>
          <a:p>
            <a:pPr algn="l">
              <a:lnSpc>
                <a:spcPts val="3213"/>
              </a:lnSpc>
            </a:pPr>
            <a:r>
              <a:rPr lang="en-US" sz="25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Do not choose the regime solely from the slab table; compute the full annual tax position.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7725" y="9809797"/>
            <a:ext cx="6765131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 NEELMANI  |  nmca1391@gmail.com  |  8434220575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DEDUCTIONS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Salary exemptions &amp; retirement benefits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7725" y="1949767"/>
            <a:ext cx="16014659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Claim only after checking statutory conditions and supporting evidence.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20940" y="2438371"/>
            <a:ext cx="15877384" cy="2617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4"/>
              </a:lnSpc>
            </a:pPr>
            <a:r>
              <a:rPr lang="en-US" sz="274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HRA: compare actual HRA, rent paid less 10% of salary, and prescribed percentage of salary.</a:t>
            </a:r>
          </a:p>
          <a:p>
            <a:pPr algn="l">
              <a:lnSpc>
                <a:spcPts val="3464"/>
              </a:lnSpc>
            </a:pPr>
            <a:r>
              <a:rPr lang="en-US" sz="274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LTC/LTA: available subject to the applicable conditions.</a:t>
            </a:r>
          </a:p>
          <a:p>
            <a:pPr algn="l">
              <a:lnSpc>
                <a:spcPts val="3464"/>
              </a:lnSpc>
            </a:pPr>
            <a:r>
              <a:rPr lang="en-US" sz="274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Gratuity: Section 10(10).</a:t>
            </a:r>
          </a:p>
          <a:p>
            <a:pPr algn="l">
              <a:lnSpc>
                <a:spcPts val="3464"/>
              </a:lnSpc>
            </a:pPr>
            <a:r>
              <a:rPr lang="en-US" sz="274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Leave Encashment: Section 10(10AA).</a:t>
            </a:r>
          </a:p>
          <a:p>
            <a:pPr algn="l">
              <a:lnSpc>
                <a:spcPts val="3464"/>
              </a:lnSpc>
            </a:pPr>
            <a:r>
              <a:rPr lang="en-US" sz="274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Commuted Pension: Section 10(10A).</a:t>
            </a:r>
          </a:p>
          <a:p>
            <a:pPr algn="l">
              <a:lnSpc>
                <a:spcPts val="3464"/>
              </a:lnSpc>
            </a:pPr>
            <a:r>
              <a:rPr lang="en-US" sz="2749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An allowance is not exempt merely because it is described as an allowance.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DEDUCTIONS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HRA: four inputs to check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Use the statutory formula—not a payroll assumption.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1098138" y="2608078"/>
          <a:ext cx="8236034" cy="5338170"/>
        </p:xfrm>
        <a:graphic>
          <a:graphicData uri="http://schemas.openxmlformats.org/drawingml/2006/table">
            <a:tbl>
              <a:tblPr/>
              <a:tblGrid>
                <a:gridCol w="4118017"/>
                <a:gridCol w="4118017"/>
              </a:tblGrid>
              <a:tr h="1067634">
                <a:tc>
                  <a:txBody>
                    <a:bodyPr/>
                    <a:lstStyle/>
                    <a:p>
                      <a:pPr algn="l">
                        <a:lnSpc>
                          <a:spcPts val="2815"/>
                        </a:lnSpc>
                        <a:defRPr/>
                      </a:pPr>
                      <a:r>
                        <a:rPr lang="en-US" sz="234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Component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15"/>
                        </a:lnSpc>
                        <a:defRPr/>
                      </a:pPr>
                      <a:r>
                        <a:rPr lang="en-US" sz="234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Amount / Formula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1067634"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Actual HRA received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Actual amount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67634"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Rent paid less 10% of salary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As prescribed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1067634"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50% of salary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Specified metropolitan cities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67634"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40% of salary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Other places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>
            <a:off x="9876092" y="2738199"/>
            <a:ext cx="6465856" cy="2141944"/>
            <a:chOff x="0" y="0"/>
            <a:chExt cx="8621141" cy="28559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21140" cy="2855976"/>
            </a:xfrm>
            <a:custGeom>
              <a:avLst/>
              <a:gdLst/>
              <a:ahLst/>
              <a:cxnLst/>
              <a:rect l="l" t="t" r="r" b="b"/>
              <a:pathLst>
                <a:path w="8621140" h="2855976">
                  <a:moveTo>
                    <a:pt x="0" y="475996"/>
                  </a:moveTo>
                  <a:cubicBezTo>
                    <a:pt x="0" y="213106"/>
                    <a:pt x="213106" y="0"/>
                    <a:pt x="475996" y="0"/>
                  </a:cubicBezTo>
                  <a:lnTo>
                    <a:pt x="8145145" y="0"/>
                  </a:lnTo>
                  <a:cubicBezTo>
                    <a:pt x="8408035" y="0"/>
                    <a:pt x="8621140" y="213106"/>
                    <a:pt x="8621140" y="475996"/>
                  </a:cubicBezTo>
                  <a:lnTo>
                    <a:pt x="8621140" y="2379980"/>
                  </a:lnTo>
                  <a:cubicBezTo>
                    <a:pt x="8621140" y="2642870"/>
                    <a:pt x="8408035" y="2855976"/>
                    <a:pt x="8145145" y="2855976"/>
                  </a:cubicBezTo>
                  <a:lnTo>
                    <a:pt x="475996" y="2855976"/>
                  </a:lnTo>
                  <a:cubicBezTo>
                    <a:pt x="213106" y="2855976"/>
                    <a:pt x="0" y="2642870"/>
                    <a:pt x="0" y="2379980"/>
                  </a:cubicBezTo>
                  <a:close/>
                </a:path>
              </a:pathLst>
            </a:custGeom>
            <a:solidFill>
              <a:srgbClr val="F7F1E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10221763" y="2955788"/>
            <a:ext cx="5774522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299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Documentation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21763" y="3504857"/>
            <a:ext cx="5774522" cy="66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Keep rent/payment evidence and confirm the regime before allowing the exemption.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DEDUCTIONS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Chapter VI-A: deduction map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743075"/>
            <a:ext cx="16014659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299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Availability depends on the applicable regime and statutory conditions.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892237" y="2264909"/>
          <a:ext cx="16472068" cy="6863360"/>
        </p:xfrm>
        <a:graphic>
          <a:graphicData uri="http://schemas.openxmlformats.org/drawingml/2006/table">
            <a:tbl>
              <a:tblPr/>
              <a:tblGrid>
                <a:gridCol w="8236034"/>
                <a:gridCol w="8236034"/>
              </a:tblGrid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3001"/>
                        </a:lnSpc>
                        <a:defRPr/>
                      </a:pPr>
                      <a:r>
                        <a:rPr lang="en-US" sz="2501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Section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001"/>
                        </a:lnSpc>
                        <a:defRPr/>
                      </a:pPr>
                      <a:r>
                        <a:rPr lang="en-US" sz="2501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Subject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80D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Health insurance / eligible medical expenditure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80DD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Dependent person with disability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80DDB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Specified diseases/treatment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80E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Interest on education loan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80G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Eligible donations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80GG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Rent paid, subject to conditions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80TTA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Eligible savings interest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80TTB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Specified interest income of senior citizens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86336"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80U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85"/>
                        </a:lnSpc>
                        <a:defRPr/>
                      </a:pPr>
                      <a:r>
                        <a:rPr lang="en-US" sz="2154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Disability of taxpayer, subject to conditions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DEDUCTIONS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Salary arrears &amp; relief: Section 89(1)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Arrears can distort the year-of-receipt tax burden.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90984" y="2738199"/>
            <a:ext cx="4887287" cy="2004670"/>
            <a:chOff x="0" y="0"/>
            <a:chExt cx="6516383" cy="26728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516370" cy="2672969"/>
            </a:xfrm>
            <a:custGeom>
              <a:avLst/>
              <a:gdLst/>
              <a:ahLst/>
              <a:cxnLst/>
              <a:rect l="l" t="t" r="r" b="b"/>
              <a:pathLst>
                <a:path w="6516370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6070854" y="0"/>
                  </a:lnTo>
                  <a:cubicBezTo>
                    <a:pt x="6316980" y="0"/>
                    <a:pt x="6516370" y="199517"/>
                    <a:pt x="6516370" y="445516"/>
                  </a:cubicBezTo>
                  <a:lnTo>
                    <a:pt x="6516370" y="2227453"/>
                  </a:lnTo>
                  <a:cubicBezTo>
                    <a:pt x="6516370" y="2473452"/>
                    <a:pt x="6316853" y="2672969"/>
                    <a:pt x="6070854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395479" y="2969514"/>
            <a:ext cx="427830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95479" y="3697024"/>
            <a:ext cx="427830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Identify arrears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650307" y="2738199"/>
            <a:ext cx="4887287" cy="2004670"/>
            <a:chOff x="0" y="0"/>
            <a:chExt cx="6516383" cy="267289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516370" cy="2672969"/>
            </a:xfrm>
            <a:custGeom>
              <a:avLst/>
              <a:gdLst/>
              <a:ahLst/>
              <a:cxnLst/>
              <a:rect l="l" t="t" r="r" b="b"/>
              <a:pathLst>
                <a:path w="6516370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6070854" y="0"/>
                  </a:lnTo>
                  <a:cubicBezTo>
                    <a:pt x="6316980" y="0"/>
                    <a:pt x="6516370" y="199517"/>
                    <a:pt x="6516370" y="445516"/>
                  </a:cubicBezTo>
                  <a:lnTo>
                    <a:pt x="6516370" y="2227453"/>
                  </a:lnTo>
                  <a:cubicBezTo>
                    <a:pt x="6516370" y="2473452"/>
                    <a:pt x="6316853" y="2672969"/>
                    <a:pt x="6070854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6954803" y="2969514"/>
            <a:ext cx="427830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54803" y="3697024"/>
            <a:ext cx="427830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Recompute prior-year impact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209631" y="2738199"/>
            <a:ext cx="4887287" cy="2004670"/>
            <a:chOff x="0" y="0"/>
            <a:chExt cx="6516383" cy="26728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516370" cy="2672969"/>
            </a:xfrm>
            <a:custGeom>
              <a:avLst/>
              <a:gdLst/>
              <a:ahLst/>
              <a:cxnLst/>
              <a:rect l="l" t="t" r="r" b="b"/>
              <a:pathLst>
                <a:path w="6516370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6070854" y="0"/>
                  </a:lnTo>
                  <a:cubicBezTo>
                    <a:pt x="6316980" y="0"/>
                    <a:pt x="6516370" y="199517"/>
                    <a:pt x="6516370" y="445516"/>
                  </a:cubicBezTo>
                  <a:lnTo>
                    <a:pt x="6516370" y="2227453"/>
                  </a:lnTo>
                  <a:cubicBezTo>
                    <a:pt x="6516370" y="2473452"/>
                    <a:pt x="6316853" y="2672969"/>
                    <a:pt x="6070854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12514126" y="2969514"/>
            <a:ext cx="4278306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14126" y="3697024"/>
            <a:ext cx="427830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Claim relief with Form 10E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090984" y="5689444"/>
            <a:ext cx="16005934" cy="1455601"/>
            <a:chOff x="0" y="0"/>
            <a:chExt cx="21341245" cy="194080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1341206" cy="1940814"/>
            </a:xfrm>
            <a:custGeom>
              <a:avLst/>
              <a:gdLst/>
              <a:ahLst/>
              <a:cxnLst/>
              <a:rect l="l" t="t" r="r" b="b"/>
              <a:pathLst>
                <a:path w="21341206" h="1940814">
                  <a:moveTo>
                    <a:pt x="0" y="323469"/>
                  </a:moveTo>
                  <a:cubicBezTo>
                    <a:pt x="0" y="144780"/>
                    <a:pt x="144780" y="0"/>
                    <a:pt x="323469" y="0"/>
                  </a:cubicBezTo>
                  <a:lnTo>
                    <a:pt x="21017737" y="0"/>
                  </a:lnTo>
                  <a:cubicBezTo>
                    <a:pt x="21196427" y="0"/>
                    <a:pt x="21341206" y="144780"/>
                    <a:pt x="21341206" y="323469"/>
                  </a:cubicBezTo>
                  <a:lnTo>
                    <a:pt x="21341206" y="1617345"/>
                  </a:lnTo>
                  <a:cubicBezTo>
                    <a:pt x="21341206" y="1796034"/>
                    <a:pt x="21196427" y="1940814"/>
                    <a:pt x="21017737" y="1940814"/>
                  </a:cubicBezTo>
                  <a:lnTo>
                    <a:pt x="323469" y="1940814"/>
                  </a:lnTo>
                  <a:cubicBezTo>
                    <a:pt x="144780" y="1940814"/>
                    <a:pt x="0" y="1796034"/>
                    <a:pt x="0" y="1617345"/>
                  </a:cubicBezTo>
                  <a:close/>
                </a:path>
              </a:pathLst>
            </a:custGeom>
            <a:solidFill>
              <a:srgbClr val="F7F1E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1436656" y="5907034"/>
            <a:ext cx="15314590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Control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36656" y="6456102"/>
            <a:ext cx="15314590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Maintain the arrears breakup by year and reconcile it with payroll/Form 16.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A162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83675" y="1752038"/>
            <a:ext cx="1464326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E2B84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1075" y="2644140"/>
            <a:ext cx="16014659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8"/>
              </a:lnSpc>
            </a:pPr>
            <a:r>
              <a:rPr lang="en-US" sz="5707" b="1">
                <a:solidFill>
                  <a:srgbClr val="FFFFF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 architecture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1075" y="4370070"/>
            <a:ext cx="1464198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D8E1E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FROM DEDUCTION TO TAX CREDIT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D8E1EF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D8E1E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TDS: the compliance chain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The deductor's job does not end at deduction.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53719" y="2532297"/>
            <a:ext cx="2896914" cy="1455601"/>
            <a:chOff x="0" y="0"/>
            <a:chExt cx="3862553" cy="194080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862578" cy="1940814"/>
            </a:xfrm>
            <a:custGeom>
              <a:avLst/>
              <a:gdLst/>
              <a:ahLst/>
              <a:cxnLst/>
              <a:rect l="l" t="t" r="r" b="b"/>
              <a:pathLst>
                <a:path w="3862578" h="1940814">
                  <a:moveTo>
                    <a:pt x="0" y="323469"/>
                  </a:moveTo>
                  <a:cubicBezTo>
                    <a:pt x="0" y="144780"/>
                    <a:pt x="144780" y="0"/>
                    <a:pt x="323469" y="0"/>
                  </a:cubicBezTo>
                  <a:lnTo>
                    <a:pt x="3539109" y="0"/>
                  </a:lnTo>
                  <a:cubicBezTo>
                    <a:pt x="3717798" y="0"/>
                    <a:pt x="3862578" y="144780"/>
                    <a:pt x="3862578" y="323469"/>
                  </a:cubicBezTo>
                  <a:lnTo>
                    <a:pt x="3862578" y="1617345"/>
                  </a:lnTo>
                  <a:cubicBezTo>
                    <a:pt x="3862578" y="1796034"/>
                    <a:pt x="3717798" y="1940814"/>
                    <a:pt x="3539109" y="1940814"/>
                  </a:cubicBezTo>
                  <a:lnTo>
                    <a:pt x="323469" y="1940814"/>
                  </a:lnTo>
                  <a:cubicBezTo>
                    <a:pt x="144780" y="1940814"/>
                    <a:pt x="0" y="1796034"/>
                    <a:pt x="0" y="1617345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258214" y="2763612"/>
            <a:ext cx="228793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8214" y="3491132"/>
            <a:ext cx="228793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Identify payment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316768" y="2532297"/>
            <a:ext cx="2896914" cy="1455601"/>
            <a:chOff x="0" y="0"/>
            <a:chExt cx="3862553" cy="194080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862578" cy="1940814"/>
            </a:xfrm>
            <a:custGeom>
              <a:avLst/>
              <a:gdLst/>
              <a:ahLst/>
              <a:cxnLst/>
              <a:rect l="l" t="t" r="r" b="b"/>
              <a:pathLst>
                <a:path w="3862578" h="1940814">
                  <a:moveTo>
                    <a:pt x="0" y="323469"/>
                  </a:moveTo>
                  <a:cubicBezTo>
                    <a:pt x="0" y="144780"/>
                    <a:pt x="144780" y="0"/>
                    <a:pt x="323469" y="0"/>
                  </a:cubicBezTo>
                  <a:lnTo>
                    <a:pt x="3539109" y="0"/>
                  </a:lnTo>
                  <a:cubicBezTo>
                    <a:pt x="3717798" y="0"/>
                    <a:pt x="3862578" y="144780"/>
                    <a:pt x="3862578" y="323469"/>
                  </a:cubicBezTo>
                  <a:lnTo>
                    <a:pt x="3862578" y="1617345"/>
                  </a:lnTo>
                  <a:cubicBezTo>
                    <a:pt x="3862578" y="1796034"/>
                    <a:pt x="3717798" y="1940814"/>
                    <a:pt x="3539109" y="1940814"/>
                  </a:cubicBezTo>
                  <a:lnTo>
                    <a:pt x="323469" y="1940814"/>
                  </a:lnTo>
                  <a:cubicBezTo>
                    <a:pt x="144780" y="1940814"/>
                    <a:pt x="0" y="1796034"/>
                    <a:pt x="0" y="1617345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4621263" y="2763612"/>
            <a:ext cx="228793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21263" y="3491132"/>
            <a:ext cx="228793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Check section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679817" y="2532297"/>
            <a:ext cx="2896914" cy="1455601"/>
            <a:chOff x="0" y="0"/>
            <a:chExt cx="3862553" cy="194080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862578" cy="1940814"/>
            </a:xfrm>
            <a:custGeom>
              <a:avLst/>
              <a:gdLst/>
              <a:ahLst/>
              <a:cxnLst/>
              <a:rect l="l" t="t" r="r" b="b"/>
              <a:pathLst>
                <a:path w="3862578" h="1940814">
                  <a:moveTo>
                    <a:pt x="0" y="323469"/>
                  </a:moveTo>
                  <a:cubicBezTo>
                    <a:pt x="0" y="144780"/>
                    <a:pt x="144780" y="0"/>
                    <a:pt x="323469" y="0"/>
                  </a:cubicBezTo>
                  <a:lnTo>
                    <a:pt x="3539109" y="0"/>
                  </a:lnTo>
                  <a:cubicBezTo>
                    <a:pt x="3717798" y="0"/>
                    <a:pt x="3862578" y="144780"/>
                    <a:pt x="3862578" y="323469"/>
                  </a:cubicBezTo>
                  <a:lnTo>
                    <a:pt x="3862578" y="1617345"/>
                  </a:lnTo>
                  <a:cubicBezTo>
                    <a:pt x="3862578" y="1796034"/>
                    <a:pt x="3717798" y="1940814"/>
                    <a:pt x="3539109" y="1940814"/>
                  </a:cubicBezTo>
                  <a:lnTo>
                    <a:pt x="323469" y="1940814"/>
                  </a:lnTo>
                  <a:cubicBezTo>
                    <a:pt x="144780" y="1940814"/>
                    <a:pt x="0" y="1796034"/>
                    <a:pt x="0" y="1617345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7984303" y="2763612"/>
            <a:ext cx="228793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984303" y="3491132"/>
            <a:ext cx="228793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Check threshold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1042866" y="2532297"/>
            <a:ext cx="2896914" cy="1455601"/>
            <a:chOff x="0" y="0"/>
            <a:chExt cx="3862553" cy="194080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862578" cy="1940814"/>
            </a:xfrm>
            <a:custGeom>
              <a:avLst/>
              <a:gdLst/>
              <a:ahLst/>
              <a:cxnLst/>
              <a:rect l="l" t="t" r="r" b="b"/>
              <a:pathLst>
                <a:path w="3862578" h="1940814">
                  <a:moveTo>
                    <a:pt x="0" y="323469"/>
                  </a:moveTo>
                  <a:cubicBezTo>
                    <a:pt x="0" y="144780"/>
                    <a:pt x="144780" y="0"/>
                    <a:pt x="323469" y="0"/>
                  </a:cubicBezTo>
                  <a:lnTo>
                    <a:pt x="3539109" y="0"/>
                  </a:lnTo>
                  <a:cubicBezTo>
                    <a:pt x="3717798" y="0"/>
                    <a:pt x="3862578" y="144780"/>
                    <a:pt x="3862578" y="323469"/>
                  </a:cubicBezTo>
                  <a:lnTo>
                    <a:pt x="3862578" y="1617345"/>
                  </a:lnTo>
                  <a:cubicBezTo>
                    <a:pt x="3862578" y="1796034"/>
                    <a:pt x="3717798" y="1940814"/>
                    <a:pt x="3539109" y="1940814"/>
                  </a:cubicBezTo>
                  <a:lnTo>
                    <a:pt x="323469" y="1940814"/>
                  </a:lnTo>
                  <a:cubicBezTo>
                    <a:pt x="144780" y="1940814"/>
                    <a:pt x="0" y="1796034"/>
                    <a:pt x="0" y="1617345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11347352" y="2763612"/>
            <a:ext cx="228793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347352" y="3491132"/>
            <a:ext cx="228793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Apply rate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4405915" y="2532297"/>
            <a:ext cx="2896914" cy="1455601"/>
            <a:chOff x="0" y="0"/>
            <a:chExt cx="3862553" cy="194080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862578" cy="1940814"/>
            </a:xfrm>
            <a:custGeom>
              <a:avLst/>
              <a:gdLst/>
              <a:ahLst/>
              <a:cxnLst/>
              <a:rect l="l" t="t" r="r" b="b"/>
              <a:pathLst>
                <a:path w="3862578" h="1940814">
                  <a:moveTo>
                    <a:pt x="0" y="323469"/>
                  </a:moveTo>
                  <a:cubicBezTo>
                    <a:pt x="0" y="144780"/>
                    <a:pt x="144780" y="0"/>
                    <a:pt x="323469" y="0"/>
                  </a:cubicBezTo>
                  <a:lnTo>
                    <a:pt x="3539109" y="0"/>
                  </a:lnTo>
                  <a:cubicBezTo>
                    <a:pt x="3717798" y="0"/>
                    <a:pt x="3862578" y="144780"/>
                    <a:pt x="3862578" y="323469"/>
                  </a:cubicBezTo>
                  <a:lnTo>
                    <a:pt x="3862578" y="1617345"/>
                  </a:lnTo>
                  <a:cubicBezTo>
                    <a:pt x="3862578" y="1796034"/>
                    <a:pt x="3717798" y="1940814"/>
                    <a:pt x="3539109" y="1940814"/>
                  </a:cubicBezTo>
                  <a:lnTo>
                    <a:pt x="323469" y="1940814"/>
                  </a:lnTo>
                  <a:cubicBezTo>
                    <a:pt x="144780" y="1940814"/>
                    <a:pt x="0" y="1796034"/>
                    <a:pt x="0" y="1617345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7" name="TextBox 27"/>
          <p:cNvSpPr txBox="1"/>
          <p:nvPr/>
        </p:nvSpPr>
        <p:spPr>
          <a:xfrm>
            <a:off x="14710400" y="2763612"/>
            <a:ext cx="228793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05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710400" y="3491132"/>
            <a:ext cx="228793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Deduct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53719" y="4659935"/>
            <a:ext cx="2896914" cy="1455601"/>
            <a:chOff x="0" y="0"/>
            <a:chExt cx="3862553" cy="194080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862578" cy="1940814"/>
            </a:xfrm>
            <a:custGeom>
              <a:avLst/>
              <a:gdLst/>
              <a:ahLst/>
              <a:cxnLst/>
              <a:rect l="l" t="t" r="r" b="b"/>
              <a:pathLst>
                <a:path w="3862578" h="1940814">
                  <a:moveTo>
                    <a:pt x="0" y="323469"/>
                  </a:moveTo>
                  <a:cubicBezTo>
                    <a:pt x="0" y="144780"/>
                    <a:pt x="144780" y="0"/>
                    <a:pt x="323469" y="0"/>
                  </a:cubicBezTo>
                  <a:lnTo>
                    <a:pt x="3539109" y="0"/>
                  </a:lnTo>
                  <a:cubicBezTo>
                    <a:pt x="3717798" y="0"/>
                    <a:pt x="3862578" y="144780"/>
                    <a:pt x="3862578" y="323469"/>
                  </a:cubicBezTo>
                  <a:lnTo>
                    <a:pt x="3862578" y="1617345"/>
                  </a:lnTo>
                  <a:cubicBezTo>
                    <a:pt x="3862578" y="1796034"/>
                    <a:pt x="3717798" y="1940814"/>
                    <a:pt x="3539109" y="1940814"/>
                  </a:cubicBezTo>
                  <a:lnTo>
                    <a:pt x="323469" y="1940814"/>
                  </a:lnTo>
                  <a:cubicBezTo>
                    <a:pt x="144780" y="1940814"/>
                    <a:pt x="0" y="1796034"/>
                    <a:pt x="0" y="1617345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1" name="TextBox 31"/>
          <p:cNvSpPr txBox="1"/>
          <p:nvPr/>
        </p:nvSpPr>
        <p:spPr>
          <a:xfrm>
            <a:off x="1258214" y="4891249"/>
            <a:ext cx="228793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06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58214" y="5618769"/>
            <a:ext cx="228793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Deposit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4316768" y="4659935"/>
            <a:ext cx="2896914" cy="1455601"/>
            <a:chOff x="0" y="0"/>
            <a:chExt cx="3862553" cy="194080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862578" cy="1940814"/>
            </a:xfrm>
            <a:custGeom>
              <a:avLst/>
              <a:gdLst/>
              <a:ahLst/>
              <a:cxnLst/>
              <a:rect l="l" t="t" r="r" b="b"/>
              <a:pathLst>
                <a:path w="3862578" h="1940814">
                  <a:moveTo>
                    <a:pt x="0" y="323469"/>
                  </a:moveTo>
                  <a:cubicBezTo>
                    <a:pt x="0" y="144780"/>
                    <a:pt x="144780" y="0"/>
                    <a:pt x="323469" y="0"/>
                  </a:cubicBezTo>
                  <a:lnTo>
                    <a:pt x="3539109" y="0"/>
                  </a:lnTo>
                  <a:cubicBezTo>
                    <a:pt x="3717798" y="0"/>
                    <a:pt x="3862578" y="144780"/>
                    <a:pt x="3862578" y="323469"/>
                  </a:cubicBezTo>
                  <a:lnTo>
                    <a:pt x="3862578" y="1617345"/>
                  </a:lnTo>
                  <a:cubicBezTo>
                    <a:pt x="3862578" y="1796034"/>
                    <a:pt x="3717798" y="1940814"/>
                    <a:pt x="3539109" y="1940814"/>
                  </a:cubicBezTo>
                  <a:lnTo>
                    <a:pt x="323469" y="1940814"/>
                  </a:lnTo>
                  <a:cubicBezTo>
                    <a:pt x="144780" y="1940814"/>
                    <a:pt x="0" y="1796034"/>
                    <a:pt x="0" y="1617345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5" name="TextBox 35"/>
          <p:cNvSpPr txBox="1"/>
          <p:nvPr/>
        </p:nvSpPr>
        <p:spPr>
          <a:xfrm>
            <a:off x="4621263" y="4891249"/>
            <a:ext cx="228793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07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621263" y="5618769"/>
            <a:ext cx="228793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Report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7679817" y="4659935"/>
            <a:ext cx="2896914" cy="1455601"/>
            <a:chOff x="0" y="0"/>
            <a:chExt cx="3862553" cy="194080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862578" cy="1940814"/>
            </a:xfrm>
            <a:custGeom>
              <a:avLst/>
              <a:gdLst/>
              <a:ahLst/>
              <a:cxnLst/>
              <a:rect l="l" t="t" r="r" b="b"/>
              <a:pathLst>
                <a:path w="3862578" h="1940814">
                  <a:moveTo>
                    <a:pt x="0" y="323469"/>
                  </a:moveTo>
                  <a:cubicBezTo>
                    <a:pt x="0" y="144780"/>
                    <a:pt x="144780" y="0"/>
                    <a:pt x="323469" y="0"/>
                  </a:cubicBezTo>
                  <a:lnTo>
                    <a:pt x="3539109" y="0"/>
                  </a:lnTo>
                  <a:cubicBezTo>
                    <a:pt x="3717798" y="0"/>
                    <a:pt x="3862578" y="144780"/>
                    <a:pt x="3862578" y="323469"/>
                  </a:cubicBezTo>
                  <a:lnTo>
                    <a:pt x="3862578" y="1617345"/>
                  </a:lnTo>
                  <a:cubicBezTo>
                    <a:pt x="3862578" y="1796034"/>
                    <a:pt x="3717798" y="1940814"/>
                    <a:pt x="3539109" y="1940814"/>
                  </a:cubicBezTo>
                  <a:lnTo>
                    <a:pt x="323469" y="1940814"/>
                  </a:lnTo>
                  <a:cubicBezTo>
                    <a:pt x="144780" y="1940814"/>
                    <a:pt x="0" y="1796034"/>
                    <a:pt x="0" y="1617345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9" name="TextBox 39"/>
          <p:cNvSpPr txBox="1"/>
          <p:nvPr/>
        </p:nvSpPr>
        <p:spPr>
          <a:xfrm>
            <a:off x="7984303" y="4891249"/>
            <a:ext cx="228793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08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984303" y="5618769"/>
            <a:ext cx="228793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Reconcile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1042866" y="4659935"/>
            <a:ext cx="2896914" cy="1455601"/>
            <a:chOff x="0" y="0"/>
            <a:chExt cx="3862553" cy="1940801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862578" cy="1940814"/>
            </a:xfrm>
            <a:custGeom>
              <a:avLst/>
              <a:gdLst/>
              <a:ahLst/>
              <a:cxnLst/>
              <a:rect l="l" t="t" r="r" b="b"/>
              <a:pathLst>
                <a:path w="3862578" h="1940814">
                  <a:moveTo>
                    <a:pt x="0" y="323469"/>
                  </a:moveTo>
                  <a:cubicBezTo>
                    <a:pt x="0" y="144780"/>
                    <a:pt x="144780" y="0"/>
                    <a:pt x="323469" y="0"/>
                  </a:cubicBezTo>
                  <a:lnTo>
                    <a:pt x="3539109" y="0"/>
                  </a:lnTo>
                  <a:cubicBezTo>
                    <a:pt x="3717798" y="0"/>
                    <a:pt x="3862578" y="144780"/>
                    <a:pt x="3862578" y="323469"/>
                  </a:cubicBezTo>
                  <a:lnTo>
                    <a:pt x="3862578" y="1617345"/>
                  </a:lnTo>
                  <a:cubicBezTo>
                    <a:pt x="3862578" y="1796034"/>
                    <a:pt x="3717798" y="1940814"/>
                    <a:pt x="3539109" y="1940814"/>
                  </a:cubicBezTo>
                  <a:lnTo>
                    <a:pt x="323469" y="1940814"/>
                  </a:lnTo>
                  <a:cubicBezTo>
                    <a:pt x="144780" y="1940814"/>
                    <a:pt x="0" y="1796034"/>
                    <a:pt x="0" y="1617345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43" name="TextBox 43"/>
          <p:cNvSpPr txBox="1"/>
          <p:nvPr/>
        </p:nvSpPr>
        <p:spPr>
          <a:xfrm>
            <a:off x="11347352" y="4891249"/>
            <a:ext cx="228793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09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347352" y="5618769"/>
            <a:ext cx="228793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Issue certificate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14405915" y="4659935"/>
            <a:ext cx="2896914" cy="1455601"/>
            <a:chOff x="0" y="0"/>
            <a:chExt cx="3862553" cy="194080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3862578" cy="1940814"/>
            </a:xfrm>
            <a:custGeom>
              <a:avLst/>
              <a:gdLst/>
              <a:ahLst/>
              <a:cxnLst/>
              <a:rect l="l" t="t" r="r" b="b"/>
              <a:pathLst>
                <a:path w="3862578" h="1940814">
                  <a:moveTo>
                    <a:pt x="0" y="323469"/>
                  </a:moveTo>
                  <a:cubicBezTo>
                    <a:pt x="0" y="144780"/>
                    <a:pt x="144780" y="0"/>
                    <a:pt x="323469" y="0"/>
                  </a:cubicBezTo>
                  <a:lnTo>
                    <a:pt x="3539109" y="0"/>
                  </a:lnTo>
                  <a:cubicBezTo>
                    <a:pt x="3717798" y="0"/>
                    <a:pt x="3862578" y="144780"/>
                    <a:pt x="3862578" y="323469"/>
                  </a:cubicBezTo>
                  <a:lnTo>
                    <a:pt x="3862578" y="1617345"/>
                  </a:lnTo>
                  <a:cubicBezTo>
                    <a:pt x="3862578" y="1796034"/>
                    <a:pt x="3717798" y="1940814"/>
                    <a:pt x="3539109" y="1940814"/>
                  </a:cubicBezTo>
                  <a:lnTo>
                    <a:pt x="323469" y="1940814"/>
                  </a:lnTo>
                  <a:cubicBezTo>
                    <a:pt x="144780" y="1940814"/>
                    <a:pt x="0" y="1796034"/>
                    <a:pt x="0" y="1617345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47" name="TextBox 47"/>
          <p:cNvSpPr txBox="1"/>
          <p:nvPr/>
        </p:nvSpPr>
        <p:spPr>
          <a:xfrm>
            <a:off x="14710400" y="4891249"/>
            <a:ext cx="228793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10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4710400" y="5618769"/>
            <a:ext cx="228793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Taxpayer claims credit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 transition: old references → new framework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743075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Use a cross-reference table in the working paper.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617703" y="2127642"/>
          <a:ext cx="17082144" cy="7549559"/>
        </p:xfrm>
        <a:graphic>
          <a:graphicData uri="http://schemas.openxmlformats.org/drawingml/2006/table">
            <a:tbl>
              <a:tblPr/>
              <a:tblGrid>
                <a:gridCol w="4270536"/>
                <a:gridCol w="4270536"/>
                <a:gridCol w="4270536"/>
                <a:gridCol w="4270536"/>
              </a:tblGrid>
              <a:tr h="609985">
                <a:tc>
                  <a:txBody>
                    <a:bodyPr/>
                    <a:lstStyle/>
                    <a:p>
                      <a:pPr algn="l">
                        <a:lnSpc>
                          <a:spcPts val="2869"/>
                        </a:lnSpc>
                        <a:defRPr/>
                      </a:pPr>
                      <a:r>
                        <a:rPr lang="en-US" sz="2390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Payment / provision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69"/>
                        </a:lnSpc>
                        <a:defRPr/>
                      </a:pPr>
                      <a:r>
                        <a:rPr lang="en-US" sz="2390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Old reference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69"/>
                        </a:lnSpc>
                        <a:defRPr/>
                      </a:pPr>
                      <a:r>
                        <a:rPr lang="en-US" sz="2390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New framework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59"/>
                        </a:lnSpc>
                        <a:defRPr/>
                      </a:pPr>
                      <a:r>
                        <a:rPr lang="en-US" sz="2299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Indicative rate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533812"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Salary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192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392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As per slab computation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812"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Interest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194A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393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10% in applicable cases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533812"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Contractor — Individual/HUF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194C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393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812"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Contractor — Others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194C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393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2%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533812"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Commission/Brokerage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194H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393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2%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812"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Rent — Plant/Machinery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194-I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393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2%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533812"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Rent — Land/Building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194-I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393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10%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812"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Professional services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194J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393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10%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533812"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Technical services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194J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55"/>
                        </a:lnSpc>
                        <a:defRPr/>
                      </a:pPr>
                      <a:r>
                        <a:rPr lang="en-US" sz="2045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393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2%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812"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Purchase of goods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194Q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393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0.1%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533812"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Benefit/perquisite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393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10%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812"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VDA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393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533830"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Partner payments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393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99"/>
                        </a:lnSpc>
                        <a:defRPr/>
                      </a:pPr>
                      <a:r>
                        <a:rPr lang="en-US" sz="1999">
                          <a:solidFill>
                            <a:srgbClr val="0A162A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10%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 threshold master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299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Always test the threshold before applying the rate.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1029504" y="2402177"/>
          <a:ext cx="16300485" cy="6891742"/>
        </p:xfrm>
        <a:graphic>
          <a:graphicData uri="http://schemas.openxmlformats.org/drawingml/2006/table">
            <a:tbl>
              <a:tblPr/>
              <a:tblGrid>
                <a:gridCol w="5433495"/>
                <a:gridCol w="5433495"/>
                <a:gridCol w="5433495"/>
              </a:tblGrid>
              <a:tr h="667256">
                <a:tc>
                  <a:txBody>
                    <a:bodyPr/>
                    <a:lstStyle/>
                    <a:p>
                      <a:pPr algn="l">
                        <a:lnSpc>
                          <a:spcPts val="2785"/>
                        </a:lnSpc>
                        <a:defRPr/>
                      </a:pPr>
                      <a:r>
                        <a:rPr lang="en-US" sz="2321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Provision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85"/>
                        </a:lnSpc>
                        <a:defRPr/>
                      </a:pPr>
                      <a:r>
                        <a:rPr lang="en-US" sz="2321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Threshold / trigger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85"/>
                        </a:lnSpc>
                        <a:defRPr/>
                      </a:pPr>
                      <a:r>
                        <a:rPr lang="en-US" sz="2321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Rate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886438"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194A — specified bank interest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₹50,000 for specified senior-citizen cases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10%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7256"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194A — other specified cases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₹10,000, subject to applicable conditions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10%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67256"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194C — single payment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₹30,000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1% / 2%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7256"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194C — aggregate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₹1,00,000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1% / 2%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67256"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194H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₹20,000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2%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7256"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194J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₹50,000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10% / 2%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67256"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194Q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₹50 lakh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0.1%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7256"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₹20,000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10%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67256"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194T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₹20,000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11"/>
                        </a:lnSpc>
                        <a:defRPr/>
                      </a:pPr>
                      <a:r>
                        <a:rPr lang="en-US" sz="21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10%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Section 194T: partner payments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A transition-era item that deserves a separate check.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59621" y="2738199"/>
            <a:ext cx="5093189" cy="2004670"/>
            <a:chOff x="0" y="0"/>
            <a:chExt cx="6790919" cy="26728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790944" cy="2672969"/>
            </a:xfrm>
            <a:custGeom>
              <a:avLst/>
              <a:gdLst/>
              <a:ahLst/>
              <a:cxnLst/>
              <a:rect l="l" t="t" r="r" b="b"/>
              <a:pathLst>
                <a:path w="6790944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6345428" y="0"/>
                  </a:lnTo>
                  <a:cubicBezTo>
                    <a:pt x="6591427" y="0"/>
                    <a:pt x="6790944" y="199517"/>
                    <a:pt x="6790944" y="445516"/>
                  </a:cubicBezTo>
                  <a:lnTo>
                    <a:pt x="6790944" y="2227453"/>
                  </a:lnTo>
                  <a:cubicBezTo>
                    <a:pt x="6790944" y="2473452"/>
                    <a:pt x="6591427" y="2672969"/>
                    <a:pt x="6345428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464116" y="2969514"/>
            <a:ext cx="448420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₹20,000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64116" y="3697024"/>
            <a:ext cx="4484208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Indicative threshold in the handout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650307" y="2738199"/>
            <a:ext cx="5093189" cy="2004670"/>
            <a:chOff x="0" y="0"/>
            <a:chExt cx="6790919" cy="267289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790944" cy="2672969"/>
            </a:xfrm>
            <a:custGeom>
              <a:avLst/>
              <a:gdLst/>
              <a:ahLst/>
              <a:cxnLst/>
              <a:rect l="l" t="t" r="r" b="b"/>
              <a:pathLst>
                <a:path w="6790944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6345428" y="0"/>
                  </a:lnTo>
                  <a:cubicBezTo>
                    <a:pt x="6591427" y="0"/>
                    <a:pt x="6790944" y="199517"/>
                    <a:pt x="6790944" y="445516"/>
                  </a:cubicBezTo>
                  <a:lnTo>
                    <a:pt x="6790944" y="2227453"/>
                  </a:lnTo>
                  <a:cubicBezTo>
                    <a:pt x="6790944" y="2473452"/>
                    <a:pt x="6591427" y="2672969"/>
                    <a:pt x="6345428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6954803" y="2969514"/>
            <a:ext cx="448420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10%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54803" y="3697024"/>
            <a:ext cx="4484208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Indicative rate in the handout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141003" y="2738199"/>
            <a:ext cx="5093189" cy="2004670"/>
            <a:chOff x="0" y="0"/>
            <a:chExt cx="6790919" cy="26728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790944" cy="2672969"/>
            </a:xfrm>
            <a:custGeom>
              <a:avLst/>
              <a:gdLst/>
              <a:ahLst/>
              <a:cxnLst/>
              <a:rect l="l" t="t" r="r" b="b"/>
              <a:pathLst>
                <a:path w="6790944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6345428" y="0"/>
                  </a:lnTo>
                  <a:cubicBezTo>
                    <a:pt x="6591427" y="0"/>
                    <a:pt x="6790944" y="199517"/>
                    <a:pt x="6790944" y="445516"/>
                  </a:cubicBezTo>
                  <a:lnTo>
                    <a:pt x="6790944" y="2227453"/>
                  </a:lnTo>
                  <a:cubicBezTo>
                    <a:pt x="6790944" y="2473452"/>
                    <a:pt x="6591427" y="2672969"/>
                    <a:pt x="6345428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12445489" y="2969514"/>
            <a:ext cx="448420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393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445489" y="3697024"/>
            <a:ext cx="4484208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New-framework reference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159621" y="5758072"/>
            <a:ext cx="16074561" cy="1592875"/>
            <a:chOff x="0" y="0"/>
            <a:chExt cx="21432749" cy="212383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1432774" cy="2123821"/>
            </a:xfrm>
            <a:custGeom>
              <a:avLst/>
              <a:gdLst/>
              <a:ahLst/>
              <a:cxnLst/>
              <a:rect l="l" t="t" r="r" b="b"/>
              <a:pathLst>
                <a:path w="21432774" h="2123821">
                  <a:moveTo>
                    <a:pt x="0" y="353949"/>
                  </a:moveTo>
                  <a:cubicBezTo>
                    <a:pt x="0" y="158496"/>
                    <a:pt x="158496" y="0"/>
                    <a:pt x="353949" y="0"/>
                  </a:cubicBezTo>
                  <a:lnTo>
                    <a:pt x="21078825" y="0"/>
                  </a:lnTo>
                  <a:cubicBezTo>
                    <a:pt x="21274278" y="0"/>
                    <a:pt x="21432774" y="158496"/>
                    <a:pt x="21432774" y="353949"/>
                  </a:cubicBezTo>
                  <a:lnTo>
                    <a:pt x="21432774" y="1769872"/>
                  </a:lnTo>
                  <a:cubicBezTo>
                    <a:pt x="21432774" y="1965325"/>
                    <a:pt x="21274278" y="2123821"/>
                    <a:pt x="21078825" y="2123821"/>
                  </a:cubicBezTo>
                  <a:lnTo>
                    <a:pt x="353949" y="2123821"/>
                  </a:lnTo>
                  <a:cubicBezTo>
                    <a:pt x="158496" y="2123821"/>
                    <a:pt x="0" y="1965325"/>
                    <a:pt x="0" y="1769872"/>
                  </a:cubicBezTo>
                  <a:close/>
                </a:path>
              </a:pathLst>
            </a:custGeom>
            <a:solidFill>
              <a:srgbClr val="F7F1E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1505293" y="5975661"/>
            <a:ext cx="15383227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Working-paper control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05293" y="6524730"/>
            <a:ext cx="15383227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Capture partner name, nature of payment, date, amount, threshold test, rate and TDS.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Lower / nil TDS certificate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9"/>
              </a:lnSpc>
            </a:pPr>
            <a:r>
              <a:rPr lang="en-US" sz="2299" b="1">
                <a:solidFill>
                  <a:srgbClr val="14141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A certificate changes the rate only within its stated scope and validity.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1029504" y="2608078"/>
          <a:ext cx="16186095" cy="4861550"/>
        </p:xfrm>
        <a:graphic>
          <a:graphicData uri="http://schemas.openxmlformats.org/drawingml/2006/table">
            <a:tbl>
              <a:tblPr/>
              <a:tblGrid>
                <a:gridCol w="5395365"/>
                <a:gridCol w="5395365"/>
                <a:gridCol w="5395365"/>
              </a:tblGrid>
              <a:tr h="972310">
                <a:tc>
                  <a:txBody>
                    <a:bodyPr/>
                    <a:lstStyle/>
                    <a:p>
                      <a:pPr algn="l">
                        <a:lnSpc>
                          <a:spcPts val="2755"/>
                        </a:lnSpc>
                        <a:defRPr/>
                      </a:pPr>
                      <a:r>
                        <a:rPr lang="en-US" sz="2296" b="1" dirty="0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Particular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55"/>
                        </a:lnSpc>
                        <a:defRPr/>
                      </a:pPr>
                      <a:r>
                        <a:rPr lang="en-US" sz="229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Old framework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55"/>
                        </a:lnSpc>
                        <a:defRPr/>
                      </a:pPr>
                      <a:r>
                        <a:rPr lang="en-US" sz="229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New framework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972310">
                <a:tc>
                  <a:txBody>
                    <a:bodyPr/>
                    <a:lstStyle/>
                    <a:p>
                      <a:pPr algn="l">
                        <a:lnSpc>
                          <a:spcPts val="2701"/>
                        </a:lnSpc>
                        <a:defRPr/>
                      </a:pPr>
                      <a:r>
                        <a:rPr lang="en-US" sz="22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Provision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01"/>
                        </a:lnSpc>
                        <a:defRPr/>
                      </a:pPr>
                      <a:r>
                        <a:rPr lang="en-US" sz="22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Section 197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01"/>
                        </a:lnSpc>
                        <a:defRPr/>
                      </a:pPr>
                      <a:r>
                        <a:rPr lang="en-US" sz="22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Section 395(1)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72310">
                <a:tc>
                  <a:txBody>
                    <a:bodyPr/>
                    <a:lstStyle/>
                    <a:p>
                      <a:pPr algn="l">
                        <a:lnSpc>
                          <a:spcPts val="2701"/>
                        </a:lnSpc>
                        <a:defRPr/>
                      </a:pPr>
                      <a:r>
                        <a:rPr lang="en-US" sz="22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Application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01"/>
                        </a:lnSpc>
                        <a:defRPr/>
                      </a:pPr>
                      <a:r>
                        <a:rPr lang="en-US" sz="22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Form 13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01"/>
                        </a:lnSpc>
                        <a:defRPr/>
                      </a:pPr>
                      <a:r>
                        <a:rPr lang="en-US" sz="22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Form 128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972310">
                <a:tc>
                  <a:txBody>
                    <a:bodyPr/>
                    <a:lstStyle/>
                    <a:p>
                      <a:pPr algn="l">
                        <a:lnSpc>
                          <a:spcPts val="2701"/>
                        </a:lnSpc>
                        <a:defRPr/>
                      </a:pPr>
                      <a:r>
                        <a:rPr lang="en-US" sz="22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Authority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01"/>
                        </a:lnSpc>
                        <a:defRPr/>
                      </a:pPr>
                      <a:r>
                        <a:rPr lang="en-US" sz="22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Assessing Officer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01"/>
                        </a:lnSpc>
                        <a:defRPr/>
                      </a:pPr>
                      <a:r>
                        <a:rPr lang="en-US" sz="22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Assessing Officer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72310">
                <a:tc>
                  <a:txBody>
                    <a:bodyPr/>
                    <a:lstStyle/>
                    <a:p>
                      <a:pPr algn="l">
                        <a:lnSpc>
                          <a:spcPts val="2701"/>
                        </a:lnSpc>
                        <a:defRPr/>
                      </a:pPr>
                      <a:r>
                        <a:rPr lang="en-US" sz="22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Purpose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01"/>
                        </a:lnSpc>
                        <a:defRPr/>
                      </a:pPr>
                      <a:r>
                        <a:rPr lang="en-US" sz="22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Lower / nil deduction where conditions are satisfied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01"/>
                        </a:lnSpc>
                        <a:defRPr/>
                      </a:pPr>
                      <a:r>
                        <a:rPr lang="en-US" sz="22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Lower / nil deduction where conditions are satisfied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1029504" y="7812526"/>
            <a:ext cx="15191051" cy="1327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6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Record the certificate number and certified rate.</a:t>
            </a:r>
          </a:p>
          <a:p>
            <a:pPr algn="l">
              <a:lnSpc>
                <a:spcPts val="2646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Check validity before each payment/credit.</a:t>
            </a:r>
          </a:p>
          <a:p>
            <a:pPr algn="l">
              <a:lnSpc>
                <a:spcPts val="2646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Reconcile payment ↔ TDS return ↔ certificate.</a:t>
            </a:r>
          </a:p>
          <a:p>
            <a:pPr algn="l">
              <a:lnSpc>
                <a:spcPts val="2646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Do not apply a reduced rate merely because a certificate existed in an earlier period.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Lower TDS working paper: minimum fields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743075"/>
            <a:ext cx="1601465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Build a one-page control sheet for every certificate.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823603" y="2196276"/>
          <a:ext cx="16586458" cy="7130269"/>
        </p:xfrm>
        <a:graphic>
          <a:graphicData uri="http://schemas.openxmlformats.org/drawingml/2006/table">
            <a:tbl>
              <a:tblPr/>
              <a:tblGrid>
                <a:gridCol w="8293229"/>
                <a:gridCol w="8293229"/>
              </a:tblGrid>
              <a:tr h="648206">
                <a:tc>
                  <a:txBody>
                    <a:bodyPr/>
                    <a:lstStyle/>
                    <a:p>
                      <a:pPr algn="l">
                        <a:lnSpc>
                          <a:spcPts val="2827"/>
                        </a:lnSpc>
                        <a:defRPr/>
                      </a:pPr>
                      <a:r>
                        <a:rPr lang="en-US" sz="235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Field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27"/>
                        </a:lnSpc>
                        <a:defRPr/>
                      </a:pPr>
                      <a:r>
                        <a:rPr lang="en-US" sz="235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Working requirement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648206"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Payee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Name, PAN, status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8206"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Payment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Nature, amount, date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48206"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Normal rate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Statutory rate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8206"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Normal TDS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Calculated amount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48206"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Certificate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Section 197 / 395(1) as applicable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8206"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Certificate number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Record AO certificate number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48206"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Certified rate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Rate specified in certificate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8206"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Reduced TDS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Recalculated amount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648206"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Validity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Check period of validity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8209"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Reconciliation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3"/>
                        </a:lnSpc>
                        <a:defRPr/>
                      </a:pPr>
                      <a:r>
                        <a:rPr lang="en-US" sz="221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Payment ↔ TDS return ↔ certificate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PAN, TAN &amp; DDO: who owns the control?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Good TDS compliance is an ownership system.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53719" y="2738199"/>
            <a:ext cx="3651885" cy="2004670"/>
            <a:chOff x="0" y="0"/>
            <a:chExt cx="4869180" cy="26728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69180" cy="2672969"/>
            </a:xfrm>
            <a:custGeom>
              <a:avLst/>
              <a:gdLst/>
              <a:ahLst/>
              <a:cxnLst/>
              <a:rect l="l" t="t" r="r" b="b"/>
              <a:pathLst>
                <a:path w="4869180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4423664" y="0"/>
                  </a:lnTo>
                  <a:cubicBezTo>
                    <a:pt x="4669663" y="0"/>
                    <a:pt x="4869180" y="199517"/>
                    <a:pt x="4869180" y="445516"/>
                  </a:cubicBezTo>
                  <a:lnTo>
                    <a:pt x="4869180" y="2227453"/>
                  </a:lnTo>
                  <a:cubicBezTo>
                    <a:pt x="4869180" y="2473452"/>
                    <a:pt x="4669663" y="2672969"/>
                    <a:pt x="4423664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258214" y="2969514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PAN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8214" y="3697024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Taxpayer identity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140376" y="2738199"/>
            <a:ext cx="3651885" cy="2004670"/>
            <a:chOff x="0" y="0"/>
            <a:chExt cx="4869180" cy="267289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69180" cy="2672969"/>
            </a:xfrm>
            <a:custGeom>
              <a:avLst/>
              <a:gdLst/>
              <a:ahLst/>
              <a:cxnLst/>
              <a:rect l="l" t="t" r="r" b="b"/>
              <a:pathLst>
                <a:path w="4869180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4423664" y="0"/>
                  </a:lnTo>
                  <a:cubicBezTo>
                    <a:pt x="4669663" y="0"/>
                    <a:pt x="4869180" y="199517"/>
                    <a:pt x="4869180" y="445516"/>
                  </a:cubicBezTo>
                  <a:lnTo>
                    <a:pt x="4869180" y="2227453"/>
                  </a:lnTo>
                  <a:cubicBezTo>
                    <a:pt x="4869180" y="2473452"/>
                    <a:pt x="4669663" y="2672969"/>
                    <a:pt x="4423664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5444861" y="2969514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444861" y="3697024"/>
            <a:ext cx="304290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Deductor/collector account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327023" y="2738199"/>
            <a:ext cx="3651885" cy="2004670"/>
            <a:chOff x="0" y="0"/>
            <a:chExt cx="4869180" cy="26728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869180" cy="2672969"/>
            </a:xfrm>
            <a:custGeom>
              <a:avLst/>
              <a:gdLst/>
              <a:ahLst/>
              <a:cxnLst/>
              <a:rect l="l" t="t" r="r" b="b"/>
              <a:pathLst>
                <a:path w="4869180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4423664" y="0"/>
                  </a:lnTo>
                  <a:cubicBezTo>
                    <a:pt x="4669663" y="0"/>
                    <a:pt x="4869180" y="199517"/>
                    <a:pt x="4869180" y="445516"/>
                  </a:cubicBezTo>
                  <a:lnTo>
                    <a:pt x="4869180" y="2227453"/>
                  </a:lnTo>
                  <a:cubicBezTo>
                    <a:pt x="4869180" y="2473452"/>
                    <a:pt x="4669663" y="2672969"/>
                    <a:pt x="4423664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9631509" y="2969514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DDO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31509" y="3697024"/>
            <a:ext cx="304290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Salary TDS execution &amp; records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513670" y="2738199"/>
            <a:ext cx="3651885" cy="2004670"/>
            <a:chOff x="0" y="0"/>
            <a:chExt cx="4869180" cy="26728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869180" cy="2672969"/>
            </a:xfrm>
            <a:custGeom>
              <a:avLst/>
              <a:gdLst/>
              <a:ahLst/>
              <a:cxnLst/>
              <a:rect l="l" t="t" r="r" b="b"/>
              <a:pathLst>
                <a:path w="4869180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4423664" y="0"/>
                  </a:lnTo>
                  <a:cubicBezTo>
                    <a:pt x="4669663" y="0"/>
                    <a:pt x="4869180" y="199517"/>
                    <a:pt x="4869180" y="445516"/>
                  </a:cubicBezTo>
                  <a:lnTo>
                    <a:pt x="4869180" y="2227453"/>
                  </a:lnTo>
                  <a:cubicBezTo>
                    <a:pt x="4869180" y="2473452"/>
                    <a:pt x="4669663" y="2672969"/>
                    <a:pt x="4423664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13818165" y="2969514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Employee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818165" y="3697024"/>
            <a:ext cx="3042904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Documents, declarations &amp; reconciliation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58214" y="5791895"/>
            <a:ext cx="15465590" cy="1199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DDO should maintain deduction workings, challans, statements, corrections, certificates and supporting declarations.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Employee should reconcile Form 16 with 26AS/AIS/TIS and preserve evidence.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A162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83675" y="1752038"/>
            <a:ext cx="1464326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E2B84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1075" y="2644140"/>
            <a:ext cx="16014659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8"/>
              </a:lnSpc>
            </a:pPr>
            <a:r>
              <a:rPr lang="en-US" sz="5707" b="1">
                <a:solidFill>
                  <a:srgbClr val="FFFFF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Forms &amp; records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1075" y="4370070"/>
            <a:ext cx="1464198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D8E1E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WHAT EACH FORM IS TRYING TO PROVE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D8E1EF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D8E1E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FORMS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Form 12BB: employee declaration pack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The employer uses employee-provided information to compute salary TDS.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9577" y="2497484"/>
            <a:ext cx="15740120" cy="1999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Employee submits eligible claims/declarations and supporting details.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Typical areas: HRA, LTC/LTA, Chapter VI-A deductions and other eligible claims.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DDO/employer should review the documents and apply only the claims supported under the applicable regime and law.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Keep the declaration trail aligned with payroll and Form 16.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FORMS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Form 16: the employee's salary tax certificate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Think of Form 16 as a reconciliation document—not merely a download.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2356" y="2600925"/>
            <a:ext cx="5024552" cy="1867405"/>
            <a:chOff x="0" y="0"/>
            <a:chExt cx="6699402" cy="248987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99504" cy="2489962"/>
            </a:xfrm>
            <a:custGeom>
              <a:avLst/>
              <a:gdLst/>
              <a:ahLst/>
              <a:cxnLst/>
              <a:rect l="l" t="t" r="r" b="b"/>
              <a:pathLst>
                <a:path w="6699504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6284468" y="0"/>
                  </a:lnTo>
                  <a:cubicBezTo>
                    <a:pt x="6513703" y="0"/>
                    <a:pt x="6699504" y="185801"/>
                    <a:pt x="6699504" y="415036"/>
                  </a:cubicBezTo>
                  <a:lnTo>
                    <a:pt x="6699504" y="2074926"/>
                  </a:lnTo>
                  <a:cubicBezTo>
                    <a:pt x="6699504" y="2304161"/>
                    <a:pt x="6513703" y="2489962"/>
                    <a:pt x="6284468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326842" y="2832240"/>
            <a:ext cx="441557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PART 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26842" y="3559759"/>
            <a:ext cx="441557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 + employer/deductor details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650307" y="2600925"/>
            <a:ext cx="5024552" cy="1867405"/>
            <a:chOff x="0" y="0"/>
            <a:chExt cx="6699402" cy="248987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99504" cy="2489962"/>
            </a:xfrm>
            <a:custGeom>
              <a:avLst/>
              <a:gdLst/>
              <a:ahLst/>
              <a:cxnLst/>
              <a:rect l="l" t="t" r="r" b="b"/>
              <a:pathLst>
                <a:path w="6699504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6284468" y="0"/>
                  </a:lnTo>
                  <a:cubicBezTo>
                    <a:pt x="6513703" y="0"/>
                    <a:pt x="6699504" y="185801"/>
                    <a:pt x="6699504" y="415036"/>
                  </a:cubicBezTo>
                  <a:lnTo>
                    <a:pt x="6699504" y="2074926"/>
                  </a:lnTo>
                  <a:cubicBezTo>
                    <a:pt x="6699504" y="2304161"/>
                    <a:pt x="6513703" y="2489962"/>
                    <a:pt x="6284468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6954803" y="2832240"/>
            <a:ext cx="441557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PART B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54803" y="3559759"/>
            <a:ext cx="441557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Salary + exemptions + deductions + tax computation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278268" y="2600925"/>
            <a:ext cx="5024552" cy="1867405"/>
            <a:chOff x="0" y="0"/>
            <a:chExt cx="6699402" cy="248987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699504" cy="2489962"/>
            </a:xfrm>
            <a:custGeom>
              <a:avLst/>
              <a:gdLst/>
              <a:ahLst/>
              <a:cxnLst/>
              <a:rect l="l" t="t" r="r" b="b"/>
              <a:pathLst>
                <a:path w="6699504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6284468" y="0"/>
                  </a:lnTo>
                  <a:cubicBezTo>
                    <a:pt x="6513703" y="0"/>
                    <a:pt x="6699504" y="185801"/>
                    <a:pt x="6699504" y="415036"/>
                  </a:cubicBezTo>
                  <a:lnTo>
                    <a:pt x="6699504" y="2074926"/>
                  </a:lnTo>
                  <a:cubicBezTo>
                    <a:pt x="6699504" y="2304161"/>
                    <a:pt x="6513703" y="2489962"/>
                    <a:pt x="6284468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12582763" y="2832240"/>
            <a:ext cx="441557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VERIFY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82763" y="3559759"/>
            <a:ext cx="441557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Employee should reconcile before filing ITR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89577" y="5174190"/>
            <a:ext cx="15877384" cy="2799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Part A: employer/deductor and TDS-related information.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Part B: salary components, exemptions, deductions, other income considered for TDS, Chapter VI-A, total income and tax liability.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Employer/deductor generates/issues the certificate through the prescribed TDS process and authenticates it as required.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Employee checks name/PAN, salary, TDS, regime, exemptions/deductions and reconciles with 26AS/AIS/TIS.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FORMS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Form 12BA &amp; supporting payroll records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Perquisites need a clean audit trail.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9577" y="2634748"/>
            <a:ext cx="15740120" cy="1599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Identify taxable perquisites and the valuation basis.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Reconcile payroll records with the amounts considered in Form 16.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Retain supporting records for employer computation and employee verification.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Escalate mismatches before ITR filing rather than adjusting blindly in the return.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90984" y="7062111"/>
            <a:ext cx="15937297" cy="1386973"/>
            <a:chOff x="0" y="0"/>
            <a:chExt cx="21249729" cy="184929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249767" cy="1849247"/>
            </a:xfrm>
            <a:custGeom>
              <a:avLst/>
              <a:gdLst/>
              <a:ahLst/>
              <a:cxnLst/>
              <a:rect l="l" t="t" r="r" b="b"/>
              <a:pathLst>
                <a:path w="21249767" h="1849247">
                  <a:moveTo>
                    <a:pt x="0" y="308229"/>
                  </a:moveTo>
                  <a:cubicBezTo>
                    <a:pt x="0" y="138049"/>
                    <a:pt x="138049" y="0"/>
                    <a:pt x="308229" y="0"/>
                  </a:cubicBezTo>
                  <a:lnTo>
                    <a:pt x="20941537" y="0"/>
                  </a:lnTo>
                  <a:cubicBezTo>
                    <a:pt x="21111718" y="0"/>
                    <a:pt x="21249767" y="138049"/>
                    <a:pt x="21249767" y="308229"/>
                  </a:cubicBezTo>
                  <a:lnTo>
                    <a:pt x="21249767" y="1541018"/>
                  </a:lnTo>
                  <a:cubicBezTo>
                    <a:pt x="21249767" y="1711198"/>
                    <a:pt x="21111718" y="1849247"/>
                    <a:pt x="20941537" y="1849247"/>
                  </a:cubicBezTo>
                  <a:lnTo>
                    <a:pt x="308229" y="1849247"/>
                  </a:lnTo>
                  <a:cubicBezTo>
                    <a:pt x="138049" y="1849247"/>
                    <a:pt x="0" y="1711325"/>
                    <a:pt x="0" y="1541018"/>
                  </a:cubicBezTo>
                  <a:close/>
                </a:path>
              </a:pathLst>
            </a:custGeom>
            <a:solidFill>
              <a:srgbClr val="F7F1E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1436656" y="7279700"/>
            <a:ext cx="1524595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Practical control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36656" y="7828769"/>
            <a:ext cx="1524595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Payroll register → perquisite working → Form 16 / supporting form → employee reconciliation.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FORMS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 reporting forms: old → new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Use the applicable form for the relevant framework.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1098138" y="2676711"/>
          <a:ext cx="16014510" cy="4594863"/>
        </p:xfrm>
        <a:graphic>
          <a:graphicData uri="http://schemas.openxmlformats.org/drawingml/2006/table">
            <a:tbl>
              <a:tblPr/>
              <a:tblGrid>
                <a:gridCol w="5338170"/>
                <a:gridCol w="5338170"/>
                <a:gridCol w="5338170"/>
              </a:tblGrid>
              <a:tr h="934419">
                <a:tc>
                  <a:txBody>
                    <a:bodyPr/>
                    <a:lstStyle/>
                    <a:p>
                      <a:pPr algn="l">
                        <a:lnSpc>
                          <a:spcPts val="2755"/>
                        </a:lnSpc>
                        <a:defRPr/>
                      </a:pPr>
                      <a:r>
                        <a:rPr lang="en-US" sz="229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Area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55"/>
                        </a:lnSpc>
                        <a:defRPr/>
                      </a:pPr>
                      <a:r>
                        <a:rPr lang="en-US" sz="229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Old framework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55"/>
                        </a:lnSpc>
                        <a:defRPr/>
                      </a:pPr>
                      <a:r>
                        <a:rPr lang="en-US" sz="229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New framework / handout reference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915111">
                <a:tc>
                  <a:txBody>
                    <a:bodyPr/>
                    <a:lstStyle/>
                    <a:p>
                      <a:pPr algn="l">
                        <a:lnSpc>
                          <a:spcPts val="2221"/>
                        </a:lnSpc>
                        <a:defRPr/>
                      </a:pPr>
                      <a:r>
                        <a:rPr lang="en-US" sz="18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Salary TDS statement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21"/>
                        </a:lnSpc>
                        <a:defRPr/>
                      </a:pPr>
                      <a:r>
                        <a:rPr lang="en-US" sz="18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Form 24Q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21"/>
                        </a:lnSpc>
                        <a:defRPr/>
                      </a:pPr>
                      <a:r>
                        <a:rPr lang="en-US" sz="18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Form 138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5111">
                <a:tc>
                  <a:txBody>
                    <a:bodyPr/>
                    <a:lstStyle/>
                    <a:p>
                      <a:pPr algn="l">
                        <a:lnSpc>
                          <a:spcPts val="2221"/>
                        </a:lnSpc>
                        <a:defRPr/>
                      </a:pPr>
                      <a:r>
                        <a:rPr lang="en-US" sz="18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Lower / nil TDS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21"/>
                        </a:lnSpc>
                        <a:defRPr/>
                      </a:pPr>
                      <a:r>
                        <a:rPr lang="en-US" sz="18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Form 13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21"/>
                        </a:lnSpc>
                        <a:defRPr/>
                      </a:pPr>
                      <a:r>
                        <a:rPr lang="en-US" sz="18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Form 128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915111">
                <a:tc>
                  <a:txBody>
                    <a:bodyPr/>
                    <a:lstStyle/>
                    <a:p>
                      <a:pPr algn="l">
                        <a:lnSpc>
                          <a:spcPts val="2221"/>
                        </a:lnSpc>
                        <a:defRPr/>
                      </a:pPr>
                      <a:r>
                        <a:rPr lang="en-US" sz="18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Other TDS reporting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21"/>
                        </a:lnSpc>
                        <a:defRPr/>
                      </a:pPr>
                      <a:r>
                        <a:rPr lang="en-US" sz="18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Applicable old forms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21"/>
                        </a:lnSpc>
                        <a:defRPr/>
                      </a:pPr>
                      <a:r>
                        <a:rPr lang="en-US" sz="18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New Act / prescribed forms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5111">
                <a:tc>
                  <a:txBody>
                    <a:bodyPr/>
                    <a:lstStyle/>
                    <a:p>
                      <a:pPr algn="l">
                        <a:lnSpc>
                          <a:spcPts val="2221"/>
                        </a:lnSpc>
                        <a:defRPr/>
                      </a:pPr>
                      <a:r>
                        <a:rPr lang="en-US" sz="18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Certificate / reporting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21"/>
                        </a:lnSpc>
                        <a:defRPr/>
                      </a:pPr>
                      <a:r>
                        <a:rPr lang="en-US" sz="18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Existing framework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21"/>
                        </a:lnSpc>
                        <a:defRPr/>
                      </a:pPr>
                      <a:r>
                        <a:rPr lang="en-US" sz="185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Use notified new forms and procedures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>
            <a:off x="1090984" y="7611179"/>
            <a:ext cx="16074561" cy="1616641"/>
            <a:chOff x="0" y="0"/>
            <a:chExt cx="21432749" cy="148324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432774" cy="1483360"/>
            </a:xfrm>
            <a:custGeom>
              <a:avLst/>
              <a:gdLst/>
              <a:ahLst/>
              <a:cxnLst/>
              <a:rect l="l" t="t" r="r" b="b"/>
              <a:pathLst>
                <a:path w="21432774" h="1483360">
                  <a:moveTo>
                    <a:pt x="0" y="247269"/>
                  </a:moveTo>
                  <a:cubicBezTo>
                    <a:pt x="0" y="110744"/>
                    <a:pt x="110744" y="0"/>
                    <a:pt x="247269" y="0"/>
                  </a:cubicBezTo>
                  <a:lnTo>
                    <a:pt x="21185505" y="0"/>
                  </a:lnTo>
                  <a:cubicBezTo>
                    <a:pt x="21322030" y="0"/>
                    <a:pt x="21432774" y="110744"/>
                    <a:pt x="21432774" y="247269"/>
                  </a:cubicBezTo>
                  <a:lnTo>
                    <a:pt x="21432774" y="1236091"/>
                  </a:lnTo>
                  <a:cubicBezTo>
                    <a:pt x="21432774" y="1372616"/>
                    <a:pt x="21322030" y="1483360"/>
                    <a:pt x="21185505" y="1483360"/>
                  </a:cubicBezTo>
                  <a:lnTo>
                    <a:pt x="247269" y="1483360"/>
                  </a:lnTo>
                  <a:cubicBezTo>
                    <a:pt x="110744" y="1483233"/>
                    <a:pt x="0" y="1372616"/>
                    <a:pt x="0" y="1236091"/>
                  </a:cubicBezTo>
                  <a:close/>
                </a:path>
              </a:pathLst>
            </a:custGeom>
            <a:solidFill>
              <a:srgbClr val="F7F1E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1436656" y="7828769"/>
            <a:ext cx="15383227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Do not guess form numbers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36656" y="8377838"/>
            <a:ext cx="12226528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Confirm the prescribed form and notified procedure for the relevant Tax Year / payment period.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RECONCILIATION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From TDS deposit to tax credit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Every handoff creates a possible mismatch.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53719" y="2600925"/>
            <a:ext cx="3651885" cy="1661503"/>
            <a:chOff x="0" y="0"/>
            <a:chExt cx="4869180" cy="221533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69180" cy="2215261"/>
            </a:xfrm>
            <a:custGeom>
              <a:avLst/>
              <a:gdLst/>
              <a:ahLst/>
              <a:cxnLst/>
              <a:rect l="l" t="t" r="r" b="b"/>
              <a:pathLst>
                <a:path w="4869180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4499991" y="0"/>
                  </a:lnTo>
                  <a:cubicBezTo>
                    <a:pt x="4703953" y="0"/>
                    <a:pt x="4869180" y="165354"/>
                    <a:pt x="4869180" y="369189"/>
                  </a:cubicBezTo>
                  <a:lnTo>
                    <a:pt x="4869180" y="1846072"/>
                  </a:lnTo>
                  <a:cubicBezTo>
                    <a:pt x="4869180" y="2050034"/>
                    <a:pt x="4703826" y="2215261"/>
                    <a:pt x="4499991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258214" y="2832240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8214" y="3559759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Deduct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140376" y="2600925"/>
            <a:ext cx="3651885" cy="1661503"/>
            <a:chOff x="0" y="0"/>
            <a:chExt cx="4869180" cy="22153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69180" cy="2215261"/>
            </a:xfrm>
            <a:custGeom>
              <a:avLst/>
              <a:gdLst/>
              <a:ahLst/>
              <a:cxnLst/>
              <a:rect l="l" t="t" r="r" b="b"/>
              <a:pathLst>
                <a:path w="4869180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4499991" y="0"/>
                  </a:lnTo>
                  <a:cubicBezTo>
                    <a:pt x="4703953" y="0"/>
                    <a:pt x="4869180" y="165354"/>
                    <a:pt x="4869180" y="369189"/>
                  </a:cubicBezTo>
                  <a:lnTo>
                    <a:pt x="4869180" y="1846072"/>
                  </a:lnTo>
                  <a:cubicBezTo>
                    <a:pt x="4869180" y="2050034"/>
                    <a:pt x="4703826" y="2215261"/>
                    <a:pt x="4499991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5444861" y="2832240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444861" y="3559759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Deposit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327023" y="2600925"/>
            <a:ext cx="3651885" cy="1661503"/>
            <a:chOff x="0" y="0"/>
            <a:chExt cx="4869180" cy="221533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869180" cy="2215261"/>
            </a:xfrm>
            <a:custGeom>
              <a:avLst/>
              <a:gdLst/>
              <a:ahLst/>
              <a:cxnLst/>
              <a:rect l="l" t="t" r="r" b="b"/>
              <a:pathLst>
                <a:path w="4869180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4499991" y="0"/>
                  </a:lnTo>
                  <a:cubicBezTo>
                    <a:pt x="4703953" y="0"/>
                    <a:pt x="4869180" y="165354"/>
                    <a:pt x="4869180" y="369189"/>
                  </a:cubicBezTo>
                  <a:lnTo>
                    <a:pt x="4869180" y="1846072"/>
                  </a:lnTo>
                  <a:cubicBezTo>
                    <a:pt x="4869180" y="2050034"/>
                    <a:pt x="4703826" y="2215261"/>
                    <a:pt x="4499991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9631509" y="2832240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631509" y="3559759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Report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513670" y="2600925"/>
            <a:ext cx="3651885" cy="1661503"/>
            <a:chOff x="0" y="0"/>
            <a:chExt cx="4869180" cy="221533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869180" cy="2215261"/>
            </a:xfrm>
            <a:custGeom>
              <a:avLst/>
              <a:gdLst/>
              <a:ahLst/>
              <a:cxnLst/>
              <a:rect l="l" t="t" r="r" b="b"/>
              <a:pathLst>
                <a:path w="4869180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4499991" y="0"/>
                  </a:lnTo>
                  <a:cubicBezTo>
                    <a:pt x="4703953" y="0"/>
                    <a:pt x="4869180" y="165354"/>
                    <a:pt x="4869180" y="369189"/>
                  </a:cubicBezTo>
                  <a:lnTo>
                    <a:pt x="4869180" y="1846072"/>
                  </a:lnTo>
                  <a:cubicBezTo>
                    <a:pt x="4869180" y="2050034"/>
                    <a:pt x="4703826" y="2215261"/>
                    <a:pt x="4499991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13818165" y="2832240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818165" y="3559759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Correct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953719" y="5071739"/>
            <a:ext cx="3651885" cy="1661503"/>
            <a:chOff x="0" y="0"/>
            <a:chExt cx="4869180" cy="221533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869180" cy="2215261"/>
            </a:xfrm>
            <a:custGeom>
              <a:avLst/>
              <a:gdLst/>
              <a:ahLst/>
              <a:cxnLst/>
              <a:rect l="l" t="t" r="r" b="b"/>
              <a:pathLst>
                <a:path w="4869180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4499991" y="0"/>
                  </a:lnTo>
                  <a:cubicBezTo>
                    <a:pt x="4703953" y="0"/>
                    <a:pt x="4869180" y="165354"/>
                    <a:pt x="4869180" y="369189"/>
                  </a:cubicBezTo>
                  <a:lnTo>
                    <a:pt x="4869180" y="1846072"/>
                  </a:lnTo>
                  <a:cubicBezTo>
                    <a:pt x="4869180" y="2050034"/>
                    <a:pt x="4703826" y="2215261"/>
                    <a:pt x="4499991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7" name="TextBox 27"/>
          <p:cNvSpPr txBox="1"/>
          <p:nvPr/>
        </p:nvSpPr>
        <p:spPr>
          <a:xfrm>
            <a:off x="1258214" y="5303053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5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58214" y="6030573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Credit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5140376" y="5071739"/>
            <a:ext cx="3651885" cy="1661503"/>
            <a:chOff x="0" y="0"/>
            <a:chExt cx="4869180" cy="221533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869180" cy="2215261"/>
            </a:xfrm>
            <a:custGeom>
              <a:avLst/>
              <a:gdLst/>
              <a:ahLst/>
              <a:cxnLst/>
              <a:rect l="l" t="t" r="r" b="b"/>
              <a:pathLst>
                <a:path w="4869180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4499991" y="0"/>
                  </a:lnTo>
                  <a:cubicBezTo>
                    <a:pt x="4703953" y="0"/>
                    <a:pt x="4869180" y="165354"/>
                    <a:pt x="4869180" y="369189"/>
                  </a:cubicBezTo>
                  <a:lnTo>
                    <a:pt x="4869180" y="1846072"/>
                  </a:lnTo>
                  <a:cubicBezTo>
                    <a:pt x="4869180" y="2050034"/>
                    <a:pt x="4703826" y="2215261"/>
                    <a:pt x="4499991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1" name="TextBox 31"/>
          <p:cNvSpPr txBox="1"/>
          <p:nvPr/>
        </p:nvSpPr>
        <p:spPr>
          <a:xfrm>
            <a:off x="5444861" y="5303053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6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444861" y="6030573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Form 16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327023" y="5071739"/>
            <a:ext cx="3651885" cy="1661503"/>
            <a:chOff x="0" y="0"/>
            <a:chExt cx="4869180" cy="221533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869180" cy="2215261"/>
            </a:xfrm>
            <a:custGeom>
              <a:avLst/>
              <a:gdLst/>
              <a:ahLst/>
              <a:cxnLst/>
              <a:rect l="l" t="t" r="r" b="b"/>
              <a:pathLst>
                <a:path w="4869180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4499991" y="0"/>
                  </a:lnTo>
                  <a:cubicBezTo>
                    <a:pt x="4703953" y="0"/>
                    <a:pt x="4869180" y="165354"/>
                    <a:pt x="4869180" y="369189"/>
                  </a:cubicBezTo>
                  <a:lnTo>
                    <a:pt x="4869180" y="1846072"/>
                  </a:lnTo>
                  <a:cubicBezTo>
                    <a:pt x="4869180" y="2050034"/>
                    <a:pt x="4703826" y="2215261"/>
                    <a:pt x="4499991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5" name="TextBox 35"/>
          <p:cNvSpPr txBox="1"/>
          <p:nvPr/>
        </p:nvSpPr>
        <p:spPr>
          <a:xfrm>
            <a:off x="9631509" y="5303053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7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631509" y="6030573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26AS/AIS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13513670" y="5071739"/>
            <a:ext cx="3651885" cy="1661503"/>
            <a:chOff x="0" y="0"/>
            <a:chExt cx="4869180" cy="2215337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869180" cy="2215261"/>
            </a:xfrm>
            <a:custGeom>
              <a:avLst/>
              <a:gdLst/>
              <a:ahLst/>
              <a:cxnLst/>
              <a:rect l="l" t="t" r="r" b="b"/>
              <a:pathLst>
                <a:path w="4869180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4499991" y="0"/>
                  </a:lnTo>
                  <a:cubicBezTo>
                    <a:pt x="4703953" y="0"/>
                    <a:pt x="4869180" y="165354"/>
                    <a:pt x="4869180" y="369189"/>
                  </a:cubicBezTo>
                  <a:lnTo>
                    <a:pt x="4869180" y="1846072"/>
                  </a:lnTo>
                  <a:cubicBezTo>
                    <a:pt x="4869180" y="2050034"/>
                    <a:pt x="4703826" y="2215261"/>
                    <a:pt x="4499991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9" name="TextBox 39"/>
          <p:cNvSpPr txBox="1"/>
          <p:nvPr/>
        </p:nvSpPr>
        <p:spPr>
          <a:xfrm>
            <a:off x="13818165" y="5303053"/>
            <a:ext cx="30429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8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818165" y="6030573"/>
            <a:ext cx="304290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ITR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RECONCILIATION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26AS vs AIS vs TIS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Use all three as reconciliation inputs—not as substitutes for books and bank records.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960871" y="2333543"/>
          <a:ext cx="16472068" cy="6558320"/>
        </p:xfrm>
        <a:graphic>
          <a:graphicData uri="http://schemas.openxmlformats.org/drawingml/2006/table">
            <a:tbl>
              <a:tblPr/>
              <a:tblGrid>
                <a:gridCol w="8236034"/>
                <a:gridCol w="8236034"/>
              </a:tblGrid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665"/>
                        </a:lnSpc>
                        <a:defRPr/>
                      </a:pPr>
                      <a:r>
                        <a:rPr lang="en-US" sz="2221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Record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65"/>
                        </a:lnSpc>
                        <a:defRPr/>
                      </a:pPr>
                      <a:r>
                        <a:rPr lang="en-US" sz="2221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What to check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491"/>
                        </a:lnSpc>
                        <a:defRPr/>
                      </a:pPr>
                      <a:r>
                        <a:rPr lang="en-US" sz="20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Form 16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91"/>
                        </a:lnSpc>
                        <a:defRPr/>
                      </a:pPr>
                      <a:r>
                        <a:rPr lang="en-US" sz="20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Salary and salary TDS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491"/>
                        </a:lnSpc>
                        <a:defRPr/>
                      </a:pPr>
                      <a:r>
                        <a:rPr lang="en-US" sz="20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Form 26AS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91"/>
                        </a:lnSpc>
                        <a:defRPr/>
                      </a:pPr>
                      <a:r>
                        <a:rPr lang="en-US" sz="20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Tax credit / TDS / TCS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491"/>
                        </a:lnSpc>
                        <a:defRPr/>
                      </a:pPr>
                      <a:r>
                        <a:rPr lang="en-US" sz="20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AIS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91"/>
                        </a:lnSpc>
                        <a:defRPr/>
                      </a:pPr>
                      <a:r>
                        <a:rPr lang="en-US" sz="20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Broader reported transactions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491"/>
                        </a:lnSpc>
                        <a:defRPr/>
                      </a:pPr>
                      <a:r>
                        <a:rPr lang="en-US" sz="20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TIS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91"/>
                        </a:lnSpc>
                        <a:defRPr/>
                      </a:pPr>
                      <a:r>
                        <a:rPr lang="en-US" sz="20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Summarised information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491"/>
                        </a:lnSpc>
                        <a:defRPr/>
                      </a:pPr>
                      <a:r>
                        <a:rPr lang="en-US" sz="20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Bank statements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91"/>
                        </a:lnSpc>
                        <a:defRPr/>
                      </a:pPr>
                      <a:r>
                        <a:rPr lang="en-US" sz="20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Interest and actual receipts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491"/>
                        </a:lnSpc>
                        <a:defRPr/>
                      </a:pPr>
                      <a:r>
                        <a:rPr lang="en-US" sz="20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Books / records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91"/>
                        </a:lnSpc>
                        <a:defRPr/>
                      </a:pPr>
                      <a:r>
                        <a:rPr lang="en-US" sz="20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Actual income and transactions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819790">
                <a:tc>
                  <a:txBody>
                    <a:bodyPr/>
                    <a:lstStyle/>
                    <a:p>
                      <a:pPr algn="l">
                        <a:lnSpc>
                          <a:spcPts val="2491"/>
                        </a:lnSpc>
                        <a:defRPr/>
                      </a:pPr>
                      <a:r>
                        <a:rPr lang="en-US" sz="20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ITR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91"/>
                        </a:lnSpc>
                        <a:defRPr/>
                      </a:pPr>
                      <a:r>
                        <a:rPr lang="en-US" sz="2076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Final reported income and tax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A162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83675" y="1752038"/>
            <a:ext cx="1464326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E2B84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05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1075" y="2644140"/>
            <a:ext cx="16014659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8"/>
              </a:lnSpc>
            </a:pPr>
            <a:r>
              <a:rPr lang="en-US" sz="5707" b="1">
                <a:solidFill>
                  <a:srgbClr val="FFFFF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ITR &amp; e-filing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1075" y="4370070"/>
            <a:ext cx="1464198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D8E1E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SELECT THE RIGHT RETURN, THEN RECONCILE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ITR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ITR selection: start with the income profile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Form selection should follow facts, not habit.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1098138" y="2745345"/>
          <a:ext cx="15900122" cy="4880612"/>
        </p:xfrm>
        <a:graphic>
          <a:graphicData uri="http://schemas.openxmlformats.org/drawingml/2006/table">
            <a:tbl>
              <a:tblPr/>
              <a:tblGrid>
                <a:gridCol w="7950061"/>
                <a:gridCol w="7950061"/>
              </a:tblGrid>
              <a:tr h="1220153">
                <a:tc>
                  <a:txBody>
                    <a:bodyPr/>
                    <a:lstStyle/>
                    <a:p>
                      <a:pPr algn="l">
                        <a:lnSpc>
                          <a:spcPts val="2815"/>
                        </a:lnSpc>
                        <a:defRPr/>
                      </a:pPr>
                      <a:r>
                        <a:rPr lang="en-US" sz="234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Form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15"/>
                        </a:lnSpc>
                        <a:defRPr/>
                      </a:pPr>
                      <a:r>
                        <a:rPr lang="en-US" sz="234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Broad practical use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1220153"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ITR-1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Eligible individuals with specified simple income profiles.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20153"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ITR-2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Individuals/HUFs with specified income situations where ITR-1 is not applicable and without business/profession income.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1220153"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ITR-3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Individuals/HUFs having business/profession income, subject to eligibility.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>
            <a:off x="1160940" y="7828769"/>
            <a:ext cx="15937297" cy="944054"/>
            <a:chOff x="0" y="0"/>
            <a:chExt cx="21249729" cy="125873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249767" cy="1258705"/>
            </a:xfrm>
            <a:custGeom>
              <a:avLst/>
              <a:gdLst/>
              <a:ahLst/>
              <a:cxnLst/>
              <a:rect l="l" t="t" r="r" b="b"/>
              <a:pathLst>
                <a:path w="21249767" h="1258705">
                  <a:moveTo>
                    <a:pt x="0" y="209799"/>
                  </a:moveTo>
                  <a:cubicBezTo>
                    <a:pt x="0" y="93964"/>
                    <a:pt x="138049" y="0"/>
                    <a:pt x="308229" y="0"/>
                  </a:cubicBezTo>
                  <a:lnTo>
                    <a:pt x="20941537" y="0"/>
                  </a:lnTo>
                  <a:cubicBezTo>
                    <a:pt x="21111718" y="0"/>
                    <a:pt x="21249767" y="93964"/>
                    <a:pt x="21249767" y="209799"/>
                  </a:cubicBezTo>
                  <a:lnTo>
                    <a:pt x="21249767" y="1048906"/>
                  </a:lnTo>
                  <a:cubicBezTo>
                    <a:pt x="21249767" y="1164740"/>
                    <a:pt x="21111718" y="1258705"/>
                    <a:pt x="20941537" y="1258705"/>
                  </a:cubicBezTo>
                  <a:lnTo>
                    <a:pt x="308229" y="1258705"/>
                  </a:lnTo>
                  <a:cubicBezTo>
                    <a:pt x="138049" y="1258705"/>
                    <a:pt x="0" y="1164827"/>
                    <a:pt x="0" y="1048906"/>
                  </a:cubicBezTo>
                  <a:close/>
                </a:path>
              </a:pathLst>
            </a:custGeom>
            <a:solidFill>
              <a:srgbClr val="F7F1E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1436656" y="7828769"/>
            <a:ext cx="15245953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Salary does not automatically mean ITR-1. Check house property, capital gains, business/profession, foreign assets/income and other conditions.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ITR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Government employee ITR workflow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A 10-step repeatable process.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85092" y="2395023"/>
            <a:ext cx="2965542" cy="1661503"/>
            <a:chOff x="0" y="0"/>
            <a:chExt cx="3954056" cy="221533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954018" cy="2215261"/>
            </a:xfrm>
            <a:custGeom>
              <a:avLst/>
              <a:gdLst/>
              <a:ahLst/>
              <a:cxnLst/>
              <a:rect l="l" t="t" r="r" b="b"/>
              <a:pathLst>
                <a:path w="3954018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3584829" y="0"/>
                  </a:lnTo>
                  <a:cubicBezTo>
                    <a:pt x="3788791" y="0"/>
                    <a:pt x="3954018" y="165354"/>
                    <a:pt x="3954018" y="369189"/>
                  </a:cubicBezTo>
                  <a:lnTo>
                    <a:pt x="3954018" y="1846072"/>
                  </a:lnTo>
                  <a:cubicBezTo>
                    <a:pt x="3954018" y="2050034"/>
                    <a:pt x="3788664" y="2215261"/>
                    <a:pt x="3584829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189577" y="262634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89577" y="3353857"/>
            <a:ext cx="235656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Identify tax year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289317" y="2395023"/>
            <a:ext cx="2965542" cy="1661503"/>
            <a:chOff x="0" y="0"/>
            <a:chExt cx="3954056" cy="221533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954018" cy="2215261"/>
            </a:xfrm>
            <a:custGeom>
              <a:avLst/>
              <a:gdLst/>
              <a:ahLst/>
              <a:cxnLst/>
              <a:rect l="l" t="t" r="r" b="b"/>
              <a:pathLst>
                <a:path w="3954018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3584829" y="0"/>
                  </a:lnTo>
                  <a:cubicBezTo>
                    <a:pt x="3788791" y="0"/>
                    <a:pt x="3954018" y="165354"/>
                    <a:pt x="3954018" y="369189"/>
                  </a:cubicBezTo>
                  <a:lnTo>
                    <a:pt x="3954018" y="1846072"/>
                  </a:lnTo>
                  <a:cubicBezTo>
                    <a:pt x="3954018" y="2050034"/>
                    <a:pt x="3788664" y="2215261"/>
                    <a:pt x="3584829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4593803" y="262634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93803" y="3353857"/>
            <a:ext cx="235656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Collect Form 16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693543" y="2395023"/>
            <a:ext cx="2965542" cy="1661503"/>
            <a:chOff x="0" y="0"/>
            <a:chExt cx="3954056" cy="221533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954018" cy="2215261"/>
            </a:xfrm>
            <a:custGeom>
              <a:avLst/>
              <a:gdLst/>
              <a:ahLst/>
              <a:cxnLst/>
              <a:rect l="l" t="t" r="r" b="b"/>
              <a:pathLst>
                <a:path w="3954018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3584829" y="0"/>
                  </a:lnTo>
                  <a:cubicBezTo>
                    <a:pt x="3788791" y="0"/>
                    <a:pt x="3954018" y="165354"/>
                    <a:pt x="3954018" y="369189"/>
                  </a:cubicBezTo>
                  <a:lnTo>
                    <a:pt x="3954018" y="1846072"/>
                  </a:lnTo>
                  <a:cubicBezTo>
                    <a:pt x="3954018" y="2050034"/>
                    <a:pt x="3788664" y="2215261"/>
                    <a:pt x="3584829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7998038" y="262634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998038" y="3353857"/>
            <a:ext cx="235656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Reconcile 26AS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1097768" y="2395023"/>
            <a:ext cx="2965542" cy="1661503"/>
            <a:chOff x="0" y="0"/>
            <a:chExt cx="3954056" cy="221533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954018" cy="2215261"/>
            </a:xfrm>
            <a:custGeom>
              <a:avLst/>
              <a:gdLst/>
              <a:ahLst/>
              <a:cxnLst/>
              <a:rect l="l" t="t" r="r" b="b"/>
              <a:pathLst>
                <a:path w="3954018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3584829" y="0"/>
                  </a:lnTo>
                  <a:cubicBezTo>
                    <a:pt x="3788791" y="0"/>
                    <a:pt x="3954018" y="165354"/>
                    <a:pt x="3954018" y="369189"/>
                  </a:cubicBezTo>
                  <a:lnTo>
                    <a:pt x="3954018" y="1846072"/>
                  </a:lnTo>
                  <a:cubicBezTo>
                    <a:pt x="3954018" y="2050034"/>
                    <a:pt x="3788664" y="2215261"/>
                    <a:pt x="3584829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11402263" y="262634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402263" y="3353857"/>
            <a:ext cx="235656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Review AIS/TIS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4501993" y="2395023"/>
            <a:ext cx="2965542" cy="1661503"/>
            <a:chOff x="0" y="0"/>
            <a:chExt cx="3954056" cy="221533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954018" cy="2215261"/>
            </a:xfrm>
            <a:custGeom>
              <a:avLst/>
              <a:gdLst/>
              <a:ahLst/>
              <a:cxnLst/>
              <a:rect l="l" t="t" r="r" b="b"/>
              <a:pathLst>
                <a:path w="3954018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3584829" y="0"/>
                  </a:lnTo>
                  <a:cubicBezTo>
                    <a:pt x="3788791" y="0"/>
                    <a:pt x="3954018" y="165354"/>
                    <a:pt x="3954018" y="369189"/>
                  </a:cubicBezTo>
                  <a:lnTo>
                    <a:pt x="3954018" y="1846072"/>
                  </a:lnTo>
                  <a:cubicBezTo>
                    <a:pt x="3954018" y="2050034"/>
                    <a:pt x="3788664" y="2215261"/>
                    <a:pt x="3584829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7" name="TextBox 27"/>
          <p:cNvSpPr txBox="1"/>
          <p:nvPr/>
        </p:nvSpPr>
        <p:spPr>
          <a:xfrm>
            <a:off x="14806489" y="262634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05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806489" y="3353857"/>
            <a:ext cx="235656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Check bank interest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885092" y="4728572"/>
            <a:ext cx="2965542" cy="1661503"/>
            <a:chOff x="0" y="0"/>
            <a:chExt cx="3954056" cy="221533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954018" cy="2215261"/>
            </a:xfrm>
            <a:custGeom>
              <a:avLst/>
              <a:gdLst/>
              <a:ahLst/>
              <a:cxnLst/>
              <a:rect l="l" t="t" r="r" b="b"/>
              <a:pathLst>
                <a:path w="3954018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3584829" y="0"/>
                  </a:lnTo>
                  <a:cubicBezTo>
                    <a:pt x="3788791" y="0"/>
                    <a:pt x="3954018" y="165354"/>
                    <a:pt x="3954018" y="369189"/>
                  </a:cubicBezTo>
                  <a:lnTo>
                    <a:pt x="3954018" y="1846072"/>
                  </a:lnTo>
                  <a:cubicBezTo>
                    <a:pt x="3954018" y="2050034"/>
                    <a:pt x="3788664" y="2215261"/>
                    <a:pt x="3584829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1" name="TextBox 31"/>
          <p:cNvSpPr txBox="1"/>
          <p:nvPr/>
        </p:nvSpPr>
        <p:spPr>
          <a:xfrm>
            <a:off x="1189577" y="495988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06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89577" y="5687406"/>
            <a:ext cx="235656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Identify other heads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4289317" y="4728572"/>
            <a:ext cx="2965542" cy="1661503"/>
            <a:chOff x="0" y="0"/>
            <a:chExt cx="3954056" cy="221533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954018" cy="2215261"/>
            </a:xfrm>
            <a:custGeom>
              <a:avLst/>
              <a:gdLst/>
              <a:ahLst/>
              <a:cxnLst/>
              <a:rect l="l" t="t" r="r" b="b"/>
              <a:pathLst>
                <a:path w="3954018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3584829" y="0"/>
                  </a:lnTo>
                  <a:cubicBezTo>
                    <a:pt x="3788791" y="0"/>
                    <a:pt x="3954018" y="165354"/>
                    <a:pt x="3954018" y="369189"/>
                  </a:cubicBezTo>
                  <a:lnTo>
                    <a:pt x="3954018" y="1846072"/>
                  </a:lnTo>
                  <a:cubicBezTo>
                    <a:pt x="3954018" y="2050034"/>
                    <a:pt x="3788664" y="2215261"/>
                    <a:pt x="3584829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5" name="TextBox 35"/>
          <p:cNvSpPr txBox="1"/>
          <p:nvPr/>
        </p:nvSpPr>
        <p:spPr>
          <a:xfrm>
            <a:off x="4593803" y="495988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07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593803" y="5687406"/>
            <a:ext cx="235656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Choose regime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7693543" y="4728572"/>
            <a:ext cx="2965542" cy="1661503"/>
            <a:chOff x="0" y="0"/>
            <a:chExt cx="3954056" cy="2215337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954018" cy="2215261"/>
            </a:xfrm>
            <a:custGeom>
              <a:avLst/>
              <a:gdLst/>
              <a:ahLst/>
              <a:cxnLst/>
              <a:rect l="l" t="t" r="r" b="b"/>
              <a:pathLst>
                <a:path w="3954018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3584829" y="0"/>
                  </a:lnTo>
                  <a:cubicBezTo>
                    <a:pt x="3788791" y="0"/>
                    <a:pt x="3954018" y="165354"/>
                    <a:pt x="3954018" y="369189"/>
                  </a:cubicBezTo>
                  <a:lnTo>
                    <a:pt x="3954018" y="1846072"/>
                  </a:lnTo>
                  <a:cubicBezTo>
                    <a:pt x="3954018" y="2050034"/>
                    <a:pt x="3788664" y="2215261"/>
                    <a:pt x="3584829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9" name="TextBox 39"/>
          <p:cNvSpPr txBox="1"/>
          <p:nvPr/>
        </p:nvSpPr>
        <p:spPr>
          <a:xfrm>
            <a:off x="7998038" y="495988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08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998038" y="5687406"/>
            <a:ext cx="235656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Compute tax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1097768" y="4728572"/>
            <a:ext cx="2965542" cy="1661503"/>
            <a:chOff x="0" y="0"/>
            <a:chExt cx="3954056" cy="2215337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954018" cy="2215261"/>
            </a:xfrm>
            <a:custGeom>
              <a:avLst/>
              <a:gdLst/>
              <a:ahLst/>
              <a:cxnLst/>
              <a:rect l="l" t="t" r="r" b="b"/>
              <a:pathLst>
                <a:path w="3954018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3584829" y="0"/>
                  </a:lnTo>
                  <a:cubicBezTo>
                    <a:pt x="3788791" y="0"/>
                    <a:pt x="3954018" y="165354"/>
                    <a:pt x="3954018" y="369189"/>
                  </a:cubicBezTo>
                  <a:lnTo>
                    <a:pt x="3954018" y="1846072"/>
                  </a:lnTo>
                  <a:cubicBezTo>
                    <a:pt x="3954018" y="2050034"/>
                    <a:pt x="3788664" y="2215261"/>
                    <a:pt x="3584829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43" name="TextBox 43"/>
          <p:cNvSpPr txBox="1"/>
          <p:nvPr/>
        </p:nvSpPr>
        <p:spPr>
          <a:xfrm>
            <a:off x="11402263" y="495988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09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402263" y="5687406"/>
            <a:ext cx="235656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Select ITR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14501993" y="4728572"/>
            <a:ext cx="2965542" cy="1661503"/>
            <a:chOff x="0" y="0"/>
            <a:chExt cx="3954056" cy="2215337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3954018" cy="2215261"/>
            </a:xfrm>
            <a:custGeom>
              <a:avLst/>
              <a:gdLst/>
              <a:ahLst/>
              <a:cxnLst/>
              <a:rect l="l" t="t" r="r" b="b"/>
              <a:pathLst>
                <a:path w="3954018" h="2215261">
                  <a:moveTo>
                    <a:pt x="0" y="369189"/>
                  </a:moveTo>
                  <a:cubicBezTo>
                    <a:pt x="0" y="165354"/>
                    <a:pt x="165354" y="0"/>
                    <a:pt x="369189" y="0"/>
                  </a:cubicBezTo>
                  <a:lnTo>
                    <a:pt x="3584829" y="0"/>
                  </a:lnTo>
                  <a:cubicBezTo>
                    <a:pt x="3788791" y="0"/>
                    <a:pt x="3954018" y="165354"/>
                    <a:pt x="3954018" y="369189"/>
                  </a:cubicBezTo>
                  <a:lnTo>
                    <a:pt x="3954018" y="1846072"/>
                  </a:lnTo>
                  <a:cubicBezTo>
                    <a:pt x="3954018" y="2050034"/>
                    <a:pt x="3788664" y="2215261"/>
                    <a:pt x="3584829" y="2215261"/>
                  </a:cubicBezTo>
                  <a:lnTo>
                    <a:pt x="369189" y="2215261"/>
                  </a:lnTo>
                  <a:cubicBezTo>
                    <a:pt x="165354" y="2215388"/>
                    <a:pt x="0" y="2050034"/>
                    <a:pt x="0" y="1846072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47" name="TextBox 47"/>
          <p:cNvSpPr txBox="1"/>
          <p:nvPr/>
        </p:nvSpPr>
        <p:spPr>
          <a:xfrm>
            <a:off x="14806489" y="495988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10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4806489" y="5687406"/>
            <a:ext cx="235656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Validate &amp; e-verify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ITR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E-filing &amp; notices: keep an evidence trail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The portal is the delivery channel; your working papers remain the control.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9577" y="2634748"/>
            <a:ext cx="15740120" cy="1599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Use the prescribed e-filing workflow for return filing, verification and notices/e-proceedings.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Download and preserve acknowledgements, notices, responses and supporting documents.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Reconcile portal tax credits with Form 16, 26AS, AIS/TIS and the final ITR.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Respond within the prescribed timeline and retain proof of submission.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A162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83675" y="1752038"/>
            <a:ext cx="1464326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E2B84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1075" y="2644140"/>
            <a:ext cx="16014659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8"/>
              </a:lnSpc>
            </a:pPr>
            <a:r>
              <a:rPr lang="en-US" sz="5707" b="1">
                <a:solidFill>
                  <a:srgbClr val="FFFFF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 audit transition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1075" y="4370070"/>
            <a:ext cx="1464198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D8E1E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REPORTING ARCHITECTURE MOVES WITH THE ACT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 AUDIT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 audit: transition mindset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The handout highlights a move from the old 3CA / 3CB / 3CD architecture to Form 26.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1029504" y="2745345"/>
          <a:ext cx="16186095" cy="4346796"/>
        </p:xfrm>
        <a:graphic>
          <a:graphicData uri="http://schemas.openxmlformats.org/drawingml/2006/table">
            <a:tbl>
              <a:tblPr/>
              <a:tblGrid>
                <a:gridCol w="5395365"/>
                <a:gridCol w="5395365"/>
                <a:gridCol w="5395365"/>
              </a:tblGrid>
              <a:tr h="1086699">
                <a:tc>
                  <a:txBody>
                    <a:bodyPr/>
                    <a:lstStyle/>
                    <a:p>
                      <a:pPr algn="l">
                        <a:lnSpc>
                          <a:spcPts val="2935"/>
                        </a:lnSpc>
                        <a:defRPr/>
                      </a:pPr>
                      <a:r>
                        <a:rPr lang="en-US" sz="244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Area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935"/>
                        </a:lnSpc>
                        <a:defRPr/>
                      </a:pPr>
                      <a:r>
                        <a:rPr lang="en-US" sz="244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Old framework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935"/>
                        </a:lnSpc>
                        <a:defRPr/>
                      </a:pPr>
                      <a:r>
                        <a:rPr lang="en-US" sz="244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New framework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1086699"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Tax period terminology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FY / AY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Tax Year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86699"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Audit report architecture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3CA / 3CB / 3CD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Form 26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1086699"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Working-paper focus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Old section references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01"/>
                        </a:lnSpc>
                        <a:defRPr/>
                      </a:pPr>
                      <a:r>
                        <a:rPr lang="en-US" sz="20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New Act section / table references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10" name="Group 10"/>
          <p:cNvGrpSpPr/>
          <p:nvPr/>
        </p:nvGrpSpPr>
        <p:grpSpPr>
          <a:xfrm>
            <a:off x="1022356" y="7473915"/>
            <a:ext cx="16211836" cy="1753905"/>
            <a:chOff x="0" y="0"/>
            <a:chExt cx="21615781" cy="166627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615781" cy="1666367"/>
            </a:xfrm>
            <a:custGeom>
              <a:avLst/>
              <a:gdLst/>
              <a:ahLst/>
              <a:cxnLst/>
              <a:rect l="l" t="t" r="r" b="b"/>
              <a:pathLst>
                <a:path w="21615781" h="1666367">
                  <a:moveTo>
                    <a:pt x="0" y="277749"/>
                  </a:moveTo>
                  <a:cubicBezTo>
                    <a:pt x="0" y="124333"/>
                    <a:pt x="124333" y="0"/>
                    <a:pt x="277749" y="0"/>
                  </a:cubicBezTo>
                  <a:lnTo>
                    <a:pt x="21338032" y="0"/>
                  </a:lnTo>
                  <a:cubicBezTo>
                    <a:pt x="21491448" y="0"/>
                    <a:pt x="21615781" y="124333"/>
                    <a:pt x="21615781" y="277749"/>
                  </a:cubicBezTo>
                  <a:lnTo>
                    <a:pt x="21615781" y="1388618"/>
                  </a:lnTo>
                  <a:cubicBezTo>
                    <a:pt x="21615781" y="1542034"/>
                    <a:pt x="21491448" y="1666367"/>
                    <a:pt x="21338032" y="1666367"/>
                  </a:cubicBezTo>
                  <a:lnTo>
                    <a:pt x="277749" y="1666367"/>
                  </a:lnTo>
                  <a:cubicBezTo>
                    <a:pt x="124333" y="1666240"/>
                    <a:pt x="0" y="1541907"/>
                    <a:pt x="0" y="1388491"/>
                  </a:cubicBezTo>
                  <a:close/>
                </a:path>
              </a:pathLst>
            </a:custGeom>
            <a:solidFill>
              <a:srgbClr val="F7F1E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1368028" y="7691504"/>
            <a:ext cx="1552049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Control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68028" y="8240573"/>
            <a:ext cx="12797135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dirty="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Keep the tax-audit working paper indexed to the relevant year, section/table reference and evidence.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40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A162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83675" y="1752038"/>
            <a:ext cx="1464326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E2B84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1075" y="2644140"/>
            <a:ext cx="16014659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8"/>
              </a:lnSpc>
            </a:pPr>
            <a:r>
              <a:rPr lang="en-US" sz="5707" b="1">
                <a:solidFill>
                  <a:srgbClr val="FFFFF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Practical cases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1075" y="4370070"/>
            <a:ext cx="1464198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D8E1E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TURN RULES INTO WORKING PAPERS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41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CASE STUDIES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Case 1: ₹18 lakh salary — old-regime illustration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Use the handout's illustrative working as a starting point.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1166772" y="2608078"/>
          <a:ext cx="7549698" cy="5719470"/>
        </p:xfrm>
        <a:graphic>
          <a:graphicData uri="http://schemas.openxmlformats.org/drawingml/2006/table">
            <a:tbl>
              <a:tblPr/>
              <a:tblGrid>
                <a:gridCol w="3774849"/>
                <a:gridCol w="3774849"/>
              </a:tblGrid>
              <a:tr h="953245">
                <a:tc>
                  <a:txBody>
                    <a:bodyPr/>
                    <a:lstStyle/>
                    <a:p>
                      <a:pPr algn="l">
                        <a:lnSpc>
                          <a:spcPts val="2815"/>
                        </a:lnSpc>
                        <a:defRPr/>
                      </a:pPr>
                      <a:r>
                        <a:rPr lang="en-US" sz="234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Computation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15"/>
                        </a:lnSpc>
                        <a:defRPr/>
                      </a:pPr>
                      <a:r>
                        <a:rPr lang="en-US" sz="234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Amount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953245"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Gross salary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₹18,00,000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53245"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Less: Standard deduction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₹50,000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953245"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Less: 80C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₹1,50,000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53245"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Less: 80D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₹25,000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953245"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Illustrative taxable income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1"/>
                        </a:lnSpc>
                        <a:defRPr/>
                      </a:pPr>
                      <a:r>
                        <a:rPr lang="en-US" sz="210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₹15,75,000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9356979" y="2909278"/>
            <a:ext cx="6955012" cy="1999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This is an illustrative working, not a final tax liability.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A complete computation must test regime, exemptions, other income, rebate/cess and applicable law.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42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CASE STUDIES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Case 2: comprehensive salary review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The real question is not 'what is salary?'—it is 'what is taxable after all relevant checks?'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9577" y="2497484"/>
            <a:ext cx="7641355" cy="2799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Basic + DA + allowances + perquisites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HRA / LTC where eligible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Arrears and Section 89(1)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Employer NPS / eligible deductions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Interest and other heads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Regime comparison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TDS vs final liability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327023" y="3081366"/>
            <a:ext cx="6877660" cy="2279209"/>
            <a:chOff x="0" y="0"/>
            <a:chExt cx="9170213" cy="30389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170162" cy="3038856"/>
            </a:xfrm>
            <a:custGeom>
              <a:avLst/>
              <a:gdLst/>
              <a:ahLst/>
              <a:cxnLst/>
              <a:rect l="l" t="t" r="r" b="b"/>
              <a:pathLst>
                <a:path w="9170162" h="3038856">
                  <a:moveTo>
                    <a:pt x="0" y="506476"/>
                  </a:moveTo>
                  <a:cubicBezTo>
                    <a:pt x="0" y="226822"/>
                    <a:pt x="226822" y="0"/>
                    <a:pt x="506476" y="0"/>
                  </a:cubicBezTo>
                  <a:lnTo>
                    <a:pt x="8663686" y="0"/>
                  </a:lnTo>
                  <a:cubicBezTo>
                    <a:pt x="8943467" y="0"/>
                    <a:pt x="9170162" y="226822"/>
                    <a:pt x="9170162" y="506476"/>
                  </a:cubicBezTo>
                  <a:lnTo>
                    <a:pt x="9170162" y="2532380"/>
                  </a:lnTo>
                  <a:cubicBezTo>
                    <a:pt x="9170162" y="2812161"/>
                    <a:pt x="8943340" y="3038856"/>
                    <a:pt x="8663686" y="3038856"/>
                  </a:cubicBezTo>
                  <a:lnTo>
                    <a:pt x="506476" y="3038856"/>
                  </a:lnTo>
                  <a:cubicBezTo>
                    <a:pt x="226822" y="3038983"/>
                    <a:pt x="0" y="2812161"/>
                    <a:pt x="0" y="2532380"/>
                  </a:cubicBezTo>
                  <a:close/>
                </a:path>
              </a:pathLst>
            </a:custGeom>
            <a:solidFill>
              <a:srgbClr val="F7F1E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9672695" y="3298955"/>
            <a:ext cx="618631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Output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672695" y="3848024"/>
            <a:ext cx="6186316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Taxable income → tax liability → TDS requirement → refund / payable → evidence file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327023" y="5963974"/>
            <a:ext cx="6877660" cy="2004670"/>
            <a:chOff x="0" y="0"/>
            <a:chExt cx="9170213" cy="267289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70289" cy="2672969"/>
            </a:xfrm>
            <a:custGeom>
              <a:avLst/>
              <a:gdLst/>
              <a:ahLst/>
              <a:cxnLst/>
              <a:rect l="l" t="t" r="r" b="b"/>
              <a:pathLst>
                <a:path w="9170289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8724773" y="0"/>
                  </a:lnTo>
                  <a:cubicBezTo>
                    <a:pt x="8970772" y="0"/>
                    <a:pt x="9170289" y="199517"/>
                    <a:pt x="9170289" y="445516"/>
                  </a:cubicBezTo>
                  <a:lnTo>
                    <a:pt x="9170289" y="2227453"/>
                  </a:lnTo>
                  <a:cubicBezTo>
                    <a:pt x="9170289" y="2473452"/>
                    <a:pt x="8970772" y="2672969"/>
                    <a:pt x="8724773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6" name="TextBox 16"/>
          <p:cNvSpPr txBox="1"/>
          <p:nvPr/>
        </p:nvSpPr>
        <p:spPr>
          <a:xfrm>
            <a:off x="9672695" y="6181563"/>
            <a:ext cx="618631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Best practice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72695" y="6730632"/>
            <a:ext cx="6186316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Run the same checklist for payroll, annual ITR and audit working papers.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43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CASE STUDIES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Case 3: lower-TDS certificate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Illustrative control sequence.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92235" y="3019882"/>
            <a:ext cx="2951245" cy="1990373"/>
            <a:chOff x="0" y="0"/>
            <a:chExt cx="3934993" cy="26538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934968" cy="2653919"/>
            </a:xfrm>
            <a:custGeom>
              <a:avLst/>
              <a:gdLst/>
              <a:ahLst/>
              <a:cxnLst/>
              <a:rect l="l" t="t" r="r" b="b"/>
              <a:pathLst>
                <a:path w="3934968" h="2653919">
                  <a:moveTo>
                    <a:pt x="0" y="442341"/>
                  </a:moveTo>
                  <a:cubicBezTo>
                    <a:pt x="0" y="197993"/>
                    <a:pt x="197993" y="0"/>
                    <a:pt x="442341" y="0"/>
                  </a:cubicBezTo>
                  <a:lnTo>
                    <a:pt x="3492627" y="0"/>
                  </a:lnTo>
                  <a:cubicBezTo>
                    <a:pt x="3736848" y="0"/>
                    <a:pt x="3934968" y="197993"/>
                    <a:pt x="3934968" y="442341"/>
                  </a:cubicBezTo>
                  <a:lnTo>
                    <a:pt x="3934968" y="2211578"/>
                  </a:lnTo>
                  <a:cubicBezTo>
                    <a:pt x="3934968" y="2455799"/>
                    <a:pt x="3736975" y="2653919"/>
                    <a:pt x="3492627" y="2653919"/>
                  </a:cubicBezTo>
                  <a:lnTo>
                    <a:pt x="442341" y="2653919"/>
                  </a:lnTo>
                  <a:cubicBezTo>
                    <a:pt x="197993" y="2653792"/>
                    <a:pt x="0" y="2455799"/>
                    <a:pt x="0" y="2211578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148401" y="3367583"/>
            <a:ext cx="242519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Normal rate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0A162A"/>
                </a:solidFill>
                <a:latin typeface="Noto Serif"/>
                <a:ea typeface="Noto Serif"/>
                <a:cs typeface="Noto Serif"/>
                <a:sym typeface="Noto Serif"/>
              </a:rPr>
              <a:t>Compute statutory TDS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296461" y="3019882"/>
            <a:ext cx="2951245" cy="1990373"/>
            <a:chOff x="0" y="0"/>
            <a:chExt cx="3934993" cy="26538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934968" cy="2653919"/>
            </a:xfrm>
            <a:custGeom>
              <a:avLst/>
              <a:gdLst/>
              <a:ahLst/>
              <a:cxnLst/>
              <a:rect l="l" t="t" r="r" b="b"/>
              <a:pathLst>
                <a:path w="3934968" h="2653919">
                  <a:moveTo>
                    <a:pt x="0" y="442341"/>
                  </a:moveTo>
                  <a:cubicBezTo>
                    <a:pt x="0" y="197993"/>
                    <a:pt x="197993" y="0"/>
                    <a:pt x="442341" y="0"/>
                  </a:cubicBezTo>
                  <a:lnTo>
                    <a:pt x="3492627" y="0"/>
                  </a:lnTo>
                  <a:cubicBezTo>
                    <a:pt x="3736848" y="0"/>
                    <a:pt x="3934968" y="197993"/>
                    <a:pt x="3934968" y="442341"/>
                  </a:cubicBezTo>
                  <a:lnTo>
                    <a:pt x="3934968" y="2211578"/>
                  </a:lnTo>
                  <a:cubicBezTo>
                    <a:pt x="3934968" y="2455799"/>
                    <a:pt x="3736975" y="2653919"/>
                    <a:pt x="3492627" y="2653919"/>
                  </a:cubicBezTo>
                  <a:lnTo>
                    <a:pt x="442341" y="2653919"/>
                  </a:lnTo>
                  <a:cubicBezTo>
                    <a:pt x="197993" y="2653792"/>
                    <a:pt x="0" y="2455799"/>
                    <a:pt x="0" y="2211578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4552626" y="3367583"/>
            <a:ext cx="242519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Certificate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0A162A"/>
                </a:solidFill>
                <a:latin typeface="Noto Serif"/>
                <a:ea typeface="Noto Serif"/>
                <a:cs typeface="Noto Serif"/>
                <a:sym typeface="Noto Serif"/>
              </a:rPr>
              <a:t>Capture section + number + validity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700696" y="3019882"/>
            <a:ext cx="2951245" cy="1990373"/>
            <a:chOff x="0" y="0"/>
            <a:chExt cx="3934993" cy="26538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934968" cy="2653919"/>
            </a:xfrm>
            <a:custGeom>
              <a:avLst/>
              <a:gdLst/>
              <a:ahLst/>
              <a:cxnLst/>
              <a:rect l="l" t="t" r="r" b="b"/>
              <a:pathLst>
                <a:path w="3934968" h="2653919">
                  <a:moveTo>
                    <a:pt x="0" y="442341"/>
                  </a:moveTo>
                  <a:cubicBezTo>
                    <a:pt x="0" y="197993"/>
                    <a:pt x="197993" y="0"/>
                    <a:pt x="442341" y="0"/>
                  </a:cubicBezTo>
                  <a:lnTo>
                    <a:pt x="3492627" y="0"/>
                  </a:lnTo>
                  <a:cubicBezTo>
                    <a:pt x="3736848" y="0"/>
                    <a:pt x="3934968" y="197993"/>
                    <a:pt x="3934968" y="442341"/>
                  </a:cubicBezTo>
                  <a:lnTo>
                    <a:pt x="3934968" y="2211578"/>
                  </a:lnTo>
                  <a:cubicBezTo>
                    <a:pt x="3934968" y="2455799"/>
                    <a:pt x="3736975" y="2653919"/>
                    <a:pt x="3492627" y="2653919"/>
                  </a:cubicBezTo>
                  <a:lnTo>
                    <a:pt x="442341" y="2653919"/>
                  </a:lnTo>
                  <a:cubicBezTo>
                    <a:pt x="197993" y="2653792"/>
                    <a:pt x="0" y="2455799"/>
                    <a:pt x="0" y="2211578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7956852" y="3367583"/>
            <a:ext cx="242519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Certified rate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0A162A"/>
                </a:solidFill>
                <a:latin typeface="Noto Serif"/>
                <a:ea typeface="Noto Serif"/>
                <a:cs typeface="Noto Serif"/>
                <a:sym typeface="Noto Serif"/>
              </a:rPr>
              <a:t>Apply only within scope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1104921" y="3019882"/>
            <a:ext cx="2951245" cy="1990373"/>
            <a:chOff x="0" y="0"/>
            <a:chExt cx="3934993" cy="26538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934968" cy="2653919"/>
            </a:xfrm>
            <a:custGeom>
              <a:avLst/>
              <a:gdLst/>
              <a:ahLst/>
              <a:cxnLst/>
              <a:rect l="l" t="t" r="r" b="b"/>
              <a:pathLst>
                <a:path w="3934968" h="2653919">
                  <a:moveTo>
                    <a:pt x="0" y="442341"/>
                  </a:moveTo>
                  <a:cubicBezTo>
                    <a:pt x="0" y="197993"/>
                    <a:pt x="197993" y="0"/>
                    <a:pt x="442341" y="0"/>
                  </a:cubicBezTo>
                  <a:lnTo>
                    <a:pt x="3492627" y="0"/>
                  </a:lnTo>
                  <a:cubicBezTo>
                    <a:pt x="3736848" y="0"/>
                    <a:pt x="3934968" y="197993"/>
                    <a:pt x="3934968" y="442341"/>
                  </a:cubicBezTo>
                  <a:lnTo>
                    <a:pt x="3934968" y="2211578"/>
                  </a:lnTo>
                  <a:cubicBezTo>
                    <a:pt x="3934968" y="2455799"/>
                    <a:pt x="3736975" y="2653919"/>
                    <a:pt x="3492627" y="2653919"/>
                  </a:cubicBezTo>
                  <a:lnTo>
                    <a:pt x="442341" y="2653919"/>
                  </a:lnTo>
                  <a:cubicBezTo>
                    <a:pt x="197993" y="2653792"/>
                    <a:pt x="0" y="2455799"/>
                    <a:pt x="0" y="2211578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11361077" y="3367583"/>
            <a:ext cx="2425198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Reduced TDS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0A162A"/>
                </a:solidFill>
                <a:latin typeface="Noto Serif"/>
                <a:ea typeface="Noto Serif"/>
                <a:cs typeface="Noto Serif"/>
                <a:sym typeface="Noto Serif"/>
              </a:rPr>
              <a:t>Recalculate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4509147" y="3019882"/>
            <a:ext cx="2951245" cy="1990373"/>
            <a:chOff x="0" y="0"/>
            <a:chExt cx="3934993" cy="26538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934968" cy="2653919"/>
            </a:xfrm>
            <a:custGeom>
              <a:avLst/>
              <a:gdLst/>
              <a:ahLst/>
              <a:cxnLst/>
              <a:rect l="l" t="t" r="r" b="b"/>
              <a:pathLst>
                <a:path w="3934968" h="2653919">
                  <a:moveTo>
                    <a:pt x="0" y="442341"/>
                  </a:moveTo>
                  <a:cubicBezTo>
                    <a:pt x="0" y="197993"/>
                    <a:pt x="197993" y="0"/>
                    <a:pt x="442341" y="0"/>
                  </a:cubicBezTo>
                  <a:lnTo>
                    <a:pt x="3492627" y="0"/>
                  </a:lnTo>
                  <a:cubicBezTo>
                    <a:pt x="3736848" y="0"/>
                    <a:pt x="3934968" y="197993"/>
                    <a:pt x="3934968" y="442341"/>
                  </a:cubicBezTo>
                  <a:lnTo>
                    <a:pt x="3934968" y="2211578"/>
                  </a:lnTo>
                  <a:cubicBezTo>
                    <a:pt x="3934968" y="2455799"/>
                    <a:pt x="3736975" y="2653919"/>
                    <a:pt x="3492627" y="2653919"/>
                  </a:cubicBezTo>
                  <a:lnTo>
                    <a:pt x="442341" y="2653919"/>
                  </a:lnTo>
                  <a:cubicBezTo>
                    <a:pt x="197993" y="2653792"/>
                    <a:pt x="0" y="2455799"/>
                    <a:pt x="0" y="2211578"/>
                  </a:cubicBezTo>
                  <a:close/>
                </a:path>
              </a:pathLst>
            </a:custGeom>
            <a:solidFill>
              <a:srgbClr val="F5F7FA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14765312" y="3367583"/>
            <a:ext cx="242519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Reconcile</a:t>
            </a:r>
          </a:p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0A162A"/>
                </a:solidFill>
                <a:latin typeface="Noto Serif"/>
                <a:ea typeface="Noto Serif"/>
                <a:cs typeface="Noto Serif"/>
                <a:sym typeface="Noto Serif"/>
              </a:rPr>
              <a:t>Payment ↔ return ↔ certificate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090984" y="6375778"/>
            <a:ext cx="16074561" cy="1455601"/>
            <a:chOff x="0" y="0"/>
            <a:chExt cx="21432749" cy="194080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432774" cy="1940814"/>
            </a:xfrm>
            <a:custGeom>
              <a:avLst/>
              <a:gdLst/>
              <a:ahLst/>
              <a:cxnLst/>
              <a:rect l="l" t="t" r="r" b="b"/>
              <a:pathLst>
                <a:path w="21432774" h="1940814">
                  <a:moveTo>
                    <a:pt x="0" y="323469"/>
                  </a:moveTo>
                  <a:cubicBezTo>
                    <a:pt x="0" y="144780"/>
                    <a:pt x="144780" y="0"/>
                    <a:pt x="323469" y="0"/>
                  </a:cubicBezTo>
                  <a:lnTo>
                    <a:pt x="21109305" y="0"/>
                  </a:lnTo>
                  <a:cubicBezTo>
                    <a:pt x="21287994" y="0"/>
                    <a:pt x="21432774" y="144780"/>
                    <a:pt x="21432774" y="323469"/>
                  </a:cubicBezTo>
                  <a:lnTo>
                    <a:pt x="21432774" y="1617345"/>
                  </a:lnTo>
                  <a:cubicBezTo>
                    <a:pt x="21432774" y="1796034"/>
                    <a:pt x="21287994" y="1940814"/>
                    <a:pt x="21109305" y="1940814"/>
                  </a:cubicBezTo>
                  <a:lnTo>
                    <a:pt x="323469" y="1940814"/>
                  </a:lnTo>
                  <a:cubicBezTo>
                    <a:pt x="144780" y="1940814"/>
                    <a:pt x="0" y="1796034"/>
                    <a:pt x="0" y="1617345"/>
                  </a:cubicBezTo>
                  <a:close/>
                </a:path>
              </a:pathLst>
            </a:custGeom>
            <a:solidFill>
              <a:srgbClr val="F7F1E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6" name="TextBox 26"/>
          <p:cNvSpPr txBox="1"/>
          <p:nvPr/>
        </p:nvSpPr>
        <p:spPr>
          <a:xfrm>
            <a:off x="1436656" y="6593367"/>
            <a:ext cx="15383227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Red flag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36656" y="7142436"/>
            <a:ext cx="15383227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A certificate is not a blanket exemption. Validate the certified rate and validity for the specific payment/credit.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44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CASE STUDIES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Case 4: salary arrears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Separate the year of entitlement from the year of receipt.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2356" y="2738199"/>
            <a:ext cx="3789150" cy="1867405"/>
            <a:chOff x="0" y="0"/>
            <a:chExt cx="5052200" cy="248987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052187" cy="2489962"/>
            </a:xfrm>
            <a:custGeom>
              <a:avLst/>
              <a:gdLst/>
              <a:ahLst/>
              <a:cxnLst/>
              <a:rect l="l" t="t" r="r" b="b"/>
              <a:pathLst>
                <a:path w="5052187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637151" y="0"/>
                  </a:lnTo>
                  <a:cubicBezTo>
                    <a:pt x="4866386" y="0"/>
                    <a:pt x="5052187" y="185801"/>
                    <a:pt x="5052187" y="415036"/>
                  </a:cubicBezTo>
                  <a:lnTo>
                    <a:pt x="5052187" y="2074926"/>
                  </a:lnTo>
                  <a:cubicBezTo>
                    <a:pt x="5052187" y="2304161"/>
                    <a:pt x="4866386" y="2489962"/>
                    <a:pt x="4637151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326842" y="2969514"/>
            <a:ext cx="318016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26842" y="3697024"/>
            <a:ext cx="318016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Identify the arrears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140376" y="2738199"/>
            <a:ext cx="3789150" cy="1867405"/>
            <a:chOff x="0" y="0"/>
            <a:chExt cx="5052200" cy="248987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052187" cy="2489962"/>
            </a:xfrm>
            <a:custGeom>
              <a:avLst/>
              <a:gdLst/>
              <a:ahLst/>
              <a:cxnLst/>
              <a:rect l="l" t="t" r="r" b="b"/>
              <a:pathLst>
                <a:path w="5052187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637151" y="0"/>
                  </a:lnTo>
                  <a:cubicBezTo>
                    <a:pt x="4866386" y="0"/>
                    <a:pt x="5052187" y="185801"/>
                    <a:pt x="5052187" y="415036"/>
                  </a:cubicBezTo>
                  <a:lnTo>
                    <a:pt x="5052187" y="2074926"/>
                  </a:lnTo>
                  <a:cubicBezTo>
                    <a:pt x="5052187" y="2304161"/>
                    <a:pt x="4866386" y="2489962"/>
                    <a:pt x="4637151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5444861" y="2969514"/>
            <a:ext cx="318016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444861" y="3697024"/>
            <a:ext cx="318016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Allocate by prior year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258386" y="2738199"/>
            <a:ext cx="3789150" cy="1867405"/>
            <a:chOff x="0" y="0"/>
            <a:chExt cx="5052200" cy="248987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052187" cy="2489962"/>
            </a:xfrm>
            <a:custGeom>
              <a:avLst/>
              <a:gdLst/>
              <a:ahLst/>
              <a:cxnLst/>
              <a:rect l="l" t="t" r="r" b="b"/>
              <a:pathLst>
                <a:path w="5052187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637151" y="0"/>
                  </a:lnTo>
                  <a:cubicBezTo>
                    <a:pt x="4866386" y="0"/>
                    <a:pt x="5052187" y="185801"/>
                    <a:pt x="5052187" y="415036"/>
                  </a:cubicBezTo>
                  <a:lnTo>
                    <a:pt x="5052187" y="2074926"/>
                  </a:lnTo>
                  <a:cubicBezTo>
                    <a:pt x="5052187" y="2304161"/>
                    <a:pt x="4866386" y="2489962"/>
                    <a:pt x="4637151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9562881" y="2969514"/>
            <a:ext cx="318016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62881" y="3697024"/>
            <a:ext cx="318016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Recompute tax impact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376405" y="2738199"/>
            <a:ext cx="3789150" cy="1867405"/>
            <a:chOff x="0" y="0"/>
            <a:chExt cx="5052200" cy="248987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052187" cy="2489962"/>
            </a:xfrm>
            <a:custGeom>
              <a:avLst/>
              <a:gdLst/>
              <a:ahLst/>
              <a:cxnLst/>
              <a:rect l="l" t="t" r="r" b="b"/>
              <a:pathLst>
                <a:path w="5052187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637151" y="0"/>
                  </a:lnTo>
                  <a:cubicBezTo>
                    <a:pt x="4866386" y="0"/>
                    <a:pt x="5052187" y="185801"/>
                    <a:pt x="5052187" y="415036"/>
                  </a:cubicBezTo>
                  <a:lnTo>
                    <a:pt x="5052187" y="2074926"/>
                  </a:lnTo>
                  <a:cubicBezTo>
                    <a:pt x="5052187" y="2304161"/>
                    <a:pt x="4866386" y="2489962"/>
                    <a:pt x="4637151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13680900" y="2969514"/>
            <a:ext cx="3180169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680900" y="3697024"/>
            <a:ext cx="318016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Form 10E / relief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090984" y="5758072"/>
            <a:ext cx="16074561" cy="1455601"/>
            <a:chOff x="0" y="0"/>
            <a:chExt cx="21432749" cy="194080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1432774" cy="1940814"/>
            </a:xfrm>
            <a:custGeom>
              <a:avLst/>
              <a:gdLst/>
              <a:ahLst/>
              <a:cxnLst/>
              <a:rect l="l" t="t" r="r" b="b"/>
              <a:pathLst>
                <a:path w="21432774" h="1940814">
                  <a:moveTo>
                    <a:pt x="0" y="323469"/>
                  </a:moveTo>
                  <a:cubicBezTo>
                    <a:pt x="0" y="144780"/>
                    <a:pt x="144780" y="0"/>
                    <a:pt x="323469" y="0"/>
                  </a:cubicBezTo>
                  <a:lnTo>
                    <a:pt x="21109305" y="0"/>
                  </a:lnTo>
                  <a:cubicBezTo>
                    <a:pt x="21287994" y="0"/>
                    <a:pt x="21432774" y="144780"/>
                    <a:pt x="21432774" y="323469"/>
                  </a:cubicBezTo>
                  <a:lnTo>
                    <a:pt x="21432774" y="1617345"/>
                  </a:lnTo>
                  <a:cubicBezTo>
                    <a:pt x="21432774" y="1796034"/>
                    <a:pt x="21287994" y="1940814"/>
                    <a:pt x="21109305" y="1940814"/>
                  </a:cubicBezTo>
                  <a:lnTo>
                    <a:pt x="323469" y="1940814"/>
                  </a:lnTo>
                  <a:cubicBezTo>
                    <a:pt x="144780" y="1940814"/>
                    <a:pt x="0" y="1796034"/>
                    <a:pt x="0" y="1617345"/>
                  </a:cubicBezTo>
                  <a:close/>
                </a:path>
              </a:pathLst>
            </a:custGeom>
            <a:solidFill>
              <a:srgbClr val="F7F1E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7" name="TextBox 27"/>
          <p:cNvSpPr txBox="1"/>
          <p:nvPr/>
        </p:nvSpPr>
        <p:spPr>
          <a:xfrm>
            <a:off x="1436656" y="5975661"/>
            <a:ext cx="15383227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Evidence file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36656" y="6524730"/>
            <a:ext cx="15383227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Arrear statement + payroll record + prior-year computation + relief working + final Form 16 reconciliation.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45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A162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83675" y="1752038"/>
            <a:ext cx="1464326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E2B84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08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1075" y="2644140"/>
            <a:ext cx="16014659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48"/>
              </a:lnSpc>
            </a:pPr>
            <a:r>
              <a:rPr lang="en-US" sz="5707" b="1">
                <a:solidFill>
                  <a:srgbClr val="FFFFF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Controls &amp; checklists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1075" y="4370070"/>
            <a:ext cx="1464198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D8E1E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PREVENT ERRORS BEFORE THEY BECOME NOTICES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46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CONTROLS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Monthly TDS checklist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Simple controls, repeated consistently.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9577" y="2497484"/>
            <a:ext cx="15740120" cy="3200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Review new payees / employees / vendors.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Check PAN and applicable section.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Test threshold and rate.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Compute and deduct TDS.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Prepare and pay challan within the applicable timeline.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Reconcile deduction register with payment records.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Track lower/nil certificates and validity.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Flag exceptions for review.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47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CONTROLS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Quarterly &amp; annual checklist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Close the loop from deduction to tax credit.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9577" y="2497484"/>
            <a:ext cx="15740120" cy="2399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Quarterly: file TDS statement, validate challans, monitor defaults and corrections.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Annual: reconcile Form 16 / TDS statement / 26AS / AIS / TIS.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Review regime choice and complete salary computation.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Check arrears, exemptions, deductions and other income.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Before ITR: reconcile tax credits and bank interest.</a:t>
            </a:r>
          </a:p>
          <a:p>
            <a:pPr algn="l">
              <a:lnSpc>
                <a:spcPts val="3213"/>
              </a:lnSpc>
            </a:pPr>
            <a:r>
              <a:rPr lang="en-US" sz="2550">
                <a:solidFill>
                  <a:srgbClr val="141414"/>
                </a:solidFill>
                <a:latin typeface="Noto Serif"/>
                <a:ea typeface="Noto Serif"/>
                <a:cs typeface="Noto Serif"/>
                <a:sym typeface="Noto Serif"/>
              </a:rPr>
              <a:t>Before audit/reporting: tie working papers to the relevant statutory reference.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48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CONTROLS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Top TDS / ITR errors to avoid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Most errors are process errors—not calculation errors.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85092" y="2395023"/>
            <a:ext cx="7701267" cy="865356"/>
            <a:chOff x="0" y="0"/>
            <a:chExt cx="10268356" cy="115380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268331" cy="1153795"/>
            </a:xfrm>
            <a:custGeom>
              <a:avLst/>
              <a:gdLst/>
              <a:ahLst/>
              <a:cxnLst/>
              <a:rect l="l" t="t" r="r" b="b"/>
              <a:pathLst>
                <a:path w="1026833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10076053" y="0"/>
                  </a:lnTo>
                  <a:cubicBezTo>
                    <a:pt x="10182225" y="0"/>
                    <a:pt x="10268331" y="86106"/>
                    <a:pt x="10268331" y="192278"/>
                  </a:cubicBezTo>
                  <a:lnTo>
                    <a:pt x="10268331" y="961517"/>
                  </a:lnTo>
                  <a:cubicBezTo>
                    <a:pt x="10268331" y="1067689"/>
                    <a:pt x="10182225" y="1153795"/>
                    <a:pt x="1007605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230754" y="2626347"/>
            <a:ext cx="695501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01  Wrong section / old-new mapping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121121" y="2395023"/>
            <a:ext cx="7701267" cy="865356"/>
            <a:chOff x="0" y="0"/>
            <a:chExt cx="10268356" cy="11538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268331" cy="1153795"/>
            </a:xfrm>
            <a:custGeom>
              <a:avLst/>
              <a:gdLst/>
              <a:ahLst/>
              <a:cxnLst/>
              <a:rect l="l" t="t" r="r" b="b"/>
              <a:pathLst>
                <a:path w="1026833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10076053" y="0"/>
                  </a:lnTo>
                  <a:cubicBezTo>
                    <a:pt x="10182225" y="0"/>
                    <a:pt x="10268331" y="86106"/>
                    <a:pt x="10268331" y="192278"/>
                  </a:cubicBezTo>
                  <a:lnTo>
                    <a:pt x="10268331" y="961517"/>
                  </a:lnTo>
                  <a:cubicBezTo>
                    <a:pt x="10268331" y="1067689"/>
                    <a:pt x="10182225" y="1153795"/>
                    <a:pt x="1007605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4" name="TextBox 14"/>
          <p:cNvSpPr txBox="1"/>
          <p:nvPr/>
        </p:nvSpPr>
        <p:spPr>
          <a:xfrm>
            <a:off x="9466793" y="2626347"/>
            <a:ext cx="695501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02  Threshold missed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85092" y="3699062"/>
            <a:ext cx="7701267" cy="865356"/>
            <a:chOff x="0" y="0"/>
            <a:chExt cx="10268356" cy="115380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268331" cy="1153795"/>
            </a:xfrm>
            <a:custGeom>
              <a:avLst/>
              <a:gdLst/>
              <a:ahLst/>
              <a:cxnLst/>
              <a:rect l="l" t="t" r="r" b="b"/>
              <a:pathLst>
                <a:path w="1026833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10076053" y="0"/>
                  </a:lnTo>
                  <a:cubicBezTo>
                    <a:pt x="10182225" y="0"/>
                    <a:pt x="10268331" y="86106"/>
                    <a:pt x="10268331" y="192278"/>
                  </a:cubicBezTo>
                  <a:lnTo>
                    <a:pt x="10268331" y="961517"/>
                  </a:lnTo>
                  <a:cubicBezTo>
                    <a:pt x="10268331" y="1067689"/>
                    <a:pt x="10182225" y="1153795"/>
                    <a:pt x="1007605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1230754" y="3930386"/>
            <a:ext cx="695501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03  Wrong rate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121121" y="3699062"/>
            <a:ext cx="7701267" cy="865356"/>
            <a:chOff x="0" y="0"/>
            <a:chExt cx="10268356" cy="115380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268331" cy="1153795"/>
            </a:xfrm>
            <a:custGeom>
              <a:avLst/>
              <a:gdLst/>
              <a:ahLst/>
              <a:cxnLst/>
              <a:rect l="l" t="t" r="r" b="b"/>
              <a:pathLst>
                <a:path w="1026833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10076053" y="0"/>
                  </a:lnTo>
                  <a:cubicBezTo>
                    <a:pt x="10182225" y="0"/>
                    <a:pt x="10268331" y="86106"/>
                    <a:pt x="10268331" y="192278"/>
                  </a:cubicBezTo>
                  <a:lnTo>
                    <a:pt x="10268331" y="961517"/>
                  </a:lnTo>
                  <a:cubicBezTo>
                    <a:pt x="10268331" y="1067689"/>
                    <a:pt x="10182225" y="1153795"/>
                    <a:pt x="1007605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0" name="TextBox 20"/>
          <p:cNvSpPr txBox="1"/>
          <p:nvPr/>
        </p:nvSpPr>
        <p:spPr>
          <a:xfrm>
            <a:off x="9466793" y="3930386"/>
            <a:ext cx="695501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04  PAN/TAN mismatch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85092" y="5003102"/>
            <a:ext cx="7701267" cy="865356"/>
            <a:chOff x="0" y="0"/>
            <a:chExt cx="10268356" cy="115380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268331" cy="1153795"/>
            </a:xfrm>
            <a:custGeom>
              <a:avLst/>
              <a:gdLst/>
              <a:ahLst/>
              <a:cxnLst/>
              <a:rect l="l" t="t" r="r" b="b"/>
              <a:pathLst>
                <a:path w="1026833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10076053" y="0"/>
                  </a:lnTo>
                  <a:cubicBezTo>
                    <a:pt x="10182225" y="0"/>
                    <a:pt x="10268331" y="86106"/>
                    <a:pt x="10268331" y="192278"/>
                  </a:cubicBezTo>
                  <a:lnTo>
                    <a:pt x="10268331" y="961517"/>
                  </a:lnTo>
                  <a:cubicBezTo>
                    <a:pt x="10268331" y="1067689"/>
                    <a:pt x="10182225" y="1153795"/>
                    <a:pt x="1007605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1230754" y="5234426"/>
            <a:ext cx="695501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05  Certificate validity ignored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9121121" y="5003102"/>
            <a:ext cx="7701267" cy="865356"/>
            <a:chOff x="0" y="0"/>
            <a:chExt cx="10268356" cy="115380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268331" cy="1153795"/>
            </a:xfrm>
            <a:custGeom>
              <a:avLst/>
              <a:gdLst/>
              <a:ahLst/>
              <a:cxnLst/>
              <a:rect l="l" t="t" r="r" b="b"/>
              <a:pathLst>
                <a:path w="1026833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10076053" y="0"/>
                  </a:lnTo>
                  <a:cubicBezTo>
                    <a:pt x="10182225" y="0"/>
                    <a:pt x="10268331" y="86106"/>
                    <a:pt x="10268331" y="192278"/>
                  </a:cubicBezTo>
                  <a:lnTo>
                    <a:pt x="10268331" y="961517"/>
                  </a:lnTo>
                  <a:cubicBezTo>
                    <a:pt x="10268331" y="1067689"/>
                    <a:pt x="10182225" y="1153795"/>
                    <a:pt x="1007605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6" name="TextBox 26"/>
          <p:cNvSpPr txBox="1"/>
          <p:nvPr/>
        </p:nvSpPr>
        <p:spPr>
          <a:xfrm>
            <a:off x="9466793" y="5234426"/>
            <a:ext cx="695501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06  Form 16 vs 26AS mismatch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885092" y="6307141"/>
            <a:ext cx="7701267" cy="865356"/>
            <a:chOff x="0" y="0"/>
            <a:chExt cx="10268356" cy="115380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268331" cy="1153795"/>
            </a:xfrm>
            <a:custGeom>
              <a:avLst/>
              <a:gdLst/>
              <a:ahLst/>
              <a:cxnLst/>
              <a:rect l="l" t="t" r="r" b="b"/>
              <a:pathLst>
                <a:path w="1026833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10076053" y="0"/>
                  </a:lnTo>
                  <a:cubicBezTo>
                    <a:pt x="10182225" y="0"/>
                    <a:pt x="10268331" y="86106"/>
                    <a:pt x="10268331" y="192278"/>
                  </a:cubicBezTo>
                  <a:lnTo>
                    <a:pt x="10268331" y="961517"/>
                  </a:lnTo>
                  <a:cubicBezTo>
                    <a:pt x="10268331" y="1067689"/>
                    <a:pt x="10182225" y="1153795"/>
                    <a:pt x="1007605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9" name="TextBox 29"/>
          <p:cNvSpPr txBox="1"/>
          <p:nvPr/>
        </p:nvSpPr>
        <p:spPr>
          <a:xfrm>
            <a:off x="1230754" y="6538465"/>
            <a:ext cx="695501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07  AIS/TIS not reviewed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9121121" y="6307141"/>
            <a:ext cx="7701267" cy="865356"/>
            <a:chOff x="0" y="0"/>
            <a:chExt cx="10268356" cy="115380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268331" cy="1153795"/>
            </a:xfrm>
            <a:custGeom>
              <a:avLst/>
              <a:gdLst/>
              <a:ahLst/>
              <a:cxnLst/>
              <a:rect l="l" t="t" r="r" b="b"/>
              <a:pathLst>
                <a:path w="1026833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10076053" y="0"/>
                  </a:lnTo>
                  <a:cubicBezTo>
                    <a:pt x="10182225" y="0"/>
                    <a:pt x="10268331" y="86106"/>
                    <a:pt x="10268331" y="192278"/>
                  </a:cubicBezTo>
                  <a:lnTo>
                    <a:pt x="10268331" y="961517"/>
                  </a:lnTo>
                  <a:cubicBezTo>
                    <a:pt x="10268331" y="1067689"/>
                    <a:pt x="10182225" y="1153795"/>
                    <a:pt x="1007605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2" name="TextBox 32"/>
          <p:cNvSpPr txBox="1"/>
          <p:nvPr/>
        </p:nvSpPr>
        <p:spPr>
          <a:xfrm>
            <a:off x="9466793" y="6538465"/>
            <a:ext cx="695501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08  Other income omitted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885092" y="7611180"/>
            <a:ext cx="7701267" cy="865356"/>
            <a:chOff x="0" y="0"/>
            <a:chExt cx="10268356" cy="115380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268331" cy="1153795"/>
            </a:xfrm>
            <a:custGeom>
              <a:avLst/>
              <a:gdLst/>
              <a:ahLst/>
              <a:cxnLst/>
              <a:rect l="l" t="t" r="r" b="b"/>
              <a:pathLst>
                <a:path w="1026833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10076053" y="0"/>
                  </a:lnTo>
                  <a:cubicBezTo>
                    <a:pt x="10182225" y="0"/>
                    <a:pt x="10268331" y="86106"/>
                    <a:pt x="10268331" y="192278"/>
                  </a:cubicBezTo>
                  <a:lnTo>
                    <a:pt x="10268331" y="961517"/>
                  </a:lnTo>
                  <a:cubicBezTo>
                    <a:pt x="10268331" y="1067689"/>
                    <a:pt x="10182225" y="1153795"/>
                    <a:pt x="1007605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5" name="TextBox 35"/>
          <p:cNvSpPr txBox="1"/>
          <p:nvPr/>
        </p:nvSpPr>
        <p:spPr>
          <a:xfrm>
            <a:off x="1230754" y="7842494"/>
            <a:ext cx="695501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09  Arrears relief missed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121121" y="7611180"/>
            <a:ext cx="7701267" cy="865356"/>
            <a:chOff x="0" y="0"/>
            <a:chExt cx="10268356" cy="115380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268331" cy="1153795"/>
            </a:xfrm>
            <a:custGeom>
              <a:avLst/>
              <a:gdLst/>
              <a:ahLst/>
              <a:cxnLst/>
              <a:rect l="l" t="t" r="r" b="b"/>
              <a:pathLst>
                <a:path w="1026833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10076053" y="0"/>
                  </a:lnTo>
                  <a:cubicBezTo>
                    <a:pt x="10182225" y="0"/>
                    <a:pt x="10268331" y="86106"/>
                    <a:pt x="10268331" y="192278"/>
                  </a:cubicBezTo>
                  <a:lnTo>
                    <a:pt x="10268331" y="961517"/>
                  </a:lnTo>
                  <a:cubicBezTo>
                    <a:pt x="10268331" y="1067689"/>
                    <a:pt x="10182225" y="1153795"/>
                    <a:pt x="1007605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5F7FA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8" name="TextBox 38"/>
          <p:cNvSpPr txBox="1"/>
          <p:nvPr/>
        </p:nvSpPr>
        <p:spPr>
          <a:xfrm>
            <a:off x="9466793" y="7842494"/>
            <a:ext cx="6955012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10  No evidence trail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49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CONTROLS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10-point TDS / ITR working paper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A compact file index for review and audit.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85092" y="2395023"/>
            <a:ext cx="2965542" cy="1634052"/>
            <a:chOff x="0" y="0"/>
            <a:chExt cx="3954056" cy="217873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954018" cy="2178685"/>
            </a:xfrm>
            <a:custGeom>
              <a:avLst/>
              <a:gdLst/>
              <a:ahLst/>
              <a:cxnLst/>
              <a:rect l="l" t="t" r="r" b="b"/>
              <a:pathLst>
                <a:path w="3954018" h="2178685">
                  <a:moveTo>
                    <a:pt x="0" y="363093"/>
                  </a:moveTo>
                  <a:cubicBezTo>
                    <a:pt x="0" y="162560"/>
                    <a:pt x="162560" y="0"/>
                    <a:pt x="363093" y="0"/>
                  </a:cubicBezTo>
                  <a:lnTo>
                    <a:pt x="3590925" y="0"/>
                  </a:lnTo>
                  <a:cubicBezTo>
                    <a:pt x="3791458" y="0"/>
                    <a:pt x="3954018" y="162560"/>
                    <a:pt x="3954018" y="363093"/>
                  </a:cubicBezTo>
                  <a:lnTo>
                    <a:pt x="3954018" y="1815592"/>
                  </a:lnTo>
                  <a:cubicBezTo>
                    <a:pt x="3954018" y="2016125"/>
                    <a:pt x="3791458" y="2178685"/>
                    <a:pt x="3590925" y="2178685"/>
                  </a:cubicBezTo>
                  <a:lnTo>
                    <a:pt x="363093" y="2178685"/>
                  </a:lnTo>
                  <a:cubicBezTo>
                    <a:pt x="162560" y="2178685"/>
                    <a:pt x="0" y="2016125"/>
                    <a:pt x="0" y="1815592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1189577" y="262634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89577" y="3353857"/>
            <a:ext cx="235656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Tax year / applicable Act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289317" y="2395023"/>
            <a:ext cx="2965542" cy="1901809"/>
            <a:chOff x="0" y="0"/>
            <a:chExt cx="3954056" cy="253574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954018" cy="2535687"/>
            </a:xfrm>
            <a:custGeom>
              <a:avLst/>
              <a:gdLst/>
              <a:ahLst/>
              <a:cxnLst/>
              <a:rect l="l" t="t" r="r" b="b"/>
              <a:pathLst>
                <a:path w="3954018" h="2535687">
                  <a:moveTo>
                    <a:pt x="0" y="422590"/>
                  </a:moveTo>
                  <a:cubicBezTo>
                    <a:pt x="0" y="189197"/>
                    <a:pt x="162560" y="0"/>
                    <a:pt x="363093" y="0"/>
                  </a:cubicBezTo>
                  <a:lnTo>
                    <a:pt x="3590925" y="0"/>
                  </a:lnTo>
                  <a:cubicBezTo>
                    <a:pt x="3791458" y="0"/>
                    <a:pt x="3954018" y="189197"/>
                    <a:pt x="3954018" y="422590"/>
                  </a:cubicBezTo>
                  <a:lnTo>
                    <a:pt x="3954018" y="2113097"/>
                  </a:lnTo>
                  <a:cubicBezTo>
                    <a:pt x="3954018" y="2346489"/>
                    <a:pt x="3791458" y="2535687"/>
                    <a:pt x="3590925" y="2535687"/>
                  </a:cubicBezTo>
                  <a:lnTo>
                    <a:pt x="363093" y="2535687"/>
                  </a:lnTo>
                  <a:cubicBezTo>
                    <a:pt x="162560" y="2535687"/>
                    <a:pt x="0" y="2346489"/>
                    <a:pt x="0" y="2113097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4593803" y="262634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93803" y="3353857"/>
            <a:ext cx="2356561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Nature of payment / income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693543" y="2395023"/>
            <a:ext cx="2965542" cy="1634052"/>
            <a:chOff x="0" y="0"/>
            <a:chExt cx="3954056" cy="217873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954018" cy="2178685"/>
            </a:xfrm>
            <a:custGeom>
              <a:avLst/>
              <a:gdLst/>
              <a:ahLst/>
              <a:cxnLst/>
              <a:rect l="l" t="t" r="r" b="b"/>
              <a:pathLst>
                <a:path w="3954018" h="2178685">
                  <a:moveTo>
                    <a:pt x="0" y="363093"/>
                  </a:moveTo>
                  <a:cubicBezTo>
                    <a:pt x="0" y="162560"/>
                    <a:pt x="162560" y="0"/>
                    <a:pt x="363093" y="0"/>
                  </a:cubicBezTo>
                  <a:lnTo>
                    <a:pt x="3590925" y="0"/>
                  </a:lnTo>
                  <a:cubicBezTo>
                    <a:pt x="3791458" y="0"/>
                    <a:pt x="3954018" y="162560"/>
                    <a:pt x="3954018" y="363093"/>
                  </a:cubicBezTo>
                  <a:lnTo>
                    <a:pt x="3954018" y="1815592"/>
                  </a:lnTo>
                  <a:cubicBezTo>
                    <a:pt x="3954018" y="2016125"/>
                    <a:pt x="3791458" y="2178685"/>
                    <a:pt x="3590925" y="2178685"/>
                  </a:cubicBezTo>
                  <a:lnTo>
                    <a:pt x="363093" y="2178685"/>
                  </a:lnTo>
                  <a:cubicBezTo>
                    <a:pt x="162560" y="2178685"/>
                    <a:pt x="0" y="2016125"/>
                    <a:pt x="0" y="1815592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7998038" y="262634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998038" y="3353857"/>
            <a:ext cx="235656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Section mapping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1097768" y="2395023"/>
            <a:ext cx="2965542" cy="1634052"/>
            <a:chOff x="0" y="0"/>
            <a:chExt cx="3954056" cy="217873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954018" cy="2178685"/>
            </a:xfrm>
            <a:custGeom>
              <a:avLst/>
              <a:gdLst/>
              <a:ahLst/>
              <a:cxnLst/>
              <a:rect l="l" t="t" r="r" b="b"/>
              <a:pathLst>
                <a:path w="3954018" h="2178685">
                  <a:moveTo>
                    <a:pt x="0" y="363093"/>
                  </a:moveTo>
                  <a:cubicBezTo>
                    <a:pt x="0" y="162560"/>
                    <a:pt x="162560" y="0"/>
                    <a:pt x="363093" y="0"/>
                  </a:cubicBezTo>
                  <a:lnTo>
                    <a:pt x="3590925" y="0"/>
                  </a:lnTo>
                  <a:cubicBezTo>
                    <a:pt x="3791458" y="0"/>
                    <a:pt x="3954018" y="162560"/>
                    <a:pt x="3954018" y="363093"/>
                  </a:cubicBezTo>
                  <a:lnTo>
                    <a:pt x="3954018" y="1815592"/>
                  </a:lnTo>
                  <a:cubicBezTo>
                    <a:pt x="3954018" y="2016125"/>
                    <a:pt x="3791458" y="2178685"/>
                    <a:pt x="3590925" y="2178685"/>
                  </a:cubicBezTo>
                  <a:lnTo>
                    <a:pt x="363093" y="2178685"/>
                  </a:lnTo>
                  <a:cubicBezTo>
                    <a:pt x="162560" y="2178685"/>
                    <a:pt x="0" y="2016125"/>
                    <a:pt x="0" y="1815592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11402263" y="262634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402263" y="3353857"/>
            <a:ext cx="235656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Threshold test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4501993" y="2395023"/>
            <a:ext cx="2965542" cy="1634052"/>
            <a:chOff x="0" y="0"/>
            <a:chExt cx="3954056" cy="217873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954018" cy="2178685"/>
            </a:xfrm>
            <a:custGeom>
              <a:avLst/>
              <a:gdLst/>
              <a:ahLst/>
              <a:cxnLst/>
              <a:rect l="l" t="t" r="r" b="b"/>
              <a:pathLst>
                <a:path w="3954018" h="2178685">
                  <a:moveTo>
                    <a:pt x="0" y="363093"/>
                  </a:moveTo>
                  <a:cubicBezTo>
                    <a:pt x="0" y="162560"/>
                    <a:pt x="162560" y="0"/>
                    <a:pt x="363093" y="0"/>
                  </a:cubicBezTo>
                  <a:lnTo>
                    <a:pt x="3590925" y="0"/>
                  </a:lnTo>
                  <a:cubicBezTo>
                    <a:pt x="3791458" y="0"/>
                    <a:pt x="3954018" y="162560"/>
                    <a:pt x="3954018" y="363093"/>
                  </a:cubicBezTo>
                  <a:lnTo>
                    <a:pt x="3954018" y="1815592"/>
                  </a:lnTo>
                  <a:cubicBezTo>
                    <a:pt x="3954018" y="2016125"/>
                    <a:pt x="3791458" y="2178685"/>
                    <a:pt x="3590925" y="2178685"/>
                  </a:cubicBezTo>
                  <a:lnTo>
                    <a:pt x="363093" y="2178685"/>
                  </a:lnTo>
                  <a:cubicBezTo>
                    <a:pt x="162560" y="2178685"/>
                    <a:pt x="0" y="2016125"/>
                    <a:pt x="0" y="1815592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27" name="TextBox 27"/>
          <p:cNvSpPr txBox="1"/>
          <p:nvPr/>
        </p:nvSpPr>
        <p:spPr>
          <a:xfrm>
            <a:off x="14806489" y="2626347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05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806489" y="3353857"/>
            <a:ext cx="235656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Rate test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885092" y="4659935"/>
            <a:ext cx="2965542" cy="1634052"/>
            <a:chOff x="0" y="0"/>
            <a:chExt cx="3954056" cy="217873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954018" cy="2178685"/>
            </a:xfrm>
            <a:custGeom>
              <a:avLst/>
              <a:gdLst/>
              <a:ahLst/>
              <a:cxnLst/>
              <a:rect l="l" t="t" r="r" b="b"/>
              <a:pathLst>
                <a:path w="3954018" h="2178685">
                  <a:moveTo>
                    <a:pt x="0" y="363093"/>
                  </a:moveTo>
                  <a:cubicBezTo>
                    <a:pt x="0" y="162560"/>
                    <a:pt x="162560" y="0"/>
                    <a:pt x="363093" y="0"/>
                  </a:cubicBezTo>
                  <a:lnTo>
                    <a:pt x="3590925" y="0"/>
                  </a:lnTo>
                  <a:cubicBezTo>
                    <a:pt x="3791458" y="0"/>
                    <a:pt x="3954018" y="162560"/>
                    <a:pt x="3954018" y="363093"/>
                  </a:cubicBezTo>
                  <a:lnTo>
                    <a:pt x="3954018" y="1815592"/>
                  </a:lnTo>
                  <a:cubicBezTo>
                    <a:pt x="3954018" y="2016125"/>
                    <a:pt x="3791458" y="2178685"/>
                    <a:pt x="3590925" y="2178685"/>
                  </a:cubicBezTo>
                  <a:lnTo>
                    <a:pt x="363093" y="2178685"/>
                  </a:lnTo>
                  <a:cubicBezTo>
                    <a:pt x="162560" y="2178685"/>
                    <a:pt x="0" y="2016125"/>
                    <a:pt x="0" y="1815592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1" name="TextBox 31"/>
          <p:cNvSpPr txBox="1"/>
          <p:nvPr/>
        </p:nvSpPr>
        <p:spPr>
          <a:xfrm>
            <a:off x="1189577" y="4891249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06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89577" y="5618769"/>
            <a:ext cx="235656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Computation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4289317" y="4659935"/>
            <a:ext cx="2965542" cy="1634052"/>
            <a:chOff x="0" y="0"/>
            <a:chExt cx="3954056" cy="217873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954018" cy="2178685"/>
            </a:xfrm>
            <a:custGeom>
              <a:avLst/>
              <a:gdLst/>
              <a:ahLst/>
              <a:cxnLst/>
              <a:rect l="l" t="t" r="r" b="b"/>
              <a:pathLst>
                <a:path w="3954018" h="2178685">
                  <a:moveTo>
                    <a:pt x="0" y="363093"/>
                  </a:moveTo>
                  <a:cubicBezTo>
                    <a:pt x="0" y="162560"/>
                    <a:pt x="162560" y="0"/>
                    <a:pt x="363093" y="0"/>
                  </a:cubicBezTo>
                  <a:lnTo>
                    <a:pt x="3590925" y="0"/>
                  </a:lnTo>
                  <a:cubicBezTo>
                    <a:pt x="3791458" y="0"/>
                    <a:pt x="3954018" y="162560"/>
                    <a:pt x="3954018" y="363093"/>
                  </a:cubicBezTo>
                  <a:lnTo>
                    <a:pt x="3954018" y="1815592"/>
                  </a:lnTo>
                  <a:cubicBezTo>
                    <a:pt x="3954018" y="2016125"/>
                    <a:pt x="3791458" y="2178685"/>
                    <a:pt x="3590925" y="2178685"/>
                  </a:cubicBezTo>
                  <a:lnTo>
                    <a:pt x="363093" y="2178685"/>
                  </a:lnTo>
                  <a:cubicBezTo>
                    <a:pt x="162560" y="2178685"/>
                    <a:pt x="0" y="2016125"/>
                    <a:pt x="0" y="1815592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5" name="TextBox 35"/>
          <p:cNvSpPr txBox="1"/>
          <p:nvPr/>
        </p:nvSpPr>
        <p:spPr>
          <a:xfrm>
            <a:off x="4593803" y="4891249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07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593803" y="5618769"/>
            <a:ext cx="235656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Challan / deposit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7693543" y="4659935"/>
            <a:ext cx="2965542" cy="1634052"/>
            <a:chOff x="0" y="0"/>
            <a:chExt cx="3954056" cy="217873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954018" cy="2178685"/>
            </a:xfrm>
            <a:custGeom>
              <a:avLst/>
              <a:gdLst/>
              <a:ahLst/>
              <a:cxnLst/>
              <a:rect l="l" t="t" r="r" b="b"/>
              <a:pathLst>
                <a:path w="3954018" h="2178685">
                  <a:moveTo>
                    <a:pt x="0" y="363093"/>
                  </a:moveTo>
                  <a:cubicBezTo>
                    <a:pt x="0" y="162560"/>
                    <a:pt x="162560" y="0"/>
                    <a:pt x="363093" y="0"/>
                  </a:cubicBezTo>
                  <a:lnTo>
                    <a:pt x="3590925" y="0"/>
                  </a:lnTo>
                  <a:cubicBezTo>
                    <a:pt x="3791458" y="0"/>
                    <a:pt x="3954018" y="162560"/>
                    <a:pt x="3954018" y="363093"/>
                  </a:cubicBezTo>
                  <a:lnTo>
                    <a:pt x="3954018" y="1815592"/>
                  </a:lnTo>
                  <a:cubicBezTo>
                    <a:pt x="3954018" y="2016125"/>
                    <a:pt x="3791458" y="2178685"/>
                    <a:pt x="3590925" y="2178685"/>
                  </a:cubicBezTo>
                  <a:lnTo>
                    <a:pt x="363093" y="2178685"/>
                  </a:lnTo>
                  <a:cubicBezTo>
                    <a:pt x="162560" y="2178685"/>
                    <a:pt x="0" y="2016125"/>
                    <a:pt x="0" y="1815592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39" name="TextBox 39"/>
          <p:cNvSpPr txBox="1"/>
          <p:nvPr/>
        </p:nvSpPr>
        <p:spPr>
          <a:xfrm>
            <a:off x="7998038" y="4891249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08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998038" y="5618769"/>
            <a:ext cx="2356561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TDS statement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1097768" y="4659935"/>
            <a:ext cx="2965542" cy="1634052"/>
            <a:chOff x="0" y="0"/>
            <a:chExt cx="3954056" cy="217873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954018" cy="2178685"/>
            </a:xfrm>
            <a:custGeom>
              <a:avLst/>
              <a:gdLst/>
              <a:ahLst/>
              <a:cxnLst/>
              <a:rect l="l" t="t" r="r" b="b"/>
              <a:pathLst>
                <a:path w="3954018" h="2178685">
                  <a:moveTo>
                    <a:pt x="0" y="363093"/>
                  </a:moveTo>
                  <a:cubicBezTo>
                    <a:pt x="0" y="162560"/>
                    <a:pt x="162560" y="0"/>
                    <a:pt x="363093" y="0"/>
                  </a:cubicBezTo>
                  <a:lnTo>
                    <a:pt x="3590925" y="0"/>
                  </a:lnTo>
                  <a:cubicBezTo>
                    <a:pt x="3791458" y="0"/>
                    <a:pt x="3954018" y="162560"/>
                    <a:pt x="3954018" y="363093"/>
                  </a:cubicBezTo>
                  <a:lnTo>
                    <a:pt x="3954018" y="1815592"/>
                  </a:lnTo>
                  <a:cubicBezTo>
                    <a:pt x="3954018" y="2016125"/>
                    <a:pt x="3791458" y="2178685"/>
                    <a:pt x="3590925" y="2178685"/>
                  </a:cubicBezTo>
                  <a:lnTo>
                    <a:pt x="363093" y="2178685"/>
                  </a:lnTo>
                  <a:cubicBezTo>
                    <a:pt x="162560" y="2178685"/>
                    <a:pt x="0" y="2016125"/>
                    <a:pt x="0" y="1815592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43" name="TextBox 43"/>
          <p:cNvSpPr txBox="1"/>
          <p:nvPr/>
        </p:nvSpPr>
        <p:spPr>
          <a:xfrm>
            <a:off x="11402263" y="4891249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09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402263" y="5618769"/>
            <a:ext cx="235656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Certificate / Form 16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14501993" y="4659935"/>
            <a:ext cx="2965542" cy="1634052"/>
            <a:chOff x="0" y="0"/>
            <a:chExt cx="3954056" cy="217873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3954018" cy="2178685"/>
            </a:xfrm>
            <a:custGeom>
              <a:avLst/>
              <a:gdLst/>
              <a:ahLst/>
              <a:cxnLst/>
              <a:rect l="l" t="t" r="r" b="b"/>
              <a:pathLst>
                <a:path w="3954018" h="2178685">
                  <a:moveTo>
                    <a:pt x="0" y="363093"/>
                  </a:moveTo>
                  <a:cubicBezTo>
                    <a:pt x="0" y="162560"/>
                    <a:pt x="162560" y="0"/>
                    <a:pt x="363093" y="0"/>
                  </a:cubicBezTo>
                  <a:lnTo>
                    <a:pt x="3590925" y="0"/>
                  </a:lnTo>
                  <a:cubicBezTo>
                    <a:pt x="3791458" y="0"/>
                    <a:pt x="3954018" y="162560"/>
                    <a:pt x="3954018" y="363093"/>
                  </a:cubicBezTo>
                  <a:lnTo>
                    <a:pt x="3954018" y="1815592"/>
                  </a:lnTo>
                  <a:cubicBezTo>
                    <a:pt x="3954018" y="2016125"/>
                    <a:pt x="3791458" y="2178685"/>
                    <a:pt x="3590925" y="2178685"/>
                  </a:cubicBezTo>
                  <a:lnTo>
                    <a:pt x="363093" y="2178685"/>
                  </a:lnTo>
                  <a:cubicBezTo>
                    <a:pt x="162560" y="2178685"/>
                    <a:pt x="0" y="2016125"/>
                    <a:pt x="0" y="1815592"/>
                  </a:cubicBezTo>
                  <a:close/>
                </a:path>
              </a:pathLst>
            </a:custGeom>
            <a:solidFill>
              <a:srgbClr val="E2B84F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47" name="TextBox 47"/>
          <p:cNvSpPr txBox="1"/>
          <p:nvPr/>
        </p:nvSpPr>
        <p:spPr>
          <a:xfrm>
            <a:off x="14806489" y="4891249"/>
            <a:ext cx="235656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10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4806489" y="5618769"/>
            <a:ext cx="235656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26AS / AIS / TIS reconciliation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50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KNOWLEDGE CHECK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Knowledge check: 10 questions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940242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Use these as a quick end-of-session test.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3675" y="2379259"/>
            <a:ext cx="7435453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1. What is the difference between FY, AY and Tax Year?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88342" y="2379259"/>
            <a:ext cx="7435453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2. Why can’t a section-number change be treated as a rate change?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83675" y="3751936"/>
            <a:ext cx="743545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3. What are the five heads of income?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88342" y="3751936"/>
            <a:ext cx="743545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4. What is the salary computation flow?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3675" y="5124612"/>
            <a:ext cx="743545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5. When should regime selection be tested?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288342" y="5124612"/>
            <a:ext cx="743545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6. What is the purpose of Form 12BB?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83675" y="6497279"/>
            <a:ext cx="743545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7. What should be reconciled with Form 16?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88342" y="6497279"/>
            <a:ext cx="743545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8. What is the lower/nil TDS certificate workflow?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83675" y="7869955"/>
            <a:ext cx="743545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9. How do you select ITR-1 / ITR-2 / ITR-3?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88342" y="7869955"/>
            <a:ext cx="7435453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10. What are the first 3 checks when a TDS mismatch appears?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51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24979" y="416338"/>
            <a:ext cx="11484835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REFERENCE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7725" y="1034415"/>
            <a:ext cx="1656372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0A162A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Quick glossary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7725" y="1743075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Keep the core vocabulary consistent across working papers.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960871" y="2127642"/>
          <a:ext cx="16472068" cy="7215972"/>
        </p:xfrm>
        <a:graphic>
          <a:graphicData uri="http://schemas.openxmlformats.org/drawingml/2006/table">
            <a:tbl>
              <a:tblPr/>
              <a:tblGrid>
                <a:gridCol w="8236034"/>
                <a:gridCol w="8236034"/>
              </a:tblGrid>
              <a:tr h="581409">
                <a:tc>
                  <a:txBody>
                    <a:bodyPr/>
                    <a:lstStyle/>
                    <a:p>
                      <a:pPr algn="l">
                        <a:lnSpc>
                          <a:spcPts val="2743"/>
                        </a:lnSpc>
                        <a:defRPr/>
                      </a:pPr>
                      <a:r>
                        <a:rPr lang="en-US" sz="228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Term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43"/>
                        </a:lnSpc>
                        <a:defRPr/>
                      </a:pPr>
                      <a:r>
                        <a:rPr lang="en-US" sz="2286" b="1">
                          <a:solidFill>
                            <a:srgbClr val="FFFFFF"/>
                          </a:solidFill>
                          <a:latin typeface="Noto Serif Bold"/>
                          <a:ea typeface="Noto Serif Bold"/>
                          <a:cs typeface="Noto Serif Bold"/>
                          <a:sym typeface="Noto Serif Bold"/>
                        </a:rPr>
                        <a:t>Meaning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552879"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PAN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Permanent Account Number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879"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TAN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Tax Deduction and Collection Account Number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552879"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TDS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Tax Deducted at Source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879"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TCS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Tax Collected at Source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552879"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DDO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Drawing and Disbursing Officer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879"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FY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Financial Year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552879"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Assessment Year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879"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Tax Year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Annual tax period under the new framework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552879"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AIS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Annual Information Statement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879"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TIS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29"/>
                        </a:lnSpc>
                        <a:defRPr/>
                      </a:pPr>
                      <a:r>
                        <a:rPr lang="en-US" sz="19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Taxpayer Information Summary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  <a:tr h="552879">
                <a:tc>
                  <a:txBody>
                    <a:bodyPr/>
                    <a:lstStyle/>
                    <a:p>
                      <a:pPr algn="l">
                        <a:lnSpc>
                          <a:spcPts val="2209"/>
                        </a:lnSpc>
                        <a:defRPr/>
                      </a:pPr>
                      <a:r>
                        <a:rPr lang="en-US" sz="18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ITR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09"/>
                        </a:lnSpc>
                        <a:defRPr/>
                      </a:pPr>
                      <a:r>
                        <a:rPr lang="en-US" sz="18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Income Tax Return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2894">
                <a:tc>
                  <a:txBody>
                    <a:bodyPr/>
                    <a:lstStyle/>
                    <a:p>
                      <a:pPr algn="l">
                        <a:lnSpc>
                          <a:spcPts val="2209"/>
                        </a:lnSpc>
                        <a:defRPr/>
                      </a:pPr>
                      <a:r>
                        <a:rPr lang="en-US" sz="18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Reconciliation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09"/>
                        </a:lnSpc>
                        <a:defRPr/>
                      </a:pPr>
                      <a:r>
                        <a:rPr lang="en-US" sz="1841">
                          <a:solidFill>
                            <a:srgbClr val="141414"/>
                          </a:solidFill>
                          <a:latin typeface="Noto Serif"/>
                          <a:ea typeface="Noto Serif"/>
                          <a:cs typeface="Noto Serif"/>
                          <a:sym typeface="Noto Serif"/>
                        </a:rPr>
                        <a:t>Matching information across records</a:t>
                      </a:r>
                      <a:endParaRPr lang="en-US" sz="1100"/>
                    </a:p>
                  </a:txBody>
                  <a:tcPr marL="64008" marR="64008" marT="64008" marB="64008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52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A162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83675" y="1614764"/>
            <a:ext cx="16014659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28"/>
              </a:lnSpc>
            </a:pPr>
            <a:r>
              <a:rPr lang="en-US" sz="5107" b="1">
                <a:solidFill>
                  <a:srgbClr val="FFFFF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The compliance formula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20940" y="3271504"/>
            <a:ext cx="15602855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0"/>
              </a:lnSpc>
            </a:pPr>
            <a:r>
              <a:rPr lang="en-US" sz="3450" b="1">
                <a:solidFill>
                  <a:srgbClr val="E2B84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IDENTIFY  →  COMPUTE  →  DEDUCT  →  DEPOSIT  →  REPORT  →  RECONCILE  →  FILE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296886" y="6238513"/>
            <a:ext cx="15525493" cy="1592875"/>
            <a:chOff x="0" y="0"/>
            <a:chExt cx="20700657" cy="212383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700619" cy="2123821"/>
            </a:xfrm>
            <a:custGeom>
              <a:avLst/>
              <a:gdLst/>
              <a:ahLst/>
              <a:cxnLst/>
              <a:rect l="l" t="t" r="r" b="b"/>
              <a:pathLst>
                <a:path w="20700619" h="2123821">
                  <a:moveTo>
                    <a:pt x="0" y="353949"/>
                  </a:moveTo>
                  <a:cubicBezTo>
                    <a:pt x="0" y="158496"/>
                    <a:pt x="158496" y="0"/>
                    <a:pt x="353949" y="0"/>
                  </a:cubicBezTo>
                  <a:lnTo>
                    <a:pt x="20346670" y="0"/>
                  </a:lnTo>
                  <a:cubicBezTo>
                    <a:pt x="20542123" y="0"/>
                    <a:pt x="20700619" y="158496"/>
                    <a:pt x="20700619" y="353949"/>
                  </a:cubicBezTo>
                  <a:lnTo>
                    <a:pt x="20700619" y="1769872"/>
                  </a:lnTo>
                  <a:cubicBezTo>
                    <a:pt x="20700619" y="1965325"/>
                    <a:pt x="20542123" y="2123821"/>
                    <a:pt x="20346670" y="2123821"/>
                  </a:cubicBezTo>
                  <a:lnTo>
                    <a:pt x="353949" y="2123821"/>
                  </a:lnTo>
                  <a:cubicBezTo>
                    <a:pt x="158496" y="2123821"/>
                    <a:pt x="0" y="1965325"/>
                    <a:pt x="0" y="1769872"/>
                  </a:cubicBezTo>
                  <a:close/>
                </a:path>
              </a:pathLst>
            </a:custGeom>
            <a:solidFill>
              <a:srgbClr val="1D2B42"/>
            </a:solidFill>
            <a:ln w="14299" cap="sq">
              <a:solidFill>
                <a:srgbClr val="DDE2E9"/>
              </a:solidFill>
              <a:prstDash val="solid"/>
              <a:miter/>
            </a:ln>
          </p:spPr>
        </p:sp>
      </p:grpSp>
      <p:sp>
        <p:nvSpPr>
          <p:cNvPr id="10" name="TextBox 10"/>
          <p:cNvSpPr txBox="1"/>
          <p:nvPr/>
        </p:nvSpPr>
        <p:spPr>
          <a:xfrm>
            <a:off x="1642558" y="6456102"/>
            <a:ext cx="148341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>
                <a:solidFill>
                  <a:srgbClr val="E2B84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Final takeaway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42558" y="7005171"/>
            <a:ext cx="14834159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Noto Serif"/>
                <a:ea typeface="Noto Serif"/>
                <a:cs typeface="Noto Serif"/>
                <a:sym typeface="Noto Serif"/>
              </a:rPr>
              <a:t>The strongest tax file is not the one with the most calculations—it is the one where every number can be traced to law, evidence and reconciliation.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405064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405064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53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A162A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4971" y="521618"/>
            <a:ext cx="1372676" cy="61770"/>
            <a:chOff x="0" y="0"/>
            <a:chExt cx="1830235" cy="823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197" cy="82423"/>
            </a:xfrm>
            <a:custGeom>
              <a:avLst/>
              <a:gdLst/>
              <a:ahLst/>
              <a:cxnLst/>
              <a:rect l="l" t="t" r="r" b="b"/>
              <a:pathLst>
                <a:path w="1830197" h="82423">
                  <a:moveTo>
                    <a:pt x="0" y="0"/>
                  </a:moveTo>
                  <a:lnTo>
                    <a:pt x="1830197" y="0"/>
                  </a:lnTo>
                  <a:lnTo>
                    <a:pt x="1830197" y="82423"/>
                  </a:lnTo>
                  <a:lnTo>
                    <a:pt x="0" y="82423"/>
                  </a:lnTo>
                  <a:close/>
                </a:path>
              </a:pathLst>
            </a:custGeom>
            <a:solidFill>
              <a:srgbClr val="C49A3E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981075" y="2790825"/>
            <a:ext cx="16014659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69"/>
              </a:lnSpc>
            </a:pPr>
            <a:r>
              <a:rPr lang="en-US" sz="6307" b="1">
                <a:solidFill>
                  <a:srgbClr val="FFFFF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THANK YOU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20940" y="4232367"/>
            <a:ext cx="16014659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9"/>
              </a:lnSpc>
            </a:pPr>
            <a:r>
              <a:rPr lang="en-US" sz="2850">
                <a:solidFill>
                  <a:srgbClr val="E2B84F"/>
                </a:solidFill>
                <a:latin typeface="Noto Serif"/>
                <a:ea typeface="Noto Serif"/>
                <a:cs typeface="Noto Serif"/>
                <a:sym typeface="Noto Serif"/>
              </a:rPr>
              <a:t>Questions &amp; Discussion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20940" y="6016847"/>
            <a:ext cx="16014659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D8E1EF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7725" y="9809797"/>
            <a:ext cx="6566743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>
                <a:solidFill>
                  <a:srgbClr val="D8E1EF"/>
                </a:solidFill>
                <a:latin typeface="Noto Serif"/>
                <a:ea typeface="Noto Serif"/>
                <a:cs typeface="Noto Serif"/>
                <a:sym typeface="Noto Serif"/>
              </a:rPr>
              <a:t>CA NEELMANI  |  nmca1391@gmail.com  |  8434220575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27759" y="9809797"/>
            <a:ext cx="276969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40"/>
              </a:lnSpc>
            </a:pPr>
            <a:r>
              <a:rPr lang="en-US" sz="1950" b="1">
                <a:solidFill>
                  <a:srgbClr val="D8E1EF"/>
                </a:solidFill>
                <a:latin typeface="Noto Serif Bold"/>
                <a:ea typeface="Noto Serif Bold"/>
                <a:cs typeface="Noto Serif Bold"/>
                <a:sym typeface="Noto Serif Bold"/>
              </a:rPr>
              <a:t>54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3682</Words>
  <Application>Microsoft Office PowerPoint</Application>
  <PresentationFormat>Custom</PresentationFormat>
  <Paragraphs>913</Paragraphs>
  <Slides>54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Bebas Neue Bold</vt:lpstr>
      <vt:lpstr>Roboto Bold</vt:lpstr>
      <vt:lpstr>Arial</vt:lpstr>
      <vt:lpstr>Roboto</vt:lpstr>
      <vt:lpstr>Noto Serif Bold</vt:lpstr>
      <vt:lpstr>Roboto Condensed Bold</vt:lpstr>
      <vt:lpstr>Noto Serif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CA_Neelmani_Income_Tax_Act_2025_Premium_Distance_Friendly_PPT.pptx</dc:title>
  <dc:creator>DELL</dc:creator>
  <cp:lastModifiedBy>DELL</cp:lastModifiedBy>
  <cp:revision>5</cp:revision>
  <dcterms:created xsi:type="dcterms:W3CDTF">2006-08-16T00:00:00Z</dcterms:created>
  <dcterms:modified xsi:type="dcterms:W3CDTF">2026-10-06T04:09:38Z</dcterms:modified>
  <dc:identifier>DAHXMtEfEiE</dc:identifier>
</cp:coreProperties>
</file>