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6" r:id="rId2"/>
    <p:sldId id="257" r:id="rId3"/>
    <p:sldId id="258" r:id="rId4"/>
    <p:sldId id="259" r:id="rId5"/>
    <p:sldId id="296" r:id="rId6"/>
    <p:sldId id="297"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8" r:id="rId40"/>
    <p:sldId id="299" r:id="rId41"/>
    <p:sldId id="300" r:id="rId42"/>
    <p:sldId id="292" r:id="rId43"/>
    <p:sldId id="293" r:id="rId44"/>
    <p:sldId id="294" r:id="rId45"/>
    <p:sldId id="29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5" d="100"/>
          <a:sy n="65" d="100"/>
        </p:scale>
        <p:origin x="700" y="4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AD5C1D-9EAB-4034-9F63-C78FF9B343A0}" type="datetimeFigureOut">
              <a:rPr lang="en-IN" smtClean="0"/>
              <a:t>09-10-2026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14C081-3286-4FDA-BF35-406A6596FA80}" type="slidenum">
              <a:rPr lang="en-IN" smtClean="0"/>
              <a:t>‹#›</a:t>
            </a:fld>
            <a:endParaRPr lang="en-IN"/>
          </a:p>
        </p:txBody>
      </p:sp>
    </p:spTree>
    <p:extLst>
      <p:ext uri="{BB962C8B-B14F-4D97-AF65-F5344CB8AC3E}">
        <p14:creationId xmlns:p14="http://schemas.microsoft.com/office/powerpoint/2010/main" val="1257910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266176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28016"/>
          </a:xfrm>
          <a:prstGeom prst="rect">
            <a:avLst/>
          </a:prstGeom>
          <a:solidFill>
            <a:srgbClr val="0B5D5A"/>
          </a:solidFill>
          <a:ln w="12700">
            <a:solidFill>
              <a:srgbClr val="0B5D5A"/>
            </a:solidFill>
            <a:prstDash val="solid"/>
          </a:ln>
        </p:spPr>
      </p:sp>
      <p:sp>
        <p:nvSpPr>
          <p:cNvPr id="3" name="Text 1"/>
          <p:cNvSpPr/>
          <p:nvPr/>
        </p:nvSpPr>
        <p:spPr>
          <a:xfrm>
            <a:off x="502920" y="6537960"/>
            <a:ext cx="5669280" cy="164592"/>
          </a:xfrm>
          <a:prstGeom prst="rect">
            <a:avLst/>
          </a:prstGeom>
          <a:noFill/>
          <a:ln/>
        </p:spPr>
        <p:txBody>
          <a:bodyPr wrap="square" lIns="0" tIns="0" rIns="0" bIns="0" rtlCol="0" anchor="ctr"/>
          <a:lstStyle/>
          <a:p>
            <a:pPr marL="0" indent="0">
              <a:buNone/>
            </a:pPr>
            <a:r>
              <a:rPr lang="en-US" sz="750" dirty="0">
                <a:solidFill>
                  <a:srgbClr val="667085"/>
                </a:solidFill>
                <a:latin typeface="Noto Sans" pitchFamily="34" charset="0"/>
                <a:ea typeface="Noto Sans" pitchFamily="34" charset="-122"/>
                <a:cs typeface="Noto Sans" pitchFamily="34" charset="-120"/>
              </a:rPr>
              <a:t>URBAN SEWERAGE (WASTEWATER) MANAGEMENT</a:t>
            </a:r>
            <a:endParaRPr lang="en-US" sz="750" dirty="0"/>
          </a:p>
        </p:txBody>
      </p:sp>
      <p:sp>
        <p:nvSpPr>
          <p:cNvPr id="4" name="Text 2"/>
          <p:cNvSpPr/>
          <p:nvPr/>
        </p:nvSpPr>
        <p:spPr>
          <a:xfrm>
            <a:off x="9875520" y="6537960"/>
            <a:ext cx="1783080" cy="164592"/>
          </a:xfrm>
          <a:prstGeom prst="rect">
            <a:avLst/>
          </a:prstGeom>
          <a:noFill/>
          <a:ln/>
        </p:spPr>
        <p:txBody>
          <a:bodyPr wrap="square" lIns="0" tIns="0" rIns="0" bIns="0" rtlCol="0" anchor="ctr"/>
          <a:lstStyle/>
          <a:p>
            <a:pPr marL="0" indent="0" algn="r">
              <a:buNone/>
            </a:pPr>
            <a:r>
              <a:rPr lang="en-US" sz="750" dirty="0">
                <a:solidFill>
                  <a:srgbClr val="667085"/>
                </a:solidFill>
                <a:latin typeface="Noto Sans" pitchFamily="34" charset="0"/>
                <a:ea typeface="Noto Sans" pitchFamily="34" charset="-122"/>
                <a:cs typeface="Noto Sans" pitchFamily="34" charset="-120"/>
              </a:rPr>
              <a:t>Bihar JE Training • 2026</a:t>
            </a:r>
            <a:endParaRPr lang="en-US" sz="750" dirty="0"/>
          </a:p>
        </p:txBody>
      </p:sp>
      <p:sp>
        <p:nvSpPr>
          <p:cNvPr id="25" name="Slide Number Placeholder 0"/>
          <p:cNvSpPr>
            <a:spLocks noGrp="1"/>
          </p:cNvSpPr>
          <p:nvPr>
            <p:ph type="sldNum" sz="quarter" idx="4294967295"/>
          </p:nvPr>
        </p:nvSpPr>
        <p:spPr>
          <a:xfrm>
            <a:off x="11686032" y="6519672"/>
            <a:ext cx="256032" cy="182880"/>
          </a:xfrm>
          <a:prstGeom prst="rect">
            <a:avLst/>
          </a:prstGeom>
          <a:extLst>
            <a:ext uri="{C572A759-6A51-4108-AA02-DFA0A04FC94B}">
              <ma14:wrappingTextBoxFlag xmlns="" xmlns:ma14="http://schemas.microsoft.com/office/mac/drawingml/2011/main" val="0"/>
            </a:ext>
          </a:extLst>
        </p:spPr>
        <p:txBody>
          <a:bodyPr/>
          <a:lstStyle>
            <a:lvl1pPr>
              <a:defRPr sz="750">
                <a:solidFill>
                  <a:srgbClr val="667085"/>
                </a:solidFill>
                <a:latin typeface="Noto Sans"/>
                <a:ea typeface="Noto Sans"/>
                <a:cs typeface="Noto San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4248001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3556"/>
        </a:solidFill>
        <a:effectLst/>
      </p:bgPr>
    </p:bg>
    <p:spTree>
      <p:nvGrpSpPr>
        <p:cNvPr id="1" name=""/>
        <p:cNvGrpSpPr/>
        <p:nvPr/>
      </p:nvGrpSpPr>
      <p:grpSpPr>
        <a:xfrm>
          <a:off x="0" y="0"/>
          <a:ext cx="0" cy="0"/>
          <a:chOff x="0" y="0"/>
          <a:chExt cx="0" cy="0"/>
        </a:xfrm>
      </p:grpSpPr>
      <p:sp>
        <p:nvSpPr>
          <p:cNvPr id="2" name="TextBox 1"/>
          <p:cNvSpPr txBox="1"/>
          <p:nvPr/>
        </p:nvSpPr>
        <p:spPr>
          <a:xfrm>
            <a:off x="640080" y="640080"/>
            <a:ext cx="10881360" cy="769441"/>
          </a:xfrm>
          <a:prstGeom prst="rect">
            <a:avLst/>
          </a:prstGeom>
          <a:noFill/>
        </p:spPr>
        <p:txBody>
          <a:bodyPr wrap="square" lIns="45720" rIns="45720" anchor="t">
            <a:spAutoFit/>
          </a:bodyPr>
          <a:lstStyle/>
          <a:p>
            <a:pPr algn="ctr"/>
            <a:r>
              <a:rPr sz="4400" b="1" dirty="0">
                <a:solidFill>
                  <a:srgbClr val="FFFFFF"/>
                </a:solidFill>
                <a:latin typeface="Aptos"/>
              </a:rPr>
              <a:t>CHANGE MANAGEMENT</a:t>
            </a:r>
          </a:p>
        </p:txBody>
      </p:sp>
      <p:sp>
        <p:nvSpPr>
          <p:cNvPr id="3" name="TextBox 2"/>
          <p:cNvSpPr txBox="1"/>
          <p:nvPr/>
        </p:nvSpPr>
        <p:spPr>
          <a:xfrm>
            <a:off x="1005840" y="1463040"/>
            <a:ext cx="10149840" cy="954107"/>
          </a:xfrm>
          <a:prstGeom prst="rect">
            <a:avLst/>
          </a:prstGeom>
          <a:noFill/>
        </p:spPr>
        <p:txBody>
          <a:bodyPr wrap="square" lIns="45720" rIns="45720" anchor="t">
            <a:spAutoFit/>
          </a:bodyPr>
          <a:lstStyle/>
          <a:p>
            <a:pPr algn="ctr"/>
            <a:r>
              <a:rPr sz="2800" b="0" dirty="0">
                <a:solidFill>
                  <a:srgbClr val="D5ECF0"/>
                </a:solidFill>
                <a:latin typeface="Aptos"/>
              </a:rPr>
              <a:t>Innovative governance • sustainable development • community services • citizen satisfaction</a:t>
            </a:r>
          </a:p>
        </p:txBody>
      </p:sp>
      <p:sp>
        <p:nvSpPr>
          <p:cNvPr id="4" name="Oval 3"/>
          <p:cNvSpPr/>
          <p:nvPr/>
        </p:nvSpPr>
        <p:spPr>
          <a:xfrm>
            <a:off x="1028700" y="2537460"/>
            <a:ext cx="777240" cy="77724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5" name="TextBox 4"/>
          <p:cNvSpPr txBox="1"/>
          <p:nvPr/>
        </p:nvSpPr>
        <p:spPr>
          <a:xfrm>
            <a:off x="1024128"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Citizen</a:t>
            </a:r>
          </a:p>
        </p:txBody>
      </p:sp>
      <p:cxnSp>
        <p:nvCxnSpPr>
          <p:cNvPr id="6" name="Connector 5"/>
          <p:cNvCxnSpPr/>
          <p:nvPr/>
        </p:nvCxnSpPr>
        <p:spPr>
          <a:xfrm>
            <a:off x="1828800" y="2926080"/>
            <a:ext cx="594360"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2537460" y="2537460"/>
            <a:ext cx="777240" cy="77724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8" name="TextBox 7"/>
          <p:cNvSpPr txBox="1"/>
          <p:nvPr/>
        </p:nvSpPr>
        <p:spPr>
          <a:xfrm>
            <a:off x="2532888" y="2715209"/>
            <a:ext cx="786384" cy="430887"/>
          </a:xfrm>
          <a:prstGeom prst="rect">
            <a:avLst/>
          </a:prstGeom>
          <a:noFill/>
        </p:spPr>
        <p:txBody>
          <a:bodyPr wrap="square" lIns="45720" rIns="45720" anchor="ctr">
            <a:spAutoFit/>
          </a:bodyPr>
          <a:lstStyle/>
          <a:p>
            <a:pPr algn="ctr"/>
            <a:r>
              <a:rPr sz="1100" b="1" dirty="0">
                <a:solidFill>
                  <a:srgbClr val="FFFFFF"/>
                </a:solidFill>
                <a:latin typeface="Aptos"/>
              </a:rPr>
              <a:t>Governance</a:t>
            </a:r>
          </a:p>
        </p:txBody>
      </p:sp>
      <p:cxnSp>
        <p:nvCxnSpPr>
          <p:cNvPr id="9" name="Connector 8"/>
          <p:cNvCxnSpPr/>
          <p:nvPr/>
        </p:nvCxnSpPr>
        <p:spPr>
          <a:xfrm>
            <a:off x="3337560" y="2926080"/>
            <a:ext cx="594360"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4046220" y="2537460"/>
            <a:ext cx="777240" cy="77724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11" name="TextBox 10"/>
          <p:cNvSpPr txBox="1"/>
          <p:nvPr/>
        </p:nvSpPr>
        <p:spPr>
          <a:xfrm>
            <a:off x="4041648"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Climate</a:t>
            </a:r>
          </a:p>
        </p:txBody>
      </p:sp>
      <p:cxnSp>
        <p:nvCxnSpPr>
          <p:cNvPr id="12" name="Connector 11"/>
          <p:cNvCxnSpPr/>
          <p:nvPr/>
        </p:nvCxnSpPr>
        <p:spPr>
          <a:xfrm>
            <a:off x="4846320" y="2926080"/>
            <a:ext cx="594359"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5554979" y="2537460"/>
            <a:ext cx="777240" cy="77724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14" name="TextBox 13"/>
          <p:cNvSpPr txBox="1"/>
          <p:nvPr/>
        </p:nvSpPr>
        <p:spPr>
          <a:xfrm>
            <a:off x="5550407"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SDGs</a:t>
            </a:r>
          </a:p>
        </p:txBody>
      </p:sp>
      <p:cxnSp>
        <p:nvCxnSpPr>
          <p:cNvPr id="15" name="Connector 14"/>
          <p:cNvCxnSpPr/>
          <p:nvPr/>
        </p:nvCxnSpPr>
        <p:spPr>
          <a:xfrm>
            <a:off x="6355079" y="2926080"/>
            <a:ext cx="594361"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16" name="Oval 15"/>
          <p:cNvSpPr/>
          <p:nvPr/>
        </p:nvSpPr>
        <p:spPr>
          <a:xfrm>
            <a:off x="7063740" y="2537460"/>
            <a:ext cx="777240" cy="77724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17" name="TextBox 16"/>
          <p:cNvSpPr txBox="1"/>
          <p:nvPr/>
        </p:nvSpPr>
        <p:spPr>
          <a:xfrm>
            <a:off x="7059168"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DRR</a:t>
            </a:r>
          </a:p>
        </p:txBody>
      </p:sp>
      <p:cxnSp>
        <p:nvCxnSpPr>
          <p:cNvPr id="18" name="Connector 17"/>
          <p:cNvCxnSpPr/>
          <p:nvPr/>
        </p:nvCxnSpPr>
        <p:spPr>
          <a:xfrm>
            <a:off x="7863840" y="2926080"/>
            <a:ext cx="594360"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19" name="Oval 18"/>
          <p:cNvSpPr/>
          <p:nvPr/>
        </p:nvSpPr>
        <p:spPr>
          <a:xfrm>
            <a:off x="8572500" y="2537460"/>
            <a:ext cx="777240" cy="77724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20" name="TextBox 19"/>
          <p:cNvSpPr txBox="1"/>
          <p:nvPr/>
        </p:nvSpPr>
        <p:spPr>
          <a:xfrm>
            <a:off x="8567928"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Digital</a:t>
            </a:r>
          </a:p>
        </p:txBody>
      </p:sp>
      <p:cxnSp>
        <p:nvCxnSpPr>
          <p:cNvPr id="21" name="Connector 20"/>
          <p:cNvCxnSpPr/>
          <p:nvPr/>
        </p:nvCxnSpPr>
        <p:spPr>
          <a:xfrm>
            <a:off x="9372600" y="2926080"/>
            <a:ext cx="594360" cy="0"/>
          </a:xfrm>
          <a:prstGeom prst="line">
            <a:avLst/>
          </a:prstGeom>
          <a:ln w="25400">
            <a:solidFill>
              <a:srgbClr val="82A5BC"/>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10081259" y="2537460"/>
            <a:ext cx="777240" cy="777240"/>
          </a:xfrm>
          <a:prstGeom prst="ellipse">
            <a:avLst/>
          </a:prstGeom>
          <a:solidFill>
            <a:srgbClr val="5C9170"/>
          </a:solidFill>
          <a:ln>
            <a:solidFill>
              <a:srgbClr val="5C917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23" name="TextBox 22"/>
          <p:cNvSpPr txBox="1"/>
          <p:nvPr/>
        </p:nvSpPr>
        <p:spPr>
          <a:xfrm>
            <a:off x="10076687" y="2799847"/>
            <a:ext cx="786384" cy="261610"/>
          </a:xfrm>
          <a:prstGeom prst="rect">
            <a:avLst/>
          </a:prstGeom>
          <a:noFill/>
        </p:spPr>
        <p:txBody>
          <a:bodyPr wrap="square" lIns="45720" rIns="45720" anchor="ctr">
            <a:spAutoFit/>
          </a:bodyPr>
          <a:lstStyle/>
          <a:p>
            <a:pPr algn="ctr"/>
            <a:r>
              <a:rPr sz="1100" b="1" dirty="0">
                <a:solidFill>
                  <a:srgbClr val="FFFFFF"/>
                </a:solidFill>
                <a:latin typeface="Aptos"/>
              </a:rPr>
              <a:t>Community</a:t>
            </a:r>
          </a:p>
        </p:txBody>
      </p:sp>
      <p:sp>
        <p:nvSpPr>
          <p:cNvPr id="24" name="TextBox 23"/>
          <p:cNvSpPr txBox="1"/>
          <p:nvPr/>
        </p:nvSpPr>
        <p:spPr>
          <a:xfrm>
            <a:off x="1874519" y="3886200"/>
            <a:ext cx="8412480" cy="369332"/>
          </a:xfrm>
          <a:prstGeom prst="rect">
            <a:avLst/>
          </a:prstGeom>
          <a:noFill/>
        </p:spPr>
        <p:txBody>
          <a:bodyPr wrap="square" lIns="45720" rIns="45720" anchor="t">
            <a:spAutoFit/>
          </a:bodyPr>
          <a:lstStyle/>
          <a:p>
            <a:pPr algn="ctr"/>
            <a:r>
              <a:rPr b="0" dirty="0">
                <a:solidFill>
                  <a:srgbClr val="FFFFFF"/>
                </a:solidFill>
                <a:latin typeface="Aptos"/>
              </a:rPr>
              <a:t>Training for newly recruited Class-II Officers • Government of Bihar • October 2026</a:t>
            </a:r>
          </a:p>
        </p:txBody>
      </p:sp>
      <p:sp>
        <p:nvSpPr>
          <p:cNvPr id="25" name="Rounded Rectangle 24"/>
          <p:cNvSpPr/>
          <p:nvPr/>
        </p:nvSpPr>
        <p:spPr>
          <a:xfrm>
            <a:off x="356911" y="4954935"/>
            <a:ext cx="7804109" cy="1645920"/>
          </a:xfrm>
          <a:prstGeom prst="roundRect">
            <a:avLst>
              <a:gd name="adj" fmla="val 12000"/>
            </a:avLst>
          </a:prstGeom>
          <a:solidFill>
            <a:srgbClr val="F7FAFC"/>
          </a:solidFill>
          <a:ln w="12700">
            <a:solidFill>
              <a:srgbClr val="F7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dirty="0"/>
          </a:p>
        </p:txBody>
      </p:sp>
      <p:sp>
        <p:nvSpPr>
          <p:cNvPr id="26" name="TextBox 25"/>
          <p:cNvSpPr txBox="1"/>
          <p:nvPr/>
        </p:nvSpPr>
        <p:spPr>
          <a:xfrm>
            <a:off x="2148840" y="4754880"/>
            <a:ext cx="7863840" cy="400110"/>
          </a:xfrm>
          <a:prstGeom prst="rect">
            <a:avLst/>
          </a:prstGeom>
          <a:noFill/>
        </p:spPr>
        <p:txBody>
          <a:bodyPr wrap="square" lIns="45720" rIns="45720" anchor="t">
            <a:spAutoFit/>
          </a:bodyPr>
          <a:lstStyle/>
          <a:p>
            <a:pPr algn="ctr"/>
            <a:r>
              <a:rPr lang="en-US" sz="2000" b="0" dirty="0">
                <a:solidFill>
                  <a:srgbClr val="5B6F80"/>
                </a:solidFill>
                <a:latin typeface="Aptos"/>
              </a:rPr>
              <a:t>By</a:t>
            </a:r>
            <a:endParaRPr sz="2000" b="0" dirty="0">
              <a:solidFill>
                <a:srgbClr val="5B6F80"/>
              </a:solidFill>
              <a:latin typeface="Aptos"/>
            </a:endParaRPr>
          </a:p>
        </p:txBody>
      </p:sp>
      <p:sp>
        <p:nvSpPr>
          <p:cNvPr id="27" name="TextBox 26"/>
          <p:cNvSpPr txBox="1"/>
          <p:nvPr/>
        </p:nvSpPr>
        <p:spPr>
          <a:xfrm>
            <a:off x="675230" y="4974438"/>
            <a:ext cx="6513380" cy="523220"/>
          </a:xfrm>
          <a:prstGeom prst="rect">
            <a:avLst/>
          </a:prstGeom>
          <a:noFill/>
        </p:spPr>
        <p:txBody>
          <a:bodyPr wrap="square" lIns="45720" rIns="45720" anchor="t">
            <a:spAutoFit/>
          </a:bodyPr>
          <a:lstStyle/>
          <a:p>
            <a:pPr algn="ctr"/>
            <a:r>
              <a:rPr sz="2800" b="1" dirty="0">
                <a:solidFill>
                  <a:srgbClr val="143556"/>
                </a:solidFill>
                <a:latin typeface="Aptos"/>
              </a:rPr>
              <a:t>Prof Anil Kumar</a:t>
            </a:r>
          </a:p>
        </p:txBody>
      </p:sp>
      <p:sp>
        <p:nvSpPr>
          <p:cNvPr id="28" name="TextBox 27"/>
          <p:cNvSpPr txBox="1"/>
          <p:nvPr/>
        </p:nvSpPr>
        <p:spPr>
          <a:xfrm>
            <a:off x="297180" y="5431860"/>
            <a:ext cx="7863840" cy="646331"/>
          </a:xfrm>
          <a:prstGeom prst="rect">
            <a:avLst/>
          </a:prstGeom>
          <a:noFill/>
        </p:spPr>
        <p:txBody>
          <a:bodyPr wrap="square" lIns="45720" rIns="45720" anchor="t">
            <a:spAutoFit/>
          </a:bodyPr>
          <a:lstStyle/>
          <a:p>
            <a:pPr algn="ctr"/>
            <a:r>
              <a:rPr b="1" dirty="0">
                <a:solidFill>
                  <a:srgbClr val="FF0000"/>
                </a:solidFill>
                <a:latin typeface="Aptos"/>
              </a:rPr>
              <a:t>Professor of Practice | NITTTR </a:t>
            </a:r>
            <a:r>
              <a:rPr lang="en-US" b="1" dirty="0">
                <a:solidFill>
                  <a:srgbClr val="FF0000"/>
                </a:solidFill>
                <a:latin typeface="Aptos"/>
              </a:rPr>
              <a:t>Kolkata </a:t>
            </a:r>
            <a:r>
              <a:rPr b="1" dirty="0">
                <a:solidFill>
                  <a:srgbClr val="FF0000"/>
                </a:solidFill>
                <a:latin typeface="Aptos"/>
              </a:rPr>
              <a:t>(Deemed University under Ministry of Education, </a:t>
            </a:r>
            <a:r>
              <a:rPr b="1" dirty="0" err="1">
                <a:solidFill>
                  <a:srgbClr val="FF0000"/>
                </a:solidFill>
                <a:latin typeface="Aptos"/>
              </a:rPr>
              <a:t>GoI</a:t>
            </a:r>
            <a:r>
              <a:rPr b="1" dirty="0">
                <a:solidFill>
                  <a:srgbClr val="FF0000"/>
                </a:solidFill>
                <a:latin typeface="Aptos"/>
              </a:rPr>
              <a:t>)</a:t>
            </a:r>
          </a:p>
        </p:txBody>
      </p:sp>
      <p:sp>
        <p:nvSpPr>
          <p:cNvPr id="29" name="TextBox 28"/>
          <p:cNvSpPr txBox="1"/>
          <p:nvPr/>
        </p:nvSpPr>
        <p:spPr>
          <a:xfrm>
            <a:off x="297180" y="6108969"/>
            <a:ext cx="7863840" cy="338554"/>
          </a:xfrm>
          <a:prstGeom prst="rect">
            <a:avLst/>
          </a:prstGeom>
          <a:noFill/>
        </p:spPr>
        <p:txBody>
          <a:bodyPr wrap="square" lIns="45720" rIns="45720" anchor="t">
            <a:spAutoFit/>
          </a:bodyPr>
          <a:lstStyle/>
          <a:p>
            <a:pPr algn="ctr"/>
            <a:r>
              <a:rPr sz="1600" b="1" dirty="0">
                <a:solidFill>
                  <a:srgbClr val="008491"/>
                </a:solidFill>
                <a:latin typeface="Aptos"/>
              </a:rPr>
              <a:t>Mob: 9007560314  |  Email: kranil01011962@gmail.com</a:t>
            </a:r>
          </a:p>
        </p:txBody>
      </p:sp>
      <p:pic>
        <p:nvPicPr>
          <p:cNvPr id="30" name="Picture 29">
            <a:extLst>
              <a:ext uri="{FF2B5EF4-FFF2-40B4-BE49-F238E27FC236}">
                <a16:creationId xmlns:a16="http://schemas.microsoft.com/office/drawing/2014/main" id="{5431F528-14AD-47DC-BA77-873A448AF24B}"/>
              </a:ext>
            </a:extLst>
          </p:cNvPr>
          <p:cNvPicPr>
            <a:picLocks noChangeAspect="1"/>
          </p:cNvPicPr>
          <p:nvPr/>
        </p:nvPicPr>
        <p:blipFill>
          <a:blip r:embed="rId2"/>
          <a:stretch>
            <a:fillRect/>
          </a:stretch>
        </p:blipFill>
        <p:spPr>
          <a:xfrm flipH="1">
            <a:off x="9972844" y="4607145"/>
            <a:ext cx="2250855" cy="22508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9439"/>
            <a:ext cx="10607040" cy="830997"/>
          </a:xfrm>
          <a:prstGeom prst="rect">
            <a:avLst/>
          </a:prstGeom>
          <a:noFill/>
        </p:spPr>
        <p:txBody>
          <a:bodyPr wrap="square" lIns="45720" rIns="45720" anchor="t">
            <a:spAutoFit/>
          </a:bodyPr>
          <a:lstStyle/>
          <a:p>
            <a:pPr algn="l"/>
            <a:r>
              <a:rPr sz="4800" b="1" dirty="0">
                <a:solidFill>
                  <a:srgbClr val="143556"/>
                </a:solidFill>
                <a:latin typeface="Aptos"/>
              </a:rPr>
              <a:t>Learning Outcomes</a:t>
            </a:r>
          </a:p>
        </p:txBody>
      </p:sp>
      <p:sp>
        <p:nvSpPr>
          <p:cNvPr id="3" name="TextBox 2"/>
          <p:cNvSpPr txBox="1"/>
          <p:nvPr/>
        </p:nvSpPr>
        <p:spPr>
          <a:xfrm>
            <a:off x="11201400" y="256032"/>
            <a:ext cx="411480" cy="461665"/>
          </a:xfrm>
          <a:prstGeom prst="rect">
            <a:avLst/>
          </a:prstGeom>
          <a:noFill/>
        </p:spPr>
        <p:txBody>
          <a:bodyPr wrap="square" lIns="45720" rIns="45720" anchor="t">
            <a:spAutoFit/>
          </a:bodyPr>
          <a:lstStyle/>
          <a:p>
            <a:pPr algn="r"/>
            <a:r>
              <a:rPr sz="2400" b="1">
                <a:solidFill>
                  <a:srgbClr val="5B6F80"/>
                </a:solidFill>
                <a:latin typeface="Aptos"/>
              </a:rPr>
              <a:t>2</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38554"/>
          </a:xfrm>
          <a:prstGeom prst="rect">
            <a:avLst/>
          </a:prstGeom>
          <a:noFill/>
        </p:spPr>
        <p:txBody>
          <a:bodyPr wrap="square" lIns="45720" rIns="45720" anchor="t">
            <a:spAutoFit/>
          </a:bodyPr>
          <a:lstStyle/>
          <a:p>
            <a:pPr algn="l"/>
            <a:r>
              <a:rPr sz="1600" b="1">
                <a:solidFill>
                  <a:srgbClr val="008491"/>
                </a:solidFill>
                <a:latin typeface="Aptos"/>
              </a:rPr>
              <a:t>ORIENTATION</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a:solidFill>
                  <a:srgbClr val="5B6F80"/>
                </a:solidFill>
                <a:latin typeface="Aptos"/>
              </a:rPr>
              <a:t>Prof Anil Kumar | NITTTR | Training for Class-II Officers, Government of Bihar</a:t>
            </a:r>
          </a:p>
        </p:txBody>
      </p:sp>
      <p:sp>
        <p:nvSpPr>
          <p:cNvPr id="7" name="TextBox 6"/>
          <p:cNvSpPr txBox="1"/>
          <p:nvPr/>
        </p:nvSpPr>
        <p:spPr>
          <a:xfrm>
            <a:off x="9852981" y="6366686"/>
            <a:ext cx="2331720" cy="461665"/>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3990836"/>
          </a:xfrm>
          <a:prstGeom prst="rect">
            <a:avLst/>
          </a:prstGeom>
          <a:noFill/>
        </p:spPr>
        <p:txBody>
          <a:bodyPr wrap="square" lIns="36576" rIns="54864">
            <a:spAutoFit/>
          </a:bodyPr>
          <a:lstStyle/>
          <a:p>
            <a:pPr marL="285750" indent="-285750">
              <a:spcAft>
                <a:spcPts val="800"/>
              </a:spcAft>
              <a:buFont typeface="Wingdings" panose="05000000000000000000" pitchFamily="2" charset="2"/>
              <a:buChar char="q"/>
              <a:defRPr sz="1450">
                <a:solidFill>
                  <a:srgbClr val="232D37"/>
                </a:solidFill>
                <a:latin typeface="Aptos"/>
              </a:defRPr>
            </a:pPr>
            <a:r>
              <a:rPr sz="2000" b="1" dirty="0"/>
              <a:t>Explain change management in the context of public administration.</a:t>
            </a:r>
          </a:p>
          <a:p>
            <a:pPr marL="285750" indent="-285750">
              <a:spcAft>
                <a:spcPts val="800"/>
              </a:spcAft>
              <a:buFont typeface="Wingdings" panose="05000000000000000000" pitchFamily="2" charset="2"/>
              <a:buChar char="q"/>
              <a:defRPr sz="1450">
                <a:solidFill>
                  <a:srgbClr val="232D37"/>
                </a:solidFill>
                <a:latin typeface="Aptos"/>
              </a:defRPr>
            </a:pPr>
            <a:r>
              <a:rPr sz="2000" b="1" dirty="0"/>
              <a:t>Diagnose why public-sector change succeeds or fails.</a:t>
            </a:r>
          </a:p>
          <a:p>
            <a:pPr marL="285750" indent="-285750">
              <a:spcAft>
                <a:spcPts val="800"/>
              </a:spcAft>
              <a:buFont typeface="Wingdings" panose="05000000000000000000" pitchFamily="2" charset="2"/>
              <a:buChar char="q"/>
              <a:defRPr sz="1450">
                <a:solidFill>
                  <a:srgbClr val="232D37"/>
                </a:solidFill>
                <a:latin typeface="Aptos"/>
              </a:defRPr>
            </a:pPr>
            <a:r>
              <a:rPr sz="2000" b="1" dirty="0"/>
              <a:t>Apply Kotter, ADKAR, Lewin and stakeholder tools to real administrative challenges.</a:t>
            </a:r>
          </a:p>
          <a:p>
            <a:pPr marL="285750" indent="-285750">
              <a:spcAft>
                <a:spcPts val="800"/>
              </a:spcAft>
              <a:buFont typeface="Wingdings" panose="05000000000000000000" pitchFamily="2" charset="2"/>
              <a:buChar char="q"/>
              <a:defRPr sz="1450">
                <a:solidFill>
                  <a:srgbClr val="232D37"/>
                </a:solidFill>
                <a:latin typeface="Aptos"/>
              </a:defRPr>
            </a:pPr>
            <a:r>
              <a:rPr sz="2000" b="1" dirty="0"/>
              <a:t>Connect local decisions with Paris Agreement, SDGs and Sendai Framework.</a:t>
            </a:r>
          </a:p>
          <a:p>
            <a:pPr marL="285750" indent="-285750">
              <a:spcAft>
                <a:spcPts val="800"/>
              </a:spcAft>
              <a:buFont typeface="Wingdings" panose="05000000000000000000" pitchFamily="2" charset="2"/>
              <a:buChar char="q"/>
              <a:defRPr sz="1450">
                <a:solidFill>
                  <a:srgbClr val="232D37"/>
                </a:solidFill>
                <a:latin typeface="Aptos"/>
              </a:defRPr>
            </a:pPr>
            <a:r>
              <a:rPr sz="2000" b="1" dirty="0"/>
              <a:t>Design citizen-centric, climate-resilient and measurable change initiatives.</a:t>
            </a:r>
          </a:p>
          <a:p>
            <a:pPr marL="285750" indent="-285750">
              <a:spcAft>
                <a:spcPts val="800"/>
              </a:spcAft>
              <a:buFont typeface="Wingdings" panose="05000000000000000000" pitchFamily="2" charset="2"/>
              <a:buChar char="q"/>
              <a:defRPr sz="1450">
                <a:solidFill>
                  <a:srgbClr val="232D37"/>
                </a:solidFill>
                <a:latin typeface="Aptos"/>
              </a:defRPr>
            </a:pPr>
            <a:r>
              <a:rPr sz="2000" b="1" dirty="0"/>
              <a:t>Build a 90-day action plan for the first posting.</a:t>
            </a:r>
          </a:p>
        </p:txBody>
      </p:sp>
      <p:sp>
        <p:nvSpPr>
          <p:cNvPr id="9" name="Oval 8"/>
          <p:cNvSpPr/>
          <p:nvPr/>
        </p:nvSpPr>
        <p:spPr>
          <a:xfrm>
            <a:off x="8389620" y="2903220"/>
            <a:ext cx="1143000" cy="1143000"/>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0" name="TextBox 9"/>
          <p:cNvSpPr txBox="1"/>
          <p:nvPr/>
        </p:nvSpPr>
        <p:spPr>
          <a:xfrm>
            <a:off x="8503920" y="3151556"/>
            <a:ext cx="914400" cy="646331"/>
          </a:xfrm>
          <a:prstGeom prst="rect">
            <a:avLst/>
          </a:prstGeom>
          <a:noFill/>
        </p:spPr>
        <p:txBody>
          <a:bodyPr wrap="square" lIns="45720" rIns="45720" anchor="ctr">
            <a:spAutoFit/>
          </a:bodyPr>
          <a:lstStyle/>
          <a:p>
            <a:pPr algn="ctr"/>
            <a:r>
              <a:rPr b="1">
                <a:solidFill>
                  <a:srgbClr val="FFFFFF"/>
                </a:solidFill>
                <a:latin typeface="Aptos"/>
              </a:rPr>
              <a:t>CHANGE</a:t>
            </a:r>
            <a:br>
              <a:rPr sz="4000"/>
            </a:br>
            <a:r>
              <a:rPr b="1">
                <a:solidFill>
                  <a:srgbClr val="FFFFFF"/>
                </a:solidFill>
                <a:latin typeface="Aptos"/>
              </a:rPr>
              <a:t>LEADER</a:t>
            </a:r>
          </a:p>
        </p:txBody>
      </p:sp>
      <p:cxnSp>
        <p:nvCxnSpPr>
          <p:cNvPr id="11" name="Connector 10"/>
          <p:cNvCxnSpPr/>
          <p:nvPr/>
        </p:nvCxnSpPr>
        <p:spPr>
          <a:xfrm flipV="1">
            <a:off x="8961120" y="160020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8526780" y="1165860"/>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3" name="TextBox 12"/>
          <p:cNvSpPr txBox="1"/>
          <p:nvPr/>
        </p:nvSpPr>
        <p:spPr>
          <a:xfrm>
            <a:off x="8577072" y="1430924"/>
            <a:ext cx="768096" cy="338554"/>
          </a:xfrm>
          <a:prstGeom prst="rect">
            <a:avLst/>
          </a:prstGeom>
          <a:noFill/>
        </p:spPr>
        <p:txBody>
          <a:bodyPr wrap="square" lIns="45720" rIns="45720" anchor="ctr">
            <a:spAutoFit/>
          </a:bodyPr>
          <a:lstStyle/>
          <a:p>
            <a:pPr algn="ctr"/>
            <a:r>
              <a:rPr sz="1600" b="1">
                <a:solidFill>
                  <a:srgbClr val="FFFFFF"/>
                </a:solidFill>
                <a:latin typeface="Aptos"/>
              </a:rPr>
              <a:t>Explain</a:t>
            </a:r>
          </a:p>
        </p:txBody>
      </p:sp>
      <p:cxnSp>
        <p:nvCxnSpPr>
          <p:cNvPr id="14" name="Connector 13"/>
          <p:cNvCxnSpPr/>
          <p:nvPr/>
        </p:nvCxnSpPr>
        <p:spPr>
          <a:xfrm flipV="1">
            <a:off x="8961120" y="2537460"/>
            <a:ext cx="1623381"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10150161" y="2103120"/>
            <a:ext cx="868680" cy="86868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6" name="TextBox 15"/>
          <p:cNvSpPr txBox="1"/>
          <p:nvPr/>
        </p:nvSpPr>
        <p:spPr>
          <a:xfrm>
            <a:off x="10200453" y="2245073"/>
            <a:ext cx="768096" cy="584775"/>
          </a:xfrm>
          <a:prstGeom prst="rect">
            <a:avLst/>
          </a:prstGeom>
          <a:noFill/>
        </p:spPr>
        <p:txBody>
          <a:bodyPr wrap="square" lIns="45720" rIns="45720" anchor="ctr">
            <a:spAutoFit/>
          </a:bodyPr>
          <a:lstStyle/>
          <a:p>
            <a:pPr algn="ctr"/>
            <a:r>
              <a:rPr sz="1600" b="1">
                <a:solidFill>
                  <a:srgbClr val="FFFFFF"/>
                </a:solidFill>
                <a:latin typeface="Aptos"/>
              </a:rPr>
              <a:t>Diagnose</a:t>
            </a:r>
          </a:p>
        </p:txBody>
      </p:sp>
      <p:cxnSp>
        <p:nvCxnSpPr>
          <p:cNvPr id="17" name="Connector 16"/>
          <p:cNvCxnSpPr/>
          <p:nvPr/>
        </p:nvCxnSpPr>
        <p:spPr>
          <a:xfrm>
            <a:off x="8961120" y="3474720"/>
            <a:ext cx="1623381" cy="93725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0150161" y="3977639"/>
            <a:ext cx="868680" cy="86868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9" name="TextBox 18"/>
          <p:cNvSpPr txBox="1"/>
          <p:nvPr/>
        </p:nvSpPr>
        <p:spPr>
          <a:xfrm>
            <a:off x="10200453" y="4242704"/>
            <a:ext cx="768096" cy="338554"/>
          </a:xfrm>
          <a:prstGeom prst="rect">
            <a:avLst/>
          </a:prstGeom>
          <a:noFill/>
        </p:spPr>
        <p:txBody>
          <a:bodyPr wrap="square" lIns="45720" rIns="45720" anchor="ctr">
            <a:spAutoFit/>
          </a:bodyPr>
          <a:lstStyle/>
          <a:p>
            <a:pPr algn="ctr"/>
            <a:r>
              <a:rPr sz="1600" b="1">
                <a:solidFill>
                  <a:srgbClr val="FFFFFF"/>
                </a:solidFill>
                <a:latin typeface="Aptos"/>
              </a:rPr>
              <a:t>Apply</a:t>
            </a:r>
          </a:p>
        </p:txBody>
      </p:sp>
      <p:cxnSp>
        <p:nvCxnSpPr>
          <p:cNvPr id="20" name="Connector 19"/>
          <p:cNvCxnSpPr/>
          <p:nvPr/>
        </p:nvCxnSpPr>
        <p:spPr>
          <a:xfrm>
            <a:off x="8961120" y="347472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8577072" y="4846319"/>
            <a:ext cx="955548" cy="86868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2" name="TextBox 21"/>
          <p:cNvSpPr txBox="1"/>
          <p:nvPr/>
        </p:nvSpPr>
        <p:spPr>
          <a:xfrm>
            <a:off x="8577072" y="5179963"/>
            <a:ext cx="955548" cy="338554"/>
          </a:xfrm>
          <a:prstGeom prst="rect">
            <a:avLst/>
          </a:prstGeom>
          <a:noFill/>
        </p:spPr>
        <p:txBody>
          <a:bodyPr wrap="square" lIns="45720" rIns="45720" anchor="ctr">
            <a:spAutoFit/>
          </a:bodyPr>
          <a:lstStyle/>
          <a:p>
            <a:pPr algn="ctr"/>
            <a:r>
              <a:rPr sz="1600" b="1" dirty="0">
                <a:solidFill>
                  <a:srgbClr val="FFFFFF"/>
                </a:solidFill>
                <a:latin typeface="Aptos"/>
              </a:rPr>
              <a:t>Connect</a:t>
            </a:r>
          </a:p>
        </p:txBody>
      </p:sp>
      <p:cxnSp>
        <p:nvCxnSpPr>
          <p:cNvPr id="23" name="Connector 22"/>
          <p:cNvCxnSpPr/>
          <p:nvPr/>
        </p:nvCxnSpPr>
        <p:spPr>
          <a:xfrm flipH="1">
            <a:off x="7337738" y="3474720"/>
            <a:ext cx="1623382"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903398" y="3977640"/>
            <a:ext cx="868680" cy="86868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5" name="TextBox 24"/>
          <p:cNvSpPr txBox="1"/>
          <p:nvPr/>
        </p:nvSpPr>
        <p:spPr>
          <a:xfrm>
            <a:off x="6953690" y="4242704"/>
            <a:ext cx="768096" cy="338554"/>
          </a:xfrm>
          <a:prstGeom prst="rect">
            <a:avLst/>
          </a:prstGeom>
          <a:noFill/>
        </p:spPr>
        <p:txBody>
          <a:bodyPr wrap="square" lIns="45720" rIns="45720" anchor="ctr">
            <a:spAutoFit/>
          </a:bodyPr>
          <a:lstStyle/>
          <a:p>
            <a:pPr algn="ctr"/>
            <a:r>
              <a:rPr sz="1600" b="1">
                <a:solidFill>
                  <a:srgbClr val="FFFFFF"/>
                </a:solidFill>
                <a:latin typeface="Aptos"/>
              </a:rPr>
              <a:t>Design</a:t>
            </a:r>
          </a:p>
        </p:txBody>
      </p:sp>
      <p:cxnSp>
        <p:nvCxnSpPr>
          <p:cNvPr id="26" name="Connector 25"/>
          <p:cNvCxnSpPr/>
          <p:nvPr/>
        </p:nvCxnSpPr>
        <p:spPr>
          <a:xfrm flipH="1" flipV="1">
            <a:off x="7337738" y="2537459"/>
            <a:ext cx="1623382" cy="937261"/>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903398" y="2103119"/>
            <a:ext cx="868680" cy="8686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8" name="TextBox 27"/>
          <p:cNvSpPr txBox="1"/>
          <p:nvPr/>
        </p:nvSpPr>
        <p:spPr>
          <a:xfrm>
            <a:off x="6953690" y="2368183"/>
            <a:ext cx="768096" cy="338554"/>
          </a:xfrm>
          <a:prstGeom prst="rect">
            <a:avLst/>
          </a:prstGeom>
          <a:noFill/>
        </p:spPr>
        <p:txBody>
          <a:bodyPr wrap="square" lIns="45720" rIns="45720" anchor="ctr">
            <a:spAutoFit/>
          </a:bodyPr>
          <a:lstStyle/>
          <a:p>
            <a:pPr algn="ctr"/>
            <a:r>
              <a:rPr sz="1600" b="1">
                <a:solidFill>
                  <a:srgbClr val="FFFFFF"/>
                </a:solidFill>
                <a:latin typeface="Aptos"/>
              </a:rPr>
              <a:t>Plan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Why Change Management Matters in Government</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3</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69332"/>
          </a:xfrm>
          <a:prstGeom prst="rect">
            <a:avLst/>
          </a:prstGeom>
          <a:noFill/>
        </p:spPr>
        <p:txBody>
          <a:bodyPr wrap="square" lIns="45720" rIns="45720" anchor="t">
            <a:spAutoFit/>
          </a:bodyPr>
          <a:lstStyle/>
          <a:p>
            <a:pPr algn="l"/>
            <a:r>
              <a:rPr b="1" dirty="0">
                <a:solidFill>
                  <a:srgbClr val="008491"/>
                </a:solidFill>
                <a:latin typeface="Aptos"/>
              </a:rPr>
              <a:t>WHY CHANGE</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8842248" y="6483877"/>
            <a:ext cx="2770632"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156184" y="1228868"/>
            <a:ext cx="6198895" cy="4991110"/>
          </a:xfrm>
          <a:prstGeom prst="rect">
            <a:avLst/>
          </a:prstGeom>
          <a:solidFill>
            <a:schemeClr val="accent4">
              <a:lumMod val="60000"/>
              <a:lumOff val="40000"/>
            </a:schemeClr>
          </a:solidFill>
        </p:spPr>
        <p:txBody>
          <a:bodyPr wrap="square" lIns="36576" rIns="54864">
            <a:spAutoFit/>
          </a:bodyPr>
          <a:lstStyle/>
          <a:p>
            <a:pPr marL="285750" indent="-285750" algn="just">
              <a:spcAft>
                <a:spcPts val="800"/>
              </a:spcAft>
              <a:buFont typeface="Wingdings" panose="05000000000000000000" pitchFamily="2" charset="2"/>
              <a:buChar char="q"/>
              <a:defRPr sz="1450">
                <a:solidFill>
                  <a:srgbClr val="232D37"/>
                </a:solidFill>
                <a:latin typeface="Aptos"/>
              </a:defRPr>
            </a:pPr>
            <a:r>
              <a:rPr sz="1900" b="1" dirty="0">
                <a:latin typeface="Times New Roman" panose="02020603050405020304" pitchFamily="18" charset="0"/>
                <a:ea typeface="Tahoma" panose="020B0604030504040204" pitchFamily="34" charset="0"/>
                <a:cs typeface="Times New Roman" panose="02020603050405020304" pitchFamily="18" charset="0"/>
              </a:rPr>
              <a:t>Citizen expectations are rising: access, speed, transparency, dignity and responsiveness.</a:t>
            </a:r>
          </a:p>
          <a:p>
            <a:pPr marL="285750" indent="-285750" algn="just">
              <a:spcAft>
                <a:spcPts val="800"/>
              </a:spcAft>
              <a:buFont typeface="Wingdings" panose="05000000000000000000" pitchFamily="2" charset="2"/>
              <a:buChar char="q"/>
              <a:defRPr sz="1450">
                <a:solidFill>
                  <a:srgbClr val="232D37"/>
                </a:solidFill>
                <a:latin typeface="Aptos"/>
              </a:defRPr>
            </a:pPr>
            <a:r>
              <a:rPr sz="1900" b="1" dirty="0">
                <a:latin typeface="Times New Roman" panose="02020603050405020304" pitchFamily="18" charset="0"/>
                <a:ea typeface="Tahoma" panose="020B0604030504040204" pitchFamily="34" charset="0"/>
                <a:cs typeface="Times New Roman" panose="02020603050405020304" pitchFamily="18" charset="0"/>
              </a:rPr>
              <a:t>Risks are becoming interconnected: climate, disasters, health, migration, </a:t>
            </a:r>
            <a:r>
              <a:rPr sz="1900" b="1" dirty="0" err="1">
                <a:latin typeface="Times New Roman" panose="02020603050405020304" pitchFamily="18" charset="0"/>
                <a:ea typeface="Tahoma" panose="020B0604030504040204" pitchFamily="34" charset="0"/>
                <a:cs typeface="Times New Roman" panose="02020603050405020304" pitchFamily="18" charset="0"/>
              </a:rPr>
              <a:t>urbanisation</a:t>
            </a:r>
            <a:r>
              <a:rPr sz="1900" b="1" dirty="0">
                <a:latin typeface="Times New Roman" panose="02020603050405020304" pitchFamily="18" charset="0"/>
                <a:ea typeface="Tahoma" panose="020B0604030504040204" pitchFamily="34" charset="0"/>
                <a:cs typeface="Times New Roman" panose="02020603050405020304" pitchFamily="18" charset="0"/>
              </a:rPr>
              <a:t> and technology.</a:t>
            </a:r>
          </a:p>
          <a:p>
            <a:pPr marL="285750" indent="-285750" algn="just">
              <a:spcAft>
                <a:spcPts val="800"/>
              </a:spcAft>
              <a:buFont typeface="Wingdings" panose="05000000000000000000" pitchFamily="2" charset="2"/>
              <a:buChar char="q"/>
              <a:defRPr sz="1450">
                <a:solidFill>
                  <a:srgbClr val="232D37"/>
                </a:solidFill>
                <a:latin typeface="Aptos"/>
              </a:defRPr>
            </a:pPr>
            <a:r>
              <a:rPr sz="1900" b="1" dirty="0">
                <a:latin typeface="Times New Roman" panose="02020603050405020304" pitchFamily="18" charset="0"/>
                <a:ea typeface="Tahoma" panose="020B0604030504040204" pitchFamily="34" charset="0"/>
                <a:cs typeface="Times New Roman" panose="02020603050405020304" pitchFamily="18" charset="0"/>
              </a:rPr>
              <a:t>Policies increasingly require convergence across departments and levels of government.</a:t>
            </a:r>
            <a:endParaRPr lang="en-US" sz="1900" b="1" dirty="0">
              <a:latin typeface="Times New Roman" panose="02020603050405020304" pitchFamily="18" charset="0"/>
              <a:ea typeface="Tahoma" panose="020B0604030504040204" pitchFamily="34" charset="0"/>
              <a:cs typeface="Times New Roman" panose="02020603050405020304" pitchFamily="18" charset="0"/>
            </a:endParaRPr>
          </a:p>
          <a:p>
            <a:pPr marL="285750" indent="-285750" algn="just">
              <a:spcAft>
                <a:spcPts val="800"/>
              </a:spcAft>
              <a:buFont typeface="Wingdings" panose="05000000000000000000" pitchFamily="2" charset="2"/>
              <a:buChar char="q"/>
              <a:defRPr sz="1450">
                <a:solidFill>
                  <a:srgbClr val="232D37"/>
                </a:solidFill>
                <a:latin typeface="Aptos"/>
              </a:defRPr>
            </a:pPr>
            <a:r>
              <a:rPr lang="en-IN" sz="1900" b="1" dirty="0">
                <a:solidFill>
                  <a:srgbClr val="0F1115"/>
                </a:solidFill>
                <a:latin typeface="Times New Roman" panose="02020603050405020304" pitchFamily="18" charset="0"/>
                <a:ea typeface="Tahoma" panose="020B0604030504040204" pitchFamily="34" charset="0"/>
                <a:cs typeface="Times New Roman" panose="02020603050405020304" pitchFamily="18" charset="0"/>
              </a:rPr>
              <a:t>Digital systems are enablers, not solutions in themselves. They improve delivery only when people, institutions, and processes actually adopt and use them. Without adoption, technology becomes cosmetic—old problems continue, just in digital form.</a:t>
            </a:r>
            <a:endParaRPr lang="en-IN" sz="1900" b="1" dirty="0">
              <a:latin typeface="Times New Roman" panose="02020603050405020304" pitchFamily="18" charset="0"/>
              <a:ea typeface="Tahoma" panose="020B0604030504040204" pitchFamily="34" charset="0"/>
              <a:cs typeface="Times New Roman" panose="02020603050405020304" pitchFamily="18" charset="0"/>
            </a:endParaRPr>
          </a:p>
          <a:p>
            <a:pPr marL="285750" indent="-285750" algn="just">
              <a:spcAft>
                <a:spcPts val="800"/>
              </a:spcAft>
              <a:buFont typeface="Wingdings" panose="05000000000000000000" pitchFamily="2" charset="2"/>
              <a:buChar char="q"/>
              <a:defRPr sz="1450">
                <a:solidFill>
                  <a:srgbClr val="232D37"/>
                </a:solidFill>
                <a:latin typeface="Aptos"/>
              </a:defRPr>
            </a:pPr>
            <a:r>
              <a:rPr sz="1900" b="1" dirty="0">
                <a:latin typeface="Times New Roman" panose="02020603050405020304" pitchFamily="18" charset="0"/>
                <a:ea typeface="Tahoma" panose="020B0604030504040204" pitchFamily="34" charset="0"/>
                <a:cs typeface="Times New Roman" panose="02020603050405020304" pitchFamily="18" charset="0"/>
              </a:rPr>
              <a:t>Sustainable change must survive transfers, leadership changes and budget cycles.</a:t>
            </a:r>
          </a:p>
          <a:p>
            <a:pPr marL="285750" indent="-285750" algn="just">
              <a:spcAft>
                <a:spcPts val="800"/>
              </a:spcAft>
              <a:buFont typeface="Wingdings" panose="05000000000000000000" pitchFamily="2" charset="2"/>
              <a:buChar char="q"/>
              <a:defRPr sz="1450">
                <a:solidFill>
                  <a:srgbClr val="232D37"/>
                </a:solidFill>
                <a:latin typeface="Aptos"/>
              </a:defRPr>
            </a:pPr>
            <a:r>
              <a:rPr sz="19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Self-learning lens: ask whether a reform changes only departmental activity</a:t>
            </a:r>
            <a:r>
              <a:rPr lang="en-US" sz="19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 </a:t>
            </a:r>
            <a:r>
              <a:rPr sz="19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or improves the citizen outcome.</a:t>
            </a:r>
          </a:p>
        </p:txBody>
      </p:sp>
      <p:sp>
        <p:nvSpPr>
          <p:cNvPr id="9" name="TextBox 8"/>
          <p:cNvSpPr txBox="1"/>
          <p:nvPr/>
        </p:nvSpPr>
        <p:spPr>
          <a:xfrm>
            <a:off x="6519671" y="1084931"/>
            <a:ext cx="2322577" cy="584775"/>
          </a:xfrm>
          <a:prstGeom prst="rect">
            <a:avLst/>
          </a:prstGeom>
          <a:noFill/>
        </p:spPr>
        <p:txBody>
          <a:bodyPr wrap="square" lIns="45720" rIns="45720" anchor="t">
            <a:spAutoFit/>
          </a:bodyPr>
          <a:lstStyle/>
          <a:p>
            <a:pPr algn="ctr"/>
            <a:r>
              <a:rPr sz="1600" b="1" dirty="0">
                <a:solidFill>
                  <a:srgbClr val="5B6F80"/>
                </a:solidFill>
                <a:latin typeface="Aptos"/>
              </a:rPr>
              <a:t>ADMINISTRATIVE ACTIVITY</a:t>
            </a:r>
          </a:p>
        </p:txBody>
      </p:sp>
      <p:sp>
        <p:nvSpPr>
          <p:cNvPr id="10" name="TextBox 9"/>
          <p:cNvSpPr txBox="1"/>
          <p:nvPr/>
        </p:nvSpPr>
        <p:spPr>
          <a:xfrm>
            <a:off x="9326880" y="1325880"/>
            <a:ext cx="2011680" cy="369332"/>
          </a:xfrm>
          <a:prstGeom prst="rect">
            <a:avLst/>
          </a:prstGeom>
          <a:noFill/>
        </p:spPr>
        <p:txBody>
          <a:bodyPr wrap="square" lIns="45720" rIns="45720" anchor="t">
            <a:spAutoFit/>
          </a:bodyPr>
          <a:lstStyle/>
          <a:p>
            <a:pPr algn="ctr"/>
            <a:r>
              <a:rPr b="1" dirty="0">
                <a:solidFill>
                  <a:srgbClr val="008491"/>
                </a:solidFill>
                <a:latin typeface="Aptos"/>
              </a:rPr>
              <a:t>PUBLIC OUTCOME</a:t>
            </a:r>
          </a:p>
        </p:txBody>
      </p:sp>
      <p:sp>
        <p:nvSpPr>
          <p:cNvPr id="11" name="Rounded Rectangle 10"/>
          <p:cNvSpPr/>
          <p:nvPr/>
        </p:nvSpPr>
        <p:spPr>
          <a:xfrm>
            <a:off x="6492240" y="1737360"/>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Oval 11"/>
          <p:cNvSpPr/>
          <p:nvPr/>
        </p:nvSpPr>
        <p:spPr>
          <a:xfrm>
            <a:off x="6620255" y="1874519"/>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6656831" y="190975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14" name="TextBox 13"/>
          <p:cNvSpPr txBox="1"/>
          <p:nvPr/>
        </p:nvSpPr>
        <p:spPr>
          <a:xfrm>
            <a:off x="7086600" y="2186827"/>
            <a:ext cx="1645920" cy="338554"/>
          </a:xfrm>
          <a:prstGeom prst="rect">
            <a:avLst/>
          </a:prstGeom>
          <a:noFill/>
        </p:spPr>
        <p:txBody>
          <a:bodyPr wrap="square" lIns="45720" rIns="45720" anchor="ctr">
            <a:spAutoFit/>
          </a:bodyPr>
          <a:lstStyle/>
          <a:p>
            <a:pPr algn="l"/>
            <a:r>
              <a:rPr sz="1600" b="1">
                <a:solidFill>
                  <a:srgbClr val="143556"/>
                </a:solidFill>
                <a:latin typeface="Aptos"/>
              </a:rPr>
              <a:t>Funds released</a:t>
            </a:r>
          </a:p>
        </p:txBody>
      </p:sp>
      <p:sp>
        <p:nvSpPr>
          <p:cNvPr id="15" name="Rounded Rectangle 14"/>
          <p:cNvSpPr/>
          <p:nvPr/>
        </p:nvSpPr>
        <p:spPr>
          <a:xfrm>
            <a:off x="6492240" y="3066288"/>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Oval 15"/>
          <p:cNvSpPr/>
          <p:nvPr/>
        </p:nvSpPr>
        <p:spPr>
          <a:xfrm>
            <a:off x="6620255" y="3203448"/>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7" name="TextBox 16"/>
          <p:cNvSpPr txBox="1"/>
          <p:nvPr/>
        </p:nvSpPr>
        <p:spPr>
          <a:xfrm>
            <a:off x="6656831" y="3238685"/>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18" name="TextBox 17"/>
          <p:cNvSpPr txBox="1"/>
          <p:nvPr/>
        </p:nvSpPr>
        <p:spPr>
          <a:xfrm>
            <a:off x="7086600" y="3515755"/>
            <a:ext cx="1645920" cy="338554"/>
          </a:xfrm>
          <a:prstGeom prst="rect">
            <a:avLst/>
          </a:prstGeom>
          <a:noFill/>
        </p:spPr>
        <p:txBody>
          <a:bodyPr wrap="square" lIns="45720" rIns="45720" anchor="ctr">
            <a:spAutoFit/>
          </a:bodyPr>
          <a:lstStyle/>
          <a:p>
            <a:pPr algn="l"/>
            <a:r>
              <a:rPr sz="1600" b="1">
                <a:solidFill>
                  <a:srgbClr val="143556"/>
                </a:solidFill>
                <a:latin typeface="Aptos"/>
              </a:rPr>
              <a:t>Training held</a:t>
            </a:r>
          </a:p>
        </p:txBody>
      </p:sp>
      <p:sp>
        <p:nvSpPr>
          <p:cNvPr id="19" name="Rounded Rectangle 18"/>
          <p:cNvSpPr/>
          <p:nvPr/>
        </p:nvSpPr>
        <p:spPr>
          <a:xfrm>
            <a:off x="6492240" y="4395216"/>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0" name="Oval 19"/>
          <p:cNvSpPr/>
          <p:nvPr/>
        </p:nvSpPr>
        <p:spPr>
          <a:xfrm>
            <a:off x="6620255" y="4532376"/>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TextBox 20"/>
          <p:cNvSpPr txBox="1"/>
          <p:nvPr/>
        </p:nvSpPr>
        <p:spPr>
          <a:xfrm>
            <a:off x="6656831" y="4567613"/>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2" name="TextBox 21"/>
          <p:cNvSpPr txBox="1"/>
          <p:nvPr/>
        </p:nvSpPr>
        <p:spPr>
          <a:xfrm>
            <a:off x="7086600" y="4844683"/>
            <a:ext cx="1645920" cy="338554"/>
          </a:xfrm>
          <a:prstGeom prst="rect">
            <a:avLst/>
          </a:prstGeom>
          <a:noFill/>
        </p:spPr>
        <p:txBody>
          <a:bodyPr wrap="square" lIns="45720" rIns="45720" anchor="ctr">
            <a:spAutoFit/>
          </a:bodyPr>
          <a:lstStyle/>
          <a:p>
            <a:pPr algn="l"/>
            <a:r>
              <a:rPr sz="1600" b="1">
                <a:solidFill>
                  <a:srgbClr val="143556"/>
                </a:solidFill>
                <a:latin typeface="Aptos"/>
              </a:rPr>
              <a:t>Portal launched</a:t>
            </a:r>
          </a:p>
        </p:txBody>
      </p:sp>
      <p:sp>
        <p:nvSpPr>
          <p:cNvPr id="23" name="TextBox 22"/>
          <p:cNvSpPr txBox="1"/>
          <p:nvPr/>
        </p:nvSpPr>
        <p:spPr>
          <a:xfrm>
            <a:off x="8915400" y="3246120"/>
            <a:ext cx="502920" cy="707886"/>
          </a:xfrm>
          <a:prstGeom prst="rect">
            <a:avLst/>
          </a:prstGeom>
          <a:noFill/>
        </p:spPr>
        <p:txBody>
          <a:bodyPr wrap="square" lIns="45720" rIns="45720" anchor="t">
            <a:spAutoFit/>
          </a:bodyPr>
          <a:lstStyle/>
          <a:p>
            <a:pPr algn="ctr"/>
            <a:r>
              <a:rPr sz="4000" b="1">
                <a:solidFill>
                  <a:srgbClr val="008491"/>
                </a:solidFill>
                <a:latin typeface="Aptos"/>
              </a:rPr>
              <a:t>→</a:t>
            </a:r>
          </a:p>
        </p:txBody>
      </p:sp>
      <p:sp>
        <p:nvSpPr>
          <p:cNvPr id="24" name="Rounded Rectangle 23"/>
          <p:cNvSpPr/>
          <p:nvPr/>
        </p:nvSpPr>
        <p:spPr>
          <a:xfrm>
            <a:off x="9372600" y="1737360"/>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5" name="Oval 24"/>
          <p:cNvSpPr/>
          <p:nvPr/>
        </p:nvSpPr>
        <p:spPr>
          <a:xfrm>
            <a:off x="9500615" y="1874519"/>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TextBox 25"/>
          <p:cNvSpPr txBox="1"/>
          <p:nvPr/>
        </p:nvSpPr>
        <p:spPr>
          <a:xfrm>
            <a:off x="9537192" y="190975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7" name="TextBox 26"/>
          <p:cNvSpPr txBox="1"/>
          <p:nvPr/>
        </p:nvSpPr>
        <p:spPr>
          <a:xfrm>
            <a:off x="9966960" y="2186827"/>
            <a:ext cx="1645920" cy="338554"/>
          </a:xfrm>
          <a:prstGeom prst="rect">
            <a:avLst/>
          </a:prstGeom>
          <a:noFill/>
        </p:spPr>
        <p:txBody>
          <a:bodyPr wrap="square" lIns="45720" rIns="45720" anchor="ctr">
            <a:spAutoFit/>
          </a:bodyPr>
          <a:lstStyle/>
          <a:p>
            <a:pPr algn="l"/>
            <a:r>
              <a:rPr sz="1600" b="1">
                <a:solidFill>
                  <a:srgbClr val="143556"/>
                </a:solidFill>
                <a:latin typeface="Aptos"/>
              </a:rPr>
              <a:t>Service reached</a:t>
            </a:r>
          </a:p>
        </p:txBody>
      </p:sp>
      <p:sp>
        <p:nvSpPr>
          <p:cNvPr id="28" name="Rounded Rectangle 27"/>
          <p:cNvSpPr/>
          <p:nvPr/>
        </p:nvSpPr>
        <p:spPr>
          <a:xfrm>
            <a:off x="9372600" y="3066288"/>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9" name="Oval 28"/>
          <p:cNvSpPr/>
          <p:nvPr/>
        </p:nvSpPr>
        <p:spPr>
          <a:xfrm>
            <a:off x="9500615" y="3203448"/>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TextBox 29"/>
          <p:cNvSpPr txBox="1"/>
          <p:nvPr/>
        </p:nvSpPr>
        <p:spPr>
          <a:xfrm>
            <a:off x="9537192" y="3238685"/>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31" name="TextBox 30"/>
          <p:cNvSpPr txBox="1"/>
          <p:nvPr/>
        </p:nvSpPr>
        <p:spPr>
          <a:xfrm>
            <a:off x="9966960" y="3515755"/>
            <a:ext cx="1645920" cy="338554"/>
          </a:xfrm>
          <a:prstGeom prst="rect">
            <a:avLst/>
          </a:prstGeom>
          <a:noFill/>
        </p:spPr>
        <p:txBody>
          <a:bodyPr wrap="square" lIns="45720" rIns="45720" anchor="ctr">
            <a:spAutoFit/>
          </a:bodyPr>
          <a:lstStyle/>
          <a:p>
            <a:pPr algn="l"/>
            <a:r>
              <a:rPr sz="1600" b="1">
                <a:solidFill>
                  <a:srgbClr val="143556"/>
                </a:solidFill>
                <a:latin typeface="Aptos"/>
              </a:rPr>
              <a:t>Problem solved</a:t>
            </a:r>
          </a:p>
        </p:txBody>
      </p:sp>
      <p:sp>
        <p:nvSpPr>
          <p:cNvPr id="32" name="Rounded Rectangle 31"/>
          <p:cNvSpPr/>
          <p:nvPr/>
        </p:nvSpPr>
        <p:spPr>
          <a:xfrm>
            <a:off x="9372600" y="4395216"/>
            <a:ext cx="2377440" cy="11826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3" name="Oval 32"/>
          <p:cNvSpPr/>
          <p:nvPr/>
        </p:nvSpPr>
        <p:spPr>
          <a:xfrm>
            <a:off x="9500615" y="4532376"/>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4" name="TextBox 33"/>
          <p:cNvSpPr txBox="1"/>
          <p:nvPr/>
        </p:nvSpPr>
        <p:spPr>
          <a:xfrm>
            <a:off x="9537192" y="4567613"/>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5" name="TextBox 34"/>
          <p:cNvSpPr txBox="1"/>
          <p:nvPr/>
        </p:nvSpPr>
        <p:spPr>
          <a:xfrm>
            <a:off x="9966960" y="4844683"/>
            <a:ext cx="1645920" cy="338554"/>
          </a:xfrm>
          <a:prstGeom prst="rect">
            <a:avLst/>
          </a:prstGeom>
          <a:noFill/>
        </p:spPr>
        <p:txBody>
          <a:bodyPr wrap="square" lIns="45720" rIns="45720" anchor="ctr">
            <a:spAutoFit/>
          </a:bodyPr>
          <a:lstStyle/>
          <a:p>
            <a:pPr algn="l"/>
            <a:r>
              <a:rPr sz="1600" b="1">
                <a:solidFill>
                  <a:srgbClr val="143556"/>
                </a:solidFill>
                <a:latin typeface="Aptos"/>
              </a:rPr>
              <a:t>Trust improved</a:t>
            </a:r>
          </a:p>
        </p:txBody>
      </p:sp>
      <p:pic>
        <p:nvPicPr>
          <p:cNvPr id="37" name="Picture 36">
            <a:extLst>
              <a:ext uri="{FF2B5EF4-FFF2-40B4-BE49-F238E27FC236}">
                <a16:creationId xmlns:a16="http://schemas.microsoft.com/office/drawing/2014/main" id="{8E422E41-DC5A-417A-828C-7497C160A276}"/>
              </a:ext>
            </a:extLst>
          </p:cNvPr>
          <p:cNvPicPr>
            <a:picLocks noChangeAspect="1"/>
          </p:cNvPicPr>
          <p:nvPr/>
        </p:nvPicPr>
        <p:blipFill>
          <a:blip r:embed="rId2"/>
          <a:stretch>
            <a:fillRect/>
          </a:stretch>
        </p:blipFill>
        <p:spPr>
          <a:xfrm>
            <a:off x="190244" y="1265002"/>
            <a:ext cx="6130774" cy="486714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From Administration to Public Value</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4</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69332"/>
          </a:xfrm>
          <a:prstGeom prst="rect">
            <a:avLst/>
          </a:prstGeom>
          <a:noFill/>
        </p:spPr>
        <p:txBody>
          <a:bodyPr wrap="square" lIns="45720" rIns="45720" anchor="t">
            <a:spAutoFit/>
          </a:bodyPr>
          <a:lstStyle/>
          <a:p>
            <a:pPr algn="l"/>
            <a:r>
              <a:rPr b="1" dirty="0">
                <a:solidFill>
                  <a:srgbClr val="008491"/>
                </a:solidFill>
                <a:latin typeface="Aptos"/>
              </a:rPr>
              <a:t>WHY CHANGE</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59" y="6463470"/>
            <a:ext cx="2714195"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3170099"/>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lang="en-IN" sz="2000" b="1" dirty="0"/>
              <a:t>Traditional lens: inputs → rules → activities → outputs.</a:t>
            </a:r>
          </a:p>
          <a:p>
            <a:pPr marL="342900" indent="-342900">
              <a:spcAft>
                <a:spcPts val="800"/>
              </a:spcAft>
              <a:buFont typeface="Wingdings" panose="05000000000000000000" pitchFamily="2" charset="2"/>
              <a:buChar char="q"/>
              <a:defRPr sz="1450">
                <a:solidFill>
                  <a:srgbClr val="232D37"/>
                </a:solidFill>
                <a:latin typeface="Aptos"/>
              </a:defRPr>
            </a:pPr>
            <a:r>
              <a:rPr lang="en-IN" sz="2000" b="1" dirty="0"/>
              <a:t>Transformation lens: citizen need → co-designed service → measurable outcome → learning → continuous improvement.</a:t>
            </a:r>
          </a:p>
          <a:p>
            <a:pPr marL="342900" indent="-342900">
              <a:spcAft>
                <a:spcPts val="800"/>
              </a:spcAft>
              <a:buFont typeface="Wingdings" panose="05000000000000000000" pitchFamily="2" charset="2"/>
              <a:buChar char="q"/>
              <a:defRPr sz="1450">
                <a:solidFill>
                  <a:srgbClr val="232D37"/>
                </a:solidFill>
                <a:latin typeface="Aptos"/>
              </a:defRPr>
            </a:pPr>
            <a:r>
              <a:rPr lang="en-IN" sz="2000" b="1" dirty="0"/>
              <a:t>Public value combines effectiveness, equity, legitimacy/trust and sustainability.</a:t>
            </a:r>
          </a:p>
          <a:p>
            <a:pPr marL="342900" indent="-342900">
              <a:spcAft>
                <a:spcPts val="800"/>
              </a:spcAft>
              <a:buFont typeface="Wingdings" panose="05000000000000000000" pitchFamily="2" charset="2"/>
              <a:buChar char="q"/>
              <a:defRPr sz="1450">
                <a:solidFill>
                  <a:srgbClr val="232D37"/>
                </a:solidFill>
                <a:latin typeface="Aptos"/>
              </a:defRPr>
            </a:pPr>
            <a:r>
              <a:rPr lang="en-IN" sz="2000" b="1" dirty="0"/>
              <a:t>The officer’s role shifts from file processor to steward of outcomes and enabler of systems.</a:t>
            </a:r>
          </a:p>
        </p:txBody>
      </p:sp>
      <p:sp>
        <p:nvSpPr>
          <p:cNvPr id="9" name="Rounded Rectangle 8"/>
          <p:cNvSpPr/>
          <p:nvPr/>
        </p:nvSpPr>
        <p:spPr>
          <a:xfrm>
            <a:off x="6446520" y="2057400"/>
            <a:ext cx="910742"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492240" y="2286221"/>
            <a:ext cx="819302" cy="584775"/>
          </a:xfrm>
          <a:prstGeom prst="rect">
            <a:avLst/>
          </a:prstGeom>
          <a:noFill/>
        </p:spPr>
        <p:txBody>
          <a:bodyPr wrap="square" lIns="45720" rIns="45720" anchor="ctr">
            <a:spAutoFit/>
          </a:bodyPr>
          <a:lstStyle/>
          <a:p>
            <a:pPr algn="ctr"/>
            <a:r>
              <a:rPr sz="1600" b="1" dirty="0">
                <a:solidFill>
                  <a:srgbClr val="FFFFFF"/>
                </a:solidFill>
                <a:latin typeface="Aptos"/>
              </a:rPr>
              <a:t>Citizen need</a:t>
            </a:r>
          </a:p>
        </p:txBody>
      </p:sp>
      <p:sp>
        <p:nvSpPr>
          <p:cNvPr id="11" name="TextBox 10"/>
          <p:cNvSpPr txBox="1"/>
          <p:nvPr/>
        </p:nvSpPr>
        <p:spPr>
          <a:xfrm>
            <a:off x="7357262"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521854" y="2057400"/>
            <a:ext cx="910742"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567574" y="2286220"/>
            <a:ext cx="819302" cy="584775"/>
          </a:xfrm>
          <a:prstGeom prst="rect">
            <a:avLst/>
          </a:prstGeom>
          <a:noFill/>
        </p:spPr>
        <p:txBody>
          <a:bodyPr wrap="square" lIns="45720" rIns="45720" anchor="ctr">
            <a:spAutoFit/>
          </a:bodyPr>
          <a:lstStyle/>
          <a:p>
            <a:pPr algn="ctr"/>
            <a:r>
              <a:rPr sz="1600" b="1" dirty="0">
                <a:solidFill>
                  <a:srgbClr val="FFFFFF"/>
                </a:solidFill>
                <a:latin typeface="Aptos"/>
              </a:rPr>
              <a:t>Co-design</a:t>
            </a:r>
          </a:p>
        </p:txBody>
      </p:sp>
      <p:sp>
        <p:nvSpPr>
          <p:cNvPr id="14" name="TextBox 13"/>
          <p:cNvSpPr txBox="1"/>
          <p:nvPr/>
        </p:nvSpPr>
        <p:spPr>
          <a:xfrm>
            <a:off x="8432596"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8597188" y="2057400"/>
            <a:ext cx="910742"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8642908" y="2286220"/>
            <a:ext cx="819302" cy="584775"/>
          </a:xfrm>
          <a:prstGeom prst="rect">
            <a:avLst/>
          </a:prstGeom>
          <a:noFill/>
        </p:spPr>
        <p:txBody>
          <a:bodyPr wrap="square" lIns="45720" rIns="45720" anchor="ctr">
            <a:spAutoFit/>
          </a:bodyPr>
          <a:lstStyle/>
          <a:p>
            <a:pPr algn="ctr"/>
            <a:r>
              <a:rPr sz="1600" b="1" dirty="0">
                <a:solidFill>
                  <a:srgbClr val="FFFFFF"/>
                </a:solidFill>
                <a:latin typeface="Aptos"/>
              </a:rPr>
              <a:t>Outcome</a:t>
            </a:r>
          </a:p>
        </p:txBody>
      </p:sp>
      <p:sp>
        <p:nvSpPr>
          <p:cNvPr id="17" name="TextBox 16"/>
          <p:cNvSpPr txBox="1"/>
          <p:nvPr/>
        </p:nvSpPr>
        <p:spPr>
          <a:xfrm>
            <a:off x="9507931"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9672523" y="2057400"/>
            <a:ext cx="910742"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9718243" y="2409331"/>
            <a:ext cx="819302" cy="338554"/>
          </a:xfrm>
          <a:prstGeom prst="rect">
            <a:avLst/>
          </a:prstGeom>
          <a:noFill/>
        </p:spPr>
        <p:txBody>
          <a:bodyPr wrap="square" lIns="45720" rIns="45720" anchor="ctr">
            <a:spAutoFit/>
          </a:bodyPr>
          <a:lstStyle/>
          <a:p>
            <a:pPr algn="ctr"/>
            <a:r>
              <a:rPr sz="1600" b="1" dirty="0">
                <a:solidFill>
                  <a:srgbClr val="FFFFFF"/>
                </a:solidFill>
                <a:latin typeface="Aptos"/>
              </a:rPr>
              <a:t>Learn</a:t>
            </a:r>
          </a:p>
        </p:txBody>
      </p:sp>
      <p:sp>
        <p:nvSpPr>
          <p:cNvPr id="20" name="TextBox 19"/>
          <p:cNvSpPr txBox="1"/>
          <p:nvPr/>
        </p:nvSpPr>
        <p:spPr>
          <a:xfrm>
            <a:off x="10583265" y="2450592"/>
            <a:ext cx="164592" cy="523220"/>
          </a:xfrm>
          <a:prstGeom prst="rect">
            <a:avLst/>
          </a:prstGeom>
          <a:noFill/>
        </p:spPr>
        <p:txBody>
          <a:bodyPr wrap="square" lIns="45720" rIns="45720" anchor="t">
            <a:spAutoFit/>
          </a:bodyPr>
          <a:lstStyle/>
          <a:p>
            <a:pPr algn="ctr"/>
            <a:r>
              <a:rPr sz="2800" b="1" dirty="0">
                <a:solidFill>
                  <a:srgbClr val="5B6F80"/>
                </a:solidFill>
                <a:latin typeface="Aptos"/>
              </a:rPr>
              <a:t>→</a:t>
            </a:r>
          </a:p>
        </p:txBody>
      </p:sp>
      <p:sp>
        <p:nvSpPr>
          <p:cNvPr id="21" name="Rounded Rectangle 20"/>
          <p:cNvSpPr/>
          <p:nvPr/>
        </p:nvSpPr>
        <p:spPr>
          <a:xfrm>
            <a:off x="10747857" y="2057400"/>
            <a:ext cx="910742" cy="1051560"/>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10793577" y="2409331"/>
            <a:ext cx="819302" cy="338554"/>
          </a:xfrm>
          <a:prstGeom prst="rect">
            <a:avLst/>
          </a:prstGeom>
          <a:noFill/>
        </p:spPr>
        <p:txBody>
          <a:bodyPr wrap="square" lIns="45720" rIns="45720" anchor="ctr">
            <a:spAutoFit/>
          </a:bodyPr>
          <a:lstStyle/>
          <a:p>
            <a:pPr algn="ctr"/>
            <a:r>
              <a:rPr sz="1600" b="1" dirty="0">
                <a:solidFill>
                  <a:srgbClr val="FFFFFF"/>
                </a:solidFill>
                <a:latin typeface="Aptos"/>
              </a:rPr>
              <a:t>Improve</a:t>
            </a:r>
          </a:p>
        </p:txBody>
      </p:sp>
      <p:sp>
        <p:nvSpPr>
          <p:cNvPr id="23" name="Rounded Rectangle 22"/>
          <p:cNvSpPr/>
          <p:nvPr/>
        </p:nvSpPr>
        <p:spPr>
          <a:xfrm>
            <a:off x="6492240" y="3657600"/>
            <a:ext cx="1227582" cy="16002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4" name="Oval 23"/>
          <p:cNvSpPr/>
          <p:nvPr/>
        </p:nvSpPr>
        <p:spPr>
          <a:xfrm>
            <a:off x="6757416" y="379476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5" name="TextBox 24"/>
          <p:cNvSpPr txBox="1"/>
          <p:nvPr/>
        </p:nvSpPr>
        <p:spPr>
          <a:xfrm>
            <a:off x="6793992" y="3829997"/>
            <a:ext cx="310896" cy="276999"/>
          </a:xfrm>
          <a:prstGeom prst="rect">
            <a:avLst/>
          </a:prstGeom>
          <a:noFill/>
        </p:spPr>
        <p:txBody>
          <a:bodyPr wrap="square" lIns="45720" rIns="45720" anchor="ctr">
            <a:spAutoFit/>
          </a:bodyPr>
          <a:lstStyle/>
          <a:p>
            <a:pPr algn="ctr"/>
            <a:r>
              <a:rPr sz="1200" b="1" dirty="0">
                <a:solidFill>
                  <a:srgbClr val="FFFFFF"/>
                </a:solidFill>
                <a:latin typeface="Aptos"/>
              </a:rPr>
              <a:t>1</a:t>
            </a:r>
          </a:p>
        </p:txBody>
      </p:sp>
      <p:sp>
        <p:nvSpPr>
          <p:cNvPr id="26" name="TextBox 25"/>
          <p:cNvSpPr txBox="1"/>
          <p:nvPr/>
        </p:nvSpPr>
        <p:spPr>
          <a:xfrm>
            <a:off x="6492240" y="4303170"/>
            <a:ext cx="1227580" cy="338554"/>
          </a:xfrm>
          <a:prstGeom prst="rect">
            <a:avLst/>
          </a:prstGeom>
          <a:noFill/>
        </p:spPr>
        <p:txBody>
          <a:bodyPr wrap="square" lIns="45720" rIns="45720" anchor="ctr">
            <a:spAutoFit/>
          </a:bodyPr>
          <a:lstStyle/>
          <a:p>
            <a:pPr algn="l"/>
            <a:r>
              <a:rPr sz="1600" b="1" dirty="0">
                <a:solidFill>
                  <a:srgbClr val="143556"/>
                </a:solidFill>
                <a:latin typeface="Aptos"/>
              </a:rPr>
              <a:t>Effectiveness</a:t>
            </a:r>
          </a:p>
        </p:txBody>
      </p:sp>
      <p:sp>
        <p:nvSpPr>
          <p:cNvPr id="27" name="Rounded Rectangle 26"/>
          <p:cNvSpPr/>
          <p:nvPr/>
        </p:nvSpPr>
        <p:spPr>
          <a:xfrm>
            <a:off x="7866125" y="3657600"/>
            <a:ext cx="1090422" cy="16002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8" name="Oval 27"/>
          <p:cNvSpPr/>
          <p:nvPr/>
        </p:nvSpPr>
        <p:spPr>
          <a:xfrm>
            <a:off x="7994141" y="379476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9" name="TextBox 28"/>
          <p:cNvSpPr txBox="1"/>
          <p:nvPr/>
        </p:nvSpPr>
        <p:spPr>
          <a:xfrm>
            <a:off x="8030717" y="382999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30" name="TextBox 29"/>
          <p:cNvSpPr txBox="1"/>
          <p:nvPr/>
        </p:nvSpPr>
        <p:spPr>
          <a:xfrm>
            <a:off x="8028432" y="4315855"/>
            <a:ext cx="790956" cy="338554"/>
          </a:xfrm>
          <a:prstGeom prst="rect">
            <a:avLst/>
          </a:prstGeom>
          <a:noFill/>
        </p:spPr>
        <p:txBody>
          <a:bodyPr wrap="square" lIns="45720" rIns="45720" anchor="ctr">
            <a:spAutoFit/>
          </a:bodyPr>
          <a:lstStyle/>
          <a:p>
            <a:pPr algn="l"/>
            <a:r>
              <a:rPr sz="1600" b="1" dirty="0">
                <a:solidFill>
                  <a:srgbClr val="143556"/>
                </a:solidFill>
                <a:latin typeface="Aptos"/>
              </a:rPr>
              <a:t>Equity</a:t>
            </a:r>
          </a:p>
        </p:txBody>
      </p:sp>
      <p:sp>
        <p:nvSpPr>
          <p:cNvPr id="31" name="Rounded Rectangle 30"/>
          <p:cNvSpPr/>
          <p:nvPr/>
        </p:nvSpPr>
        <p:spPr>
          <a:xfrm>
            <a:off x="9102852" y="3657600"/>
            <a:ext cx="1090422" cy="16002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2" name="Oval 31"/>
          <p:cNvSpPr/>
          <p:nvPr/>
        </p:nvSpPr>
        <p:spPr>
          <a:xfrm>
            <a:off x="9230867" y="3794760"/>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3" name="TextBox 32"/>
          <p:cNvSpPr txBox="1"/>
          <p:nvPr/>
        </p:nvSpPr>
        <p:spPr>
          <a:xfrm>
            <a:off x="9267444" y="3829997"/>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4" name="TextBox 33"/>
          <p:cNvSpPr txBox="1"/>
          <p:nvPr/>
        </p:nvSpPr>
        <p:spPr>
          <a:xfrm>
            <a:off x="9281160" y="4315855"/>
            <a:ext cx="774953" cy="338554"/>
          </a:xfrm>
          <a:prstGeom prst="rect">
            <a:avLst/>
          </a:prstGeom>
          <a:noFill/>
        </p:spPr>
        <p:txBody>
          <a:bodyPr wrap="square" lIns="45720" rIns="45720" anchor="ctr">
            <a:spAutoFit/>
          </a:bodyPr>
          <a:lstStyle/>
          <a:p>
            <a:pPr algn="l"/>
            <a:r>
              <a:rPr sz="1600" b="1" dirty="0">
                <a:solidFill>
                  <a:srgbClr val="143556"/>
                </a:solidFill>
                <a:latin typeface="Aptos"/>
              </a:rPr>
              <a:t>Trust</a:t>
            </a:r>
          </a:p>
        </p:txBody>
      </p:sp>
      <p:sp>
        <p:nvSpPr>
          <p:cNvPr id="35" name="Rounded Rectangle 34"/>
          <p:cNvSpPr/>
          <p:nvPr/>
        </p:nvSpPr>
        <p:spPr>
          <a:xfrm>
            <a:off x="10339578" y="3657600"/>
            <a:ext cx="1287016" cy="16002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6" name="Oval 35"/>
          <p:cNvSpPr/>
          <p:nvPr/>
        </p:nvSpPr>
        <p:spPr>
          <a:xfrm>
            <a:off x="10467593" y="3794760"/>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7" name="TextBox 36"/>
          <p:cNvSpPr txBox="1"/>
          <p:nvPr/>
        </p:nvSpPr>
        <p:spPr>
          <a:xfrm>
            <a:off x="10504169" y="3829997"/>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38" name="TextBox 37"/>
          <p:cNvSpPr txBox="1"/>
          <p:nvPr/>
        </p:nvSpPr>
        <p:spPr>
          <a:xfrm>
            <a:off x="10371582" y="4315855"/>
            <a:ext cx="1287017" cy="338554"/>
          </a:xfrm>
          <a:prstGeom prst="rect">
            <a:avLst/>
          </a:prstGeom>
          <a:noFill/>
        </p:spPr>
        <p:txBody>
          <a:bodyPr wrap="square" lIns="45720" rIns="45720" anchor="ctr">
            <a:spAutoFit/>
          </a:bodyPr>
          <a:lstStyle/>
          <a:p>
            <a:pPr algn="l"/>
            <a:r>
              <a:rPr sz="1600" b="1" dirty="0">
                <a:solidFill>
                  <a:srgbClr val="143556"/>
                </a:solidFill>
                <a:latin typeface="Aptos"/>
              </a:rPr>
              <a:t>Sustainability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86032" y="6519672"/>
            <a:ext cx="256032" cy="182880"/>
          </a:xfrm>
          <a:prstGeom prst="rect">
            <a:avLst/>
          </a:prstGeom>
          <a:extLst>
            <a:ext uri="{C572A759-6A51-4108-AA02-DFA0A04FC94B}">
              <ma14:wrappingTextBoxFlag xmlns="" xmlns:ma14="http://schemas.microsoft.com/office/mac/drawingml/2011/main" val="0"/>
            </a:ext>
          </a:extLst>
        </p:spPr>
        <p:txBody>
          <a:bodyPr/>
          <a:lstStyle>
            <a:lvl1pPr>
              <a:defRPr sz="750">
                <a:solidFill>
                  <a:srgbClr val="667085"/>
                </a:solidFill>
                <a:latin typeface="Noto Sans"/>
                <a:ea typeface="Noto Sans"/>
                <a:cs typeface="Noto Sans"/>
              </a:defRPr>
            </a:lvl1pPr>
          </a:lstStyle>
          <a:p>
            <a:pPr algn="r"/>
            <a:fld id="{F7021451-1387-4CA6-816F-3879F97B5CBC}" type="slidenum">
              <a:rPr lang="en-US" sz="1000" b="1"/>
              <a:t>5</a:t>
            </a:fld>
            <a:endParaRPr lang="en-US" sz="1000" b="1"/>
          </a:p>
        </p:txBody>
      </p:sp>
      <p:sp>
        <p:nvSpPr>
          <p:cNvPr id="14" name="Rectangle 13">
            <a:extLst>
              <a:ext uri="{FF2B5EF4-FFF2-40B4-BE49-F238E27FC236}">
                <a16:creationId xmlns:a16="http://schemas.microsoft.com/office/drawing/2014/main" id="{142BDF88-EA5B-4F62-924A-1102B1CBA3CF}"/>
              </a:ext>
            </a:extLst>
          </p:cNvPr>
          <p:cNvSpPr/>
          <p:nvPr/>
        </p:nvSpPr>
        <p:spPr>
          <a:xfrm>
            <a:off x="245806" y="252311"/>
            <a:ext cx="11440226" cy="736035"/>
          </a:xfrm>
          <a:prstGeom prst="rect">
            <a:avLst/>
          </a:prstGeom>
        </p:spPr>
        <p:txBody>
          <a:bodyPr wrap="square">
            <a:spAutoFit/>
          </a:bodyPr>
          <a:lstStyle/>
          <a:p>
            <a:pPr algn="ctr">
              <a:lnSpc>
                <a:spcPts val="2400"/>
              </a:lnSpc>
              <a:spcBef>
                <a:spcPts val="2400"/>
              </a:spcBef>
              <a:spcAft>
                <a:spcPts val="1200"/>
              </a:spcAft>
            </a:pPr>
            <a:r>
              <a:rPr lang="en-IN" sz="3200" b="1" dirty="0">
                <a:solidFill>
                  <a:srgbClr val="FF0000"/>
                </a:solidFill>
                <a:latin typeface="Segoe UI" panose="020B0502040204020203" pitchFamily="34" charset="0"/>
                <a:ea typeface="Times New Roman" panose="02020603050405020304" pitchFamily="18" charset="0"/>
                <a:cs typeface="Mangal" panose="02040503050203030202" pitchFamily="18" charset="0"/>
              </a:rPr>
              <a:t>From Traditional Administration to Transformative Governance</a:t>
            </a:r>
            <a:endParaRPr lang="en-IN" sz="2000" dirty="0">
              <a:solidFill>
                <a:srgbClr val="FF000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5" name="Rectangle 14">
            <a:extLst>
              <a:ext uri="{FF2B5EF4-FFF2-40B4-BE49-F238E27FC236}">
                <a16:creationId xmlns:a16="http://schemas.microsoft.com/office/drawing/2014/main" id="{152B0CD5-BAFF-4D95-A5DA-7F7B2207866B}"/>
              </a:ext>
            </a:extLst>
          </p:cNvPr>
          <p:cNvSpPr/>
          <p:nvPr/>
        </p:nvSpPr>
        <p:spPr>
          <a:xfrm>
            <a:off x="6705600" y="957464"/>
            <a:ext cx="5486400" cy="5653855"/>
          </a:xfrm>
          <a:prstGeom prst="rect">
            <a:avLst/>
          </a:prstGeom>
          <a:solidFill>
            <a:schemeClr val="accent4">
              <a:lumMod val="60000"/>
              <a:lumOff val="40000"/>
            </a:schemeClr>
          </a:solidFill>
        </p:spPr>
        <p:txBody>
          <a:bodyPr wrap="square">
            <a:spAutoFit/>
          </a:bodyPr>
          <a:lstStyle/>
          <a:p>
            <a:pPr>
              <a:lnSpc>
                <a:spcPts val="2250"/>
              </a:lnSpc>
              <a:spcBef>
                <a:spcPts val="2400"/>
              </a:spcBef>
              <a:spcAft>
                <a:spcPts val="1200"/>
              </a:spcAft>
            </a:pPr>
            <a:r>
              <a:rPr lang="en-IN" sz="20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Shifting the Lens</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Traditional lens:</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Inputs → Rules → Activities → Outputs</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i="1" dirty="0">
                <a:solidFill>
                  <a:srgbClr val="0F1115"/>
                </a:solidFill>
                <a:latin typeface="Segoe UI" panose="020B0502040204020203" pitchFamily="34" charset="0"/>
                <a:ea typeface="Times New Roman" panose="02020603050405020304" pitchFamily="18" charset="0"/>
                <a:cs typeface="Mangal" panose="02040503050203030202" pitchFamily="18" charset="0"/>
              </a:rPr>
              <a:t>(Focus: compliance and process completion)</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Transformation lens:</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Citizen need → Co-designed service → Measurable outcome → Learning → Continuous improvement</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i="1" dirty="0">
                <a:solidFill>
                  <a:srgbClr val="0F1115"/>
                </a:solidFill>
                <a:latin typeface="Segoe UI" panose="020B0502040204020203" pitchFamily="34" charset="0"/>
                <a:ea typeface="Times New Roman" panose="02020603050405020304" pitchFamily="18" charset="0"/>
                <a:cs typeface="Mangal" panose="02040503050203030202" pitchFamily="18" charset="0"/>
              </a:rPr>
              <a:t>(Focus: real impact and iterative learning)</a:t>
            </a:r>
            <a:endParaRPr lang="en-IN" sz="1400" dirty="0">
              <a:latin typeface="Calibri" panose="020F0502020204030204" pitchFamily="34" charset="0"/>
              <a:ea typeface="Calibri" panose="020F0502020204030204" pitchFamily="34" charset="0"/>
              <a:cs typeface="Mangal" panose="02040503050203030202" pitchFamily="18" charset="0"/>
            </a:endParaRPr>
          </a:p>
          <a:p>
            <a:pPr>
              <a:lnSpc>
                <a:spcPts val="2250"/>
              </a:lnSpc>
              <a:spcBef>
                <a:spcPts val="2400"/>
              </a:spcBef>
              <a:spcAft>
                <a:spcPts val="1200"/>
              </a:spcAft>
            </a:pPr>
            <a:r>
              <a:rPr lang="en-IN" sz="20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What Public Value Really Means</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Effectiveness</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 Are we solving the actual problem?</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Equity</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 Are the benefits reaching those who need them most?</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Legitimacy &amp; Trust</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 Do citizens believe in the system and its fairness?</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Sustainability</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 Will the change last beyond today's effort?</a:t>
            </a:r>
            <a:endParaRPr lang="en-IN" sz="1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Bef>
                <a:spcPts val="1200"/>
              </a:spcBef>
              <a:spcAft>
                <a:spcPts val="1200"/>
              </a:spcAft>
            </a:pP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Public value is not just about </a:t>
            </a:r>
            <a:r>
              <a:rPr lang="en-IN" sz="1600" i="1" dirty="0">
                <a:solidFill>
                  <a:srgbClr val="0F1115"/>
                </a:solidFill>
                <a:latin typeface="Segoe UI" panose="020B0502040204020203" pitchFamily="34" charset="0"/>
                <a:ea typeface="Times New Roman" panose="02020603050405020304" pitchFamily="18" charset="0"/>
                <a:cs typeface="Mangal" panose="02040503050203030202" pitchFamily="18" charset="0"/>
              </a:rPr>
              <a:t>doing things right</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—it is about </a:t>
            </a:r>
            <a:r>
              <a:rPr lang="en-IN" sz="1600" i="1" dirty="0">
                <a:solidFill>
                  <a:srgbClr val="0F1115"/>
                </a:solidFill>
                <a:latin typeface="Segoe UI" panose="020B0502040204020203" pitchFamily="34" charset="0"/>
                <a:ea typeface="Times New Roman" panose="02020603050405020304" pitchFamily="18" charset="0"/>
                <a:cs typeface="Mangal" panose="02040503050203030202" pitchFamily="18" charset="0"/>
              </a:rPr>
              <a:t>doing the right things</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for people.</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3" name="Picture 2">
            <a:extLst>
              <a:ext uri="{FF2B5EF4-FFF2-40B4-BE49-F238E27FC236}">
                <a16:creationId xmlns:a16="http://schemas.microsoft.com/office/drawing/2014/main" id="{83F28402-D112-420A-8FBF-4CD27625314A}"/>
              </a:ext>
            </a:extLst>
          </p:cNvPr>
          <p:cNvPicPr>
            <a:picLocks noChangeAspect="1"/>
          </p:cNvPicPr>
          <p:nvPr/>
        </p:nvPicPr>
        <p:blipFill>
          <a:blip r:embed="rId3"/>
          <a:stretch>
            <a:fillRect/>
          </a:stretch>
        </p:blipFill>
        <p:spPr>
          <a:xfrm>
            <a:off x="131507" y="1033272"/>
            <a:ext cx="6279126" cy="54864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86032" y="6519672"/>
            <a:ext cx="256032" cy="182880"/>
          </a:xfrm>
          <a:prstGeom prst="rect">
            <a:avLst/>
          </a:prstGeom>
          <a:extLst>
            <a:ext uri="{C572A759-6A51-4108-AA02-DFA0A04FC94B}">
              <ma14:wrappingTextBoxFlag xmlns="" xmlns:ma14="http://schemas.microsoft.com/office/mac/drawingml/2011/main" val="0"/>
            </a:ext>
          </a:extLst>
        </p:spPr>
        <p:txBody>
          <a:bodyPr/>
          <a:lstStyle>
            <a:lvl1pPr>
              <a:defRPr sz="750">
                <a:solidFill>
                  <a:srgbClr val="667085"/>
                </a:solidFill>
                <a:latin typeface="Noto Sans"/>
                <a:ea typeface="Noto Sans"/>
                <a:cs typeface="Noto Sans"/>
              </a:defRPr>
            </a:lvl1pPr>
          </a:lstStyle>
          <a:p>
            <a:pPr algn="r"/>
            <a:fld id="{F7021451-1387-4CA6-816F-3879F97B5CBC}" type="slidenum">
              <a:rPr lang="en-US" sz="1000" b="1"/>
              <a:t>6</a:t>
            </a:fld>
            <a:endParaRPr lang="en-US" sz="1000" b="1"/>
          </a:p>
        </p:txBody>
      </p:sp>
      <p:sp>
        <p:nvSpPr>
          <p:cNvPr id="14" name="Rectangle 13">
            <a:extLst>
              <a:ext uri="{FF2B5EF4-FFF2-40B4-BE49-F238E27FC236}">
                <a16:creationId xmlns:a16="http://schemas.microsoft.com/office/drawing/2014/main" id="{142BDF88-EA5B-4F62-924A-1102B1CBA3CF}"/>
              </a:ext>
            </a:extLst>
          </p:cNvPr>
          <p:cNvSpPr/>
          <p:nvPr/>
        </p:nvSpPr>
        <p:spPr>
          <a:xfrm>
            <a:off x="245806" y="252311"/>
            <a:ext cx="11440226" cy="736035"/>
          </a:xfrm>
          <a:prstGeom prst="rect">
            <a:avLst/>
          </a:prstGeom>
        </p:spPr>
        <p:txBody>
          <a:bodyPr wrap="square">
            <a:spAutoFit/>
          </a:bodyPr>
          <a:lstStyle/>
          <a:p>
            <a:pPr algn="ctr">
              <a:lnSpc>
                <a:spcPts val="2400"/>
              </a:lnSpc>
              <a:spcBef>
                <a:spcPts val="2400"/>
              </a:spcBef>
              <a:spcAft>
                <a:spcPts val="1200"/>
              </a:spcAft>
            </a:pPr>
            <a:r>
              <a:rPr lang="en-IN" sz="3200" b="1" dirty="0">
                <a:solidFill>
                  <a:srgbClr val="FF0000"/>
                </a:solidFill>
                <a:latin typeface="Segoe UI" panose="020B0502040204020203" pitchFamily="34" charset="0"/>
                <a:ea typeface="Times New Roman" panose="02020603050405020304" pitchFamily="18" charset="0"/>
                <a:cs typeface="Mangal" panose="02040503050203030202" pitchFamily="18" charset="0"/>
              </a:rPr>
              <a:t>From Traditional Administration to Transformative Governance</a:t>
            </a:r>
            <a:endParaRPr lang="en-IN" sz="2000" dirty="0">
              <a:solidFill>
                <a:srgbClr val="FF0000"/>
              </a:solidFill>
              <a:effectLst/>
              <a:latin typeface="Calibri" panose="020F0502020204030204" pitchFamily="34" charset="0"/>
              <a:ea typeface="Calibri" panose="020F0502020204030204" pitchFamily="34" charset="0"/>
              <a:cs typeface="Mangal" panose="02040503050203030202" pitchFamily="18" charset="0"/>
            </a:endParaRPr>
          </a:p>
        </p:txBody>
      </p:sp>
      <p:sp>
        <p:nvSpPr>
          <p:cNvPr id="16" name="Rectangle 15">
            <a:extLst>
              <a:ext uri="{FF2B5EF4-FFF2-40B4-BE49-F238E27FC236}">
                <a16:creationId xmlns:a16="http://schemas.microsoft.com/office/drawing/2014/main" id="{CE583AF1-7E08-4642-B056-10D14D7F65BF}"/>
              </a:ext>
            </a:extLst>
          </p:cNvPr>
          <p:cNvSpPr/>
          <p:nvPr/>
        </p:nvSpPr>
        <p:spPr>
          <a:xfrm>
            <a:off x="302538" y="988346"/>
            <a:ext cx="4908558" cy="5494581"/>
          </a:xfrm>
          <a:prstGeom prst="rect">
            <a:avLst/>
          </a:prstGeom>
          <a:solidFill>
            <a:schemeClr val="accent2">
              <a:lumMod val="20000"/>
              <a:lumOff val="80000"/>
            </a:schemeClr>
          </a:solidFill>
        </p:spPr>
        <p:txBody>
          <a:bodyPr wrap="square">
            <a:spAutoFit/>
          </a:bodyPr>
          <a:lstStyle/>
          <a:p>
            <a:pPr>
              <a:lnSpc>
                <a:spcPct val="107000"/>
              </a:lnSpc>
              <a:spcBef>
                <a:spcPts val="2400"/>
              </a:spcBef>
              <a:spcAft>
                <a:spcPts val="2400"/>
              </a:spcAft>
            </a:pPr>
            <a:r>
              <a:rPr lang="en-IN" sz="20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The Officer's Role: A Fundamental Shift</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From:</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File processor</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To:</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Steward of outcomes</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From:</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Rule enforcer</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To:</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Enabler of systems</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From:</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Activity completer</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To:</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Citizen problem-solver</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From:</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Process owner</a:t>
            </a:r>
            <a:b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b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To:</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Learning leader driving continuous improvement</a:t>
            </a:r>
            <a:endParaRPr lang="en-IN" sz="1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0"/>
              </a:spcAft>
            </a:pP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a:t>
            </a:r>
            <a:r>
              <a:rPr lang="en-IN" sz="20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he Core Message</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Administration is not about moving files—it is about </a:t>
            </a: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taking lives forward</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Good governance is not measured by </a:t>
            </a: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how many schemes we run</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 but by </a:t>
            </a: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how many lives we change</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a:t>
            </a:r>
            <a:endParaRPr lang="en-IN" sz="1400" dirty="0">
              <a:latin typeface="Calibri" panose="020F0502020204030204" pitchFamily="34" charset="0"/>
              <a:ea typeface="Calibri" panose="020F0502020204030204" pitchFamily="34" charset="0"/>
              <a:cs typeface="Mangal" panose="02040503050203030202" pitchFamily="18" charset="0"/>
            </a:endParaRPr>
          </a:p>
          <a:p>
            <a:pPr marL="342900" lvl="0" indent="-342900">
              <a:lnSpc>
                <a:spcPct val="107000"/>
              </a:lnSpc>
              <a:spcAft>
                <a:spcPts val="0"/>
              </a:spcAft>
              <a:buSzPts val="1000"/>
              <a:buFont typeface="Symbol" panose="05050102010706020507" pitchFamily="18" charset="2"/>
              <a:buChar char=""/>
              <a:tabLst>
                <a:tab pos="457200" algn="l"/>
              </a:tabLst>
            </a:pP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The officer of today is not just an implementer—he is a </a:t>
            </a:r>
            <a:r>
              <a:rPr lang="en-IN" sz="1600" b="1" dirty="0">
                <a:solidFill>
                  <a:srgbClr val="0F1115"/>
                </a:solidFill>
                <a:latin typeface="Segoe UI" panose="020B0502040204020203" pitchFamily="34" charset="0"/>
                <a:ea typeface="Times New Roman" panose="02020603050405020304" pitchFamily="18" charset="0"/>
                <a:cs typeface="Mangal" panose="02040503050203030202" pitchFamily="18" charset="0"/>
              </a:rPr>
              <a:t>catalyst of public value</a:t>
            </a:r>
            <a:r>
              <a:rPr lang="en-IN" sz="1600" dirty="0">
                <a:solidFill>
                  <a:srgbClr val="0F1115"/>
                </a:solidFill>
                <a:latin typeface="Segoe UI" panose="020B0502040204020203" pitchFamily="34" charset="0"/>
                <a:ea typeface="Times New Roman" panose="02020603050405020304" pitchFamily="18" charset="0"/>
                <a:cs typeface="Mangal" panose="02040503050203030202" pitchFamily="18" charset="0"/>
              </a:rPr>
              <a:t>.</a:t>
            </a:r>
            <a:endParaRPr lang="en-IN" sz="1400" dirty="0">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1400" dirty="0">
                <a:latin typeface="Calibri" panose="020F0502020204030204" pitchFamily="34" charset="0"/>
                <a:ea typeface="Calibri" panose="020F0502020204030204" pitchFamily="34" charset="0"/>
                <a:cs typeface="Mangal" panose="02040503050203030202" pitchFamily="18" charset="0"/>
              </a:rPr>
              <a:t> </a:t>
            </a:r>
            <a:endParaRPr lang="en-IN" sz="1400" dirty="0">
              <a:effectLst/>
              <a:latin typeface="Calibri" panose="020F0502020204030204" pitchFamily="34" charset="0"/>
              <a:ea typeface="Calibri" panose="020F0502020204030204" pitchFamily="34" charset="0"/>
              <a:cs typeface="Mangal" panose="02040503050203030202" pitchFamily="18" charset="0"/>
            </a:endParaRPr>
          </a:p>
        </p:txBody>
      </p:sp>
      <p:pic>
        <p:nvPicPr>
          <p:cNvPr id="3" name="Picture 2">
            <a:extLst>
              <a:ext uri="{FF2B5EF4-FFF2-40B4-BE49-F238E27FC236}">
                <a16:creationId xmlns:a16="http://schemas.microsoft.com/office/drawing/2014/main" id="{1EC5394D-0551-40B8-AFBB-B7A49F712D83}"/>
              </a:ext>
            </a:extLst>
          </p:cNvPr>
          <p:cNvPicPr>
            <a:picLocks noChangeAspect="1"/>
          </p:cNvPicPr>
          <p:nvPr/>
        </p:nvPicPr>
        <p:blipFill>
          <a:blip r:embed="rId3"/>
          <a:stretch>
            <a:fillRect/>
          </a:stretch>
        </p:blipFill>
        <p:spPr>
          <a:xfrm>
            <a:off x="6237339" y="1018245"/>
            <a:ext cx="5354894" cy="5434781"/>
          </a:xfrm>
          <a:prstGeom prst="rect">
            <a:avLst/>
          </a:prstGeom>
        </p:spPr>
      </p:pic>
    </p:spTree>
    <p:extLst>
      <p:ext uri="{BB962C8B-B14F-4D97-AF65-F5344CB8AC3E}">
        <p14:creationId xmlns:p14="http://schemas.microsoft.com/office/powerpoint/2010/main" val="2681805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What is Change Management?</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5</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69332"/>
          </a:xfrm>
          <a:prstGeom prst="rect">
            <a:avLst/>
          </a:prstGeom>
          <a:noFill/>
        </p:spPr>
        <p:txBody>
          <a:bodyPr wrap="square" lIns="45720" rIns="45720" anchor="t">
            <a:spAutoFit/>
          </a:bodyPr>
          <a:lstStyle/>
          <a:p>
            <a:pPr algn="l"/>
            <a:r>
              <a:rPr b="1" dirty="0">
                <a:solidFill>
                  <a:srgbClr val="008491"/>
                </a:solidFill>
                <a:latin typeface="Aptos"/>
              </a:rPr>
              <a:t>FOUNDATIONS</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59" y="6463470"/>
            <a:ext cx="2655201"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5242461"/>
          </a:xfrm>
          <a:prstGeom prst="rect">
            <a:avLst/>
          </a:prstGeom>
          <a:noFill/>
        </p:spPr>
        <p:txBody>
          <a:bodyPr wrap="square" lIns="36576" rIns="54864">
            <a:spAutoFit/>
          </a:bodyPr>
          <a:lstStyle/>
          <a:p>
            <a:pPr marL="285750" indent="-285750">
              <a:spcAft>
                <a:spcPts val="800"/>
              </a:spcAft>
              <a:buFont typeface="Wingdings" panose="05000000000000000000" pitchFamily="2" charset="2"/>
              <a:buChar char="q"/>
              <a:defRPr sz="1450">
                <a:solidFill>
                  <a:srgbClr val="232D37"/>
                </a:solidFill>
                <a:latin typeface="Aptos"/>
              </a:defRPr>
            </a:pPr>
            <a:r>
              <a:rPr sz="2000" b="1" dirty="0"/>
              <a:t>A structured approach</a:t>
            </a:r>
            <a:r>
              <a:rPr lang="en-US" sz="2000" b="1" dirty="0"/>
              <a:t>:</a:t>
            </a:r>
          </a:p>
          <a:p>
            <a:pPr marL="800100" lvl="1" indent="-342900">
              <a:spcAft>
                <a:spcPts val="800"/>
              </a:spcAft>
              <a:buFont typeface="Wingdings" panose="05000000000000000000" pitchFamily="2" charset="2"/>
              <a:buChar char="v"/>
              <a:defRPr sz="1450">
                <a:solidFill>
                  <a:srgbClr val="232D37"/>
                </a:solidFill>
                <a:latin typeface="Aptos"/>
              </a:defRPr>
            </a:pPr>
            <a:r>
              <a:rPr sz="2000" b="1" dirty="0">
                <a:solidFill>
                  <a:srgbClr val="FF0000"/>
                </a:solidFill>
              </a:rPr>
              <a:t>to move people, processes and institutions from a current state to a desired future state.</a:t>
            </a:r>
          </a:p>
          <a:p>
            <a:pPr marL="285750" indent="-285750">
              <a:spcAft>
                <a:spcPts val="800"/>
              </a:spcAft>
              <a:buFont typeface="Wingdings" panose="05000000000000000000" pitchFamily="2" charset="2"/>
              <a:buChar char="q"/>
              <a:defRPr sz="1450">
                <a:solidFill>
                  <a:srgbClr val="232D37"/>
                </a:solidFill>
                <a:latin typeface="Aptos"/>
              </a:defRPr>
            </a:pPr>
            <a:r>
              <a:rPr sz="2000" b="1" dirty="0"/>
              <a:t>It addresses both</a:t>
            </a:r>
            <a:r>
              <a:rPr lang="en-US" sz="2000" b="1" dirty="0"/>
              <a:t>:</a:t>
            </a:r>
          </a:p>
          <a:p>
            <a:pPr marL="800100" lvl="1" indent="-342900">
              <a:spcAft>
                <a:spcPts val="800"/>
              </a:spcAft>
              <a:buFont typeface="Wingdings" panose="05000000000000000000" pitchFamily="2" charset="2"/>
              <a:buChar char="v"/>
              <a:defRPr sz="1450">
                <a:solidFill>
                  <a:srgbClr val="232D37"/>
                </a:solidFill>
                <a:latin typeface="Aptos"/>
              </a:defRPr>
            </a:pPr>
            <a:r>
              <a:rPr sz="2000" b="1" dirty="0">
                <a:solidFill>
                  <a:srgbClr val="FF0000"/>
                </a:solidFill>
              </a:rPr>
              <a:t>the technical side (policy, process, technology, resources) and </a:t>
            </a:r>
            <a:endParaRPr lang="en-US" sz="2000" b="1" dirty="0">
              <a:solidFill>
                <a:srgbClr val="FF0000"/>
              </a:solidFill>
            </a:endParaRPr>
          </a:p>
          <a:p>
            <a:pPr marL="800100" lvl="1" indent="-342900">
              <a:spcAft>
                <a:spcPts val="800"/>
              </a:spcAft>
              <a:buFont typeface="Wingdings" panose="05000000000000000000" pitchFamily="2" charset="2"/>
              <a:buChar char="v"/>
              <a:defRPr sz="1450">
                <a:solidFill>
                  <a:srgbClr val="232D37"/>
                </a:solidFill>
                <a:latin typeface="Aptos"/>
              </a:defRPr>
            </a:pPr>
            <a:r>
              <a:rPr sz="2000" b="1" dirty="0">
                <a:solidFill>
                  <a:srgbClr val="FF0000"/>
                </a:solidFill>
              </a:rPr>
              <a:t>the human side (beliefs, incentives, skills, trust and </a:t>
            </a:r>
            <a:r>
              <a:rPr sz="2000" b="1" dirty="0" err="1">
                <a:solidFill>
                  <a:srgbClr val="FF0000"/>
                </a:solidFill>
              </a:rPr>
              <a:t>behaviour</a:t>
            </a:r>
            <a:r>
              <a:rPr sz="2000" b="1" dirty="0">
                <a:solidFill>
                  <a:srgbClr val="FF0000"/>
                </a:solidFill>
              </a:rPr>
              <a:t>).</a:t>
            </a:r>
          </a:p>
          <a:p>
            <a:pPr marL="285750" indent="-285750">
              <a:spcAft>
                <a:spcPts val="800"/>
              </a:spcAft>
              <a:buFont typeface="Wingdings" panose="05000000000000000000" pitchFamily="2" charset="2"/>
              <a:buChar char="q"/>
              <a:defRPr sz="1450">
                <a:solidFill>
                  <a:srgbClr val="232D37"/>
                </a:solidFill>
                <a:latin typeface="Aptos"/>
              </a:defRPr>
            </a:pPr>
            <a:r>
              <a:rPr sz="2000" b="1" dirty="0"/>
              <a:t>In governance</a:t>
            </a:r>
            <a:r>
              <a:rPr lang="en-US" sz="2000" b="1" dirty="0"/>
              <a:t>:</a:t>
            </a:r>
          </a:p>
          <a:p>
            <a:pPr marL="800100" lvl="1" indent="-342900">
              <a:spcAft>
                <a:spcPts val="800"/>
              </a:spcAft>
              <a:buFont typeface="Wingdings" panose="05000000000000000000" pitchFamily="2" charset="2"/>
              <a:buChar char="v"/>
              <a:defRPr sz="1450">
                <a:solidFill>
                  <a:srgbClr val="232D37"/>
                </a:solidFill>
                <a:latin typeface="Aptos"/>
              </a:defRPr>
            </a:pPr>
            <a:r>
              <a:rPr sz="2000" b="1" dirty="0">
                <a:solidFill>
                  <a:srgbClr val="FF0000"/>
                </a:solidFill>
              </a:rPr>
              <a:t>the desired state must be lawful, inclusive, resilient, transparent and citizen-</a:t>
            </a:r>
            <a:r>
              <a:rPr sz="2000" b="1" dirty="0" err="1">
                <a:solidFill>
                  <a:srgbClr val="FF0000"/>
                </a:solidFill>
              </a:rPr>
              <a:t>centred</a:t>
            </a:r>
            <a:r>
              <a:rPr sz="2000" b="1" dirty="0"/>
              <a:t>.</a:t>
            </a:r>
          </a:p>
          <a:p>
            <a:pPr>
              <a:spcAft>
                <a:spcPts val="800"/>
              </a:spcAft>
              <a:defRPr sz="1450">
                <a:solidFill>
                  <a:srgbClr val="232D37"/>
                </a:solidFill>
                <a:latin typeface="Aptos"/>
              </a:defRPr>
            </a:pPr>
            <a:r>
              <a:rPr sz="2400" b="1" i="1" dirty="0">
                <a:solidFill>
                  <a:srgbClr val="7030A0"/>
                </a:solidFill>
              </a:rPr>
              <a:t>Remember: technical change can be ordered; adoption must be led.</a:t>
            </a:r>
          </a:p>
        </p:txBody>
      </p:sp>
      <p:sp>
        <p:nvSpPr>
          <p:cNvPr id="9" name="Rounded Rectangle 8"/>
          <p:cNvSpPr/>
          <p:nvPr/>
        </p:nvSpPr>
        <p:spPr>
          <a:xfrm>
            <a:off x="6583680" y="1828800"/>
            <a:ext cx="1505711"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629400" y="2057622"/>
            <a:ext cx="1414271" cy="584775"/>
          </a:xfrm>
          <a:prstGeom prst="rect">
            <a:avLst/>
          </a:prstGeom>
          <a:noFill/>
        </p:spPr>
        <p:txBody>
          <a:bodyPr wrap="square" lIns="45720" rIns="45720" anchor="ctr">
            <a:spAutoFit/>
          </a:bodyPr>
          <a:lstStyle/>
          <a:p>
            <a:pPr algn="ctr"/>
            <a:r>
              <a:rPr sz="1600" b="1">
                <a:solidFill>
                  <a:srgbClr val="FFFFFF"/>
                </a:solidFill>
                <a:latin typeface="Aptos"/>
              </a:rPr>
              <a:t>CURRENT</a:t>
            </a:r>
            <a:br>
              <a:rPr sz="2800"/>
            </a:br>
            <a:r>
              <a:rPr sz="1600" b="1">
                <a:solidFill>
                  <a:srgbClr val="FFFFFF"/>
                </a:solidFill>
                <a:latin typeface="Aptos"/>
              </a:rPr>
              <a:t>STATE</a:t>
            </a:r>
          </a:p>
        </p:txBody>
      </p:sp>
      <p:sp>
        <p:nvSpPr>
          <p:cNvPr id="11" name="TextBox 10"/>
          <p:cNvSpPr txBox="1"/>
          <p:nvPr/>
        </p:nvSpPr>
        <p:spPr>
          <a:xfrm>
            <a:off x="8089392"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8253984" y="1828800"/>
            <a:ext cx="1505711"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8299704" y="2180731"/>
            <a:ext cx="1414271" cy="338554"/>
          </a:xfrm>
          <a:prstGeom prst="rect">
            <a:avLst/>
          </a:prstGeom>
          <a:noFill/>
        </p:spPr>
        <p:txBody>
          <a:bodyPr wrap="square" lIns="45720" rIns="45720" anchor="ctr">
            <a:spAutoFit/>
          </a:bodyPr>
          <a:lstStyle/>
          <a:p>
            <a:pPr algn="ctr"/>
            <a:r>
              <a:rPr sz="1600" b="1">
                <a:solidFill>
                  <a:srgbClr val="FFFFFF"/>
                </a:solidFill>
                <a:latin typeface="Aptos"/>
              </a:rPr>
              <a:t>TRANSITION</a:t>
            </a:r>
          </a:p>
        </p:txBody>
      </p:sp>
      <p:sp>
        <p:nvSpPr>
          <p:cNvPr id="14" name="TextBox 13"/>
          <p:cNvSpPr txBox="1"/>
          <p:nvPr/>
        </p:nvSpPr>
        <p:spPr>
          <a:xfrm>
            <a:off x="9759696"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9924288" y="1828800"/>
            <a:ext cx="1505711"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9970008" y="2057622"/>
            <a:ext cx="1414271" cy="584775"/>
          </a:xfrm>
          <a:prstGeom prst="rect">
            <a:avLst/>
          </a:prstGeom>
          <a:noFill/>
        </p:spPr>
        <p:txBody>
          <a:bodyPr wrap="square" lIns="45720" rIns="45720" anchor="ctr">
            <a:spAutoFit/>
          </a:bodyPr>
          <a:lstStyle/>
          <a:p>
            <a:pPr algn="ctr"/>
            <a:r>
              <a:rPr sz="1600" b="1">
                <a:solidFill>
                  <a:srgbClr val="FFFFFF"/>
                </a:solidFill>
                <a:latin typeface="Aptos"/>
              </a:rPr>
              <a:t>DESIRED</a:t>
            </a:r>
            <a:br>
              <a:rPr sz="2800"/>
            </a:br>
            <a:r>
              <a:rPr sz="1600" b="1">
                <a:solidFill>
                  <a:srgbClr val="FFFFFF"/>
                </a:solidFill>
                <a:latin typeface="Aptos"/>
              </a:rPr>
              <a:t>STATE</a:t>
            </a:r>
          </a:p>
        </p:txBody>
      </p:sp>
      <p:sp>
        <p:nvSpPr>
          <p:cNvPr id="17" name="Rounded Rectangle 16"/>
          <p:cNvSpPr/>
          <p:nvPr/>
        </p:nvSpPr>
        <p:spPr>
          <a:xfrm>
            <a:off x="6766560" y="3429000"/>
            <a:ext cx="1010412" cy="150876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Oval 17"/>
          <p:cNvSpPr/>
          <p:nvPr/>
        </p:nvSpPr>
        <p:spPr>
          <a:xfrm>
            <a:off x="6894576" y="356616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6931152" y="360139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0" name="TextBox 19"/>
          <p:cNvSpPr txBox="1"/>
          <p:nvPr/>
        </p:nvSpPr>
        <p:spPr>
          <a:xfrm>
            <a:off x="6766560" y="4041535"/>
            <a:ext cx="873251" cy="338554"/>
          </a:xfrm>
          <a:prstGeom prst="rect">
            <a:avLst/>
          </a:prstGeom>
          <a:noFill/>
        </p:spPr>
        <p:txBody>
          <a:bodyPr wrap="square" lIns="45720" rIns="45720" anchor="ctr">
            <a:spAutoFit/>
          </a:bodyPr>
          <a:lstStyle/>
          <a:p>
            <a:pPr algn="l"/>
            <a:r>
              <a:rPr sz="1600" b="1" dirty="0">
                <a:solidFill>
                  <a:srgbClr val="143556"/>
                </a:solidFill>
                <a:latin typeface="Aptos"/>
              </a:rPr>
              <a:t>People</a:t>
            </a:r>
          </a:p>
        </p:txBody>
      </p:sp>
      <p:sp>
        <p:nvSpPr>
          <p:cNvPr id="21" name="Rounded Rectangle 20"/>
          <p:cNvSpPr/>
          <p:nvPr/>
        </p:nvSpPr>
        <p:spPr>
          <a:xfrm>
            <a:off x="7923276" y="3429000"/>
            <a:ext cx="1010412" cy="150876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Oval 21"/>
          <p:cNvSpPr/>
          <p:nvPr/>
        </p:nvSpPr>
        <p:spPr>
          <a:xfrm>
            <a:off x="8051292" y="356616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3" name="TextBox 22"/>
          <p:cNvSpPr txBox="1"/>
          <p:nvPr/>
        </p:nvSpPr>
        <p:spPr>
          <a:xfrm>
            <a:off x="8087868" y="360139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24" name="TextBox 23"/>
          <p:cNvSpPr txBox="1"/>
          <p:nvPr/>
        </p:nvSpPr>
        <p:spPr>
          <a:xfrm>
            <a:off x="8028432" y="4041535"/>
            <a:ext cx="768096" cy="338554"/>
          </a:xfrm>
          <a:prstGeom prst="rect">
            <a:avLst/>
          </a:prstGeom>
          <a:noFill/>
        </p:spPr>
        <p:txBody>
          <a:bodyPr wrap="square" lIns="45720" rIns="45720" anchor="ctr">
            <a:spAutoFit/>
          </a:bodyPr>
          <a:lstStyle/>
          <a:p>
            <a:pPr algn="l"/>
            <a:r>
              <a:rPr sz="1600" b="1" dirty="0">
                <a:solidFill>
                  <a:srgbClr val="143556"/>
                </a:solidFill>
                <a:latin typeface="Aptos"/>
              </a:rPr>
              <a:t>Process</a:t>
            </a:r>
          </a:p>
        </p:txBody>
      </p:sp>
      <p:sp>
        <p:nvSpPr>
          <p:cNvPr id="25" name="Rounded Rectangle 24"/>
          <p:cNvSpPr/>
          <p:nvPr/>
        </p:nvSpPr>
        <p:spPr>
          <a:xfrm>
            <a:off x="9079992" y="3429000"/>
            <a:ext cx="1010412" cy="150876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Oval 25"/>
          <p:cNvSpPr/>
          <p:nvPr/>
        </p:nvSpPr>
        <p:spPr>
          <a:xfrm>
            <a:off x="9208007" y="3566160"/>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7" name="TextBox 26"/>
          <p:cNvSpPr txBox="1"/>
          <p:nvPr/>
        </p:nvSpPr>
        <p:spPr>
          <a:xfrm>
            <a:off x="9244584" y="3601397"/>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8" name="TextBox 27"/>
          <p:cNvSpPr txBox="1"/>
          <p:nvPr/>
        </p:nvSpPr>
        <p:spPr>
          <a:xfrm>
            <a:off x="9208008" y="3918425"/>
            <a:ext cx="745236" cy="584775"/>
          </a:xfrm>
          <a:prstGeom prst="rect">
            <a:avLst/>
          </a:prstGeom>
          <a:noFill/>
        </p:spPr>
        <p:txBody>
          <a:bodyPr wrap="square" lIns="45720" rIns="45720" anchor="ctr">
            <a:spAutoFit/>
          </a:bodyPr>
          <a:lstStyle/>
          <a:p>
            <a:pPr algn="l"/>
            <a:r>
              <a:rPr sz="1600" b="1" dirty="0">
                <a:solidFill>
                  <a:srgbClr val="143556"/>
                </a:solidFill>
                <a:latin typeface="Aptos"/>
              </a:rPr>
              <a:t>Technology</a:t>
            </a:r>
          </a:p>
        </p:txBody>
      </p:sp>
      <p:sp>
        <p:nvSpPr>
          <p:cNvPr id="29" name="Rounded Rectangle 28"/>
          <p:cNvSpPr/>
          <p:nvPr/>
        </p:nvSpPr>
        <p:spPr>
          <a:xfrm>
            <a:off x="10236708" y="3429000"/>
            <a:ext cx="1010412" cy="150876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Oval 29"/>
          <p:cNvSpPr/>
          <p:nvPr/>
        </p:nvSpPr>
        <p:spPr>
          <a:xfrm>
            <a:off x="10364724" y="3566160"/>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1" name="TextBox 30"/>
          <p:cNvSpPr txBox="1"/>
          <p:nvPr/>
        </p:nvSpPr>
        <p:spPr>
          <a:xfrm>
            <a:off x="10401300" y="3601397"/>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32" name="TextBox 31"/>
          <p:cNvSpPr txBox="1"/>
          <p:nvPr/>
        </p:nvSpPr>
        <p:spPr>
          <a:xfrm>
            <a:off x="10236708" y="4041535"/>
            <a:ext cx="873251" cy="338554"/>
          </a:xfrm>
          <a:prstGeom prst="rect">
            <a:avLst/>
          </a:prstGeom>
          <a:noFill/>
        </p:spPr>
        <p:txBody>
          <a:bodyPr wrap="square" lIns="45720" rIns="45720" anchor="ctr">
            <a:spAutoFit/>
          </a:bodyPr>
          <a:lstStyle/>
          <a:p>
            <a:pPr algn="l"/>
            <a:r>
              <a:rPr sz="1600" b="1" dirty="0">
                <a:solidFill>
                  <a:srgbClr val="143556"/>
                </a:solidFill>
                <a:latin typeface="Aptos"/>
              </a:rPr>
              <a:t>Policy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Types of Change in Public Administration</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dirty="0">
                <a:solidFill>
                  <a:srgbClr val="5B6F80"/>
                </a:solidFill>
                <a:latin typeface="Aptos"/>
              </a:rPr>
              <a:t>6</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69332"/>
          </a:xfrm>
          <a:prstGeom prst="rect">
            <a:avLst/>
          </a:prstGeom>
          <a:noFill/>
        </p:spPr>
        <p:txBody>
          <a:bodyPr wrap="square" lIns="45720" rIns="45720" anchor="t">
            <a:spAutoFit/>
          </a:bodyPr>
          <a:lstStyle/>
          <a:p>
            <a:pPr algn="l"/>
            <a:r>
              <a:rPr b="1" dirty="0">
                <a:solidFill>
                  <a:srgbClr val="008491"/>
                </a:solidFill>
                <a:latin typeface="Aptos"/>
              </a:rPr>
              <a:t>FOUNDATIONS</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1" dirty="0">
                <a:solidFill>
                  <a:srgbClr val="FF0000"/>
                </a:solidFill>
                <a:latin typeface="Aptos"/>
              </a:rPr>
              <a:t>Prof Anil Kumar | NITTTR | Training for Class-II Officers, Government of Bihar</a:t>
            </a:r>
          </a:p>
        </p:txBody>
      </p:sp>
      <p:sp>
        <p:nvSpPr>
          <p:cNvPr id="7" name="TextBox 6"/>
          <p:cNvSpPr txBox="1"/>
          <p:nvPr/>
        </p:nvSpPr>
        <p:spPr>
          <a:xfrm>
            <a:off x="9281160" y="6463470"/>
            <a:ext cx="2753524"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4606389"/>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Incremental — simplify a form, reduce approvals, improve a workflow.</a:t>
            </a:r>
          </a:p>
          <a:p>
            <a:pPr marL="342900" indent="-342900">
              <a:spcAft>
                <a:spcPts val="800"/>
              </a:spcAft>
              <a:buFont typeface="Wingdings" panose="05000000000000000000" pitchFamily="2" charset="2"/>
              <a:buChar char="q"/>
              <a:defRPr sz="1450">
                <a:solidFill>
                  <a:srgbClr val="232D37"/>
                </a:solidFill>
                <a:latin typeface="Aptos"/>
              </a:defRPr>
            </a:pPr>
            <a:r>
              <a:rPr sz="2000" b="1" dirty="0"/>
              <a:t>Transformational — redesign a department/service model or move to end-to-end digital delivery.</a:t>
            </a:r>
          </a:p>
          <a:p>
            <a:pPr marL="342900" indent="-342900">
              <a:spcAft>
                <a:spcPts val="800"/>
              </a:spcAft>
              <a:buFont typeface="Wingdings" panose="05000000000000000000" pitchFamily="2" charset="2"/>
              <a:buChar char="q"/>
              <a:defRPr sz="1450">
                <a:solidFill>
                  <a:srgbClr val="232D37"/>
                </a:solidFill>
                <a:latin typeface="Aptos"/>
              </a:defRPr>
            </a:pPr>
            <a:r>
              <a:rPr sz="2000" b="1" dirty="0"/>
              <a:t>Reactive — respond to flood, heatwave, epidemic or service failure.</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Proactive — anticipate climate risk, demographic change or future demand.</a:t>
            </a:r>
          </a:p>
          <a:p>
            <a:pPr marL="342900" indent="-342900">
              <a:spcAft>
                <a:spcPts val="800"/>
              </a:spcAft>
              <a:buFont typeface="Wingdings" panose="05000000000000000000" pitchFamily="2" charset="2"/>
              <a:buChar char="q"/>
              <a:defRPr sz="1450">
                <a:solidFill>
                  <a:srgbClr val="232D37"/>
                </a:solidFill>
                <a:latin typeface="Aptos"/>
              </a:defRPr>
            </a:pPr>
            <a:r>
              <a:rPr sz="2000" b="1" dirty="0"/>
              <a:t>Planned — time-bound policy/</a:t>
            </a:r>
            <a:r>
              <a:rPr sz="2000" b="1" dirty="0" err="1"/>
              <a:t>programme</a:t>
            </a:r>
            <a:r>
              <a:rPr sz="2000" b="1" dirty="0"/>
              <a:t> implementation.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Emergent — scale a successful grassroots or field innovation.</a:t>
            </a:r>
          </a:p>
        </p:txBody>
      </p:sp>
      <p:sp>
        <p:nvSpPr>
          <p:cNvPr id="9" name="Rounded Rectangle 8"/>
          <p:cNvSpPr/>
          <p:nvPr/>
        </p:nvSpPr>
        <p:spPr>
          <a:xfrm>
            <a:off x="6446520"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46304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48288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874258"/>
            <a:ext cx="1801368" cy="369332"/>
          </a:xfrm>
          <a:prstGeom prst="rect">
            <a:avLst/>
          </a:prstGeom>
          <a:noFill/>
        </p:spPr>
        <p:txBody>
          <a:bodyPr wrap="square" lIns="45720" rIns="45720" anchor="ctr">
            <a:spAutoFit/>
          </a:bodyPr>
          <a:lstStyle/>
          <a:p>
            <a:pPr algn="l"/>
            <a:r>
              <a:rPr b="1">
                <a:solidFill>
                  <a:srgbClr val="143556"/>
                </a:solidFill>
                <a:latin typeface="Aptos"/>
              </a:rPr>
              <a:t>Incremental</a:t>
            </a:r>
          </a:p>
        </p:txBody>
      </p:sp>
      <p:sp>
        <p:nvSpPr>
          <p:cNvPr id="13" name="Rounded Rectangle 12"/>
          <p:cNvSpPr/>
          <p:nvPr/>
        </p:nvSpPr>
        <p:spPr>
          <a:xfrm>
            <a:off x="9125712"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46304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48288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874258"/>
            <a:ext cx="1801368" cy="369332"/>
          </a:xfrm>
          <a:prstGeom prst="rect">
            <a:avLst/>
          </a:prstGeom>
          <a:noFill/>
        </p:spPr>
        <p:txBody>
          <a:bodyPr wrap="square" lIns="45720" rIns="45720" anchor="ctr">
            <a:spAutoFit/>
          </a:bodyPr>
          <a:lstStyle/>
          <a:p>
            <a:pPr algn="l"/>
            <a:r>
              <a:rPr b="1">
                <a:solidFill>
                  <a:srgbClr val="143556"/>
                </a:solidFill>
                <a:latin typeface="Aptos"/>
              </a:rPr>
              <a:t>Transformational</a:t>
            </a:r>
          </a:p>
        </p:txBody>
      </p:sp>
      <p:sp>
        <p:nvSpPr>
          <p:cNvPr id="17" name="Rounded Rectangle 16"/>
          <p:cNvSpPr/>
          <p:nvPr/>
        </p:nvSpPr>
        <p:spPr>
          <a:xfrm>
            <a:off x="6446520"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3020568"/>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3040416"/>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3431786"/>
            <a:ext cx="1801368" cy="369332"/>
          </a:xfrm>
          <a:prstGeom prst="rect">
            <a:avLst/>
          </a:prstGeom>
          <a:noFill/>
        </p:spPr>
        <p:txBody>
          <a:bodyPr wrap="square" lIns="45720" rIns="45720" anchor="ctr">
            <a:spAutoFit/>
          </a:bodyPr>
          <a:lstStyle/>
          <a:p>
            <a:pPr algn="l"/>
            <a:r>
              <a:rPr b="1">
                <a:solidFill>
                  <a:srgbClr val="143556"/>
                </a:solidFill>
                <a:latin typeface="Aptos"/>
              </a:rPr>
              <a:t>Reactive</a:t>
            </a:r>
          </a:p>
        </p:txBody>
      </p:sp>
      <p:sp>
        <p:nvSpPr>
          <p:cNvPr id="21" name="Rounded Rectangle 20"/>
          <p:cNvSpPr/>
          <p:nvPr/>
        </p:nvSpPr>
        <p:spPr>
          <a:xfrm>
            <a:off x="9125712"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3020568"/>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3040416"/>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3431786"/>
            <a:ext cx="1801368" cy="369332"/>
          </a:xfrm>
          <a:prstGeom prst="rect">
            <a:avLst/>
          </a:prstGeom>
          <a:noFill/>
        </p:spPr>
        <p:txBody>
          <a:bodyPr wrap="square" lIns="45720" rIns="45720" anchor="ctr">
            <a:spAutoFit/>
          </a:bodyPr>
          <a:lstStyle/>
          <a:p>
            <a:pPr algn="l"/>
            <a:r>
              <a:rPr b="1">
                <a:solidFill>
                  <a:srgbClr val="143556"/>
                </a:solidFill>
                <a:latin typeface="Aptos"/>
              </a:rPr>
              <a:t>Proactive</a:t>
            </a:r>
          </a:p>
        </p:txBody>
      </p:sp>
      <p:sp>
        <p:nvSpPr>
          <p:cNvPr id="25" name="Rounded Rectangle 24"/>
          <p:cNvSpPr/>
          <p:nvPr/>
        </p:nvSpPr>
        <p:spPr>
          <a:xfrm>
            <a:off x="6446520"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4578096"/>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4597944"/>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989314"/>
            <a:ext cx="1801368" cy="369332"/>
          </a:xfrm>
          <a:prstGeom prst="rect">
            <a:avLst/>
          </a:prstGeom>
          <a:noFill/>
        </p:spPr>
        <p:txBody>
          <a:bodyPr wrap="square" lIns="45720" rIns="45720" anchor="ctr">
            <a:spAutoFit/>
          </a:bodyPr>
          <a:lstStyle/>
          <a:p>
            <a:pPr algn="l"/>
            <a:r>
              <a:rPr b="1">
                <a:solidFill>
                  <a:srgbClr val="143556"/>
                </a:solidFill>
                <a:latin typeface="Aptos"/>
              </a:rPr>
              <a:t>Planned</a:t>
            </a:r>
          </a:p>
        </p:txBody>
      </p:sp>
      <p:sp>
        <p:nvSpPr>
          <p:cNvPr id="29" name="Rounded Rectangle 28"/>
          <p:cNvSpPr/>
          <p:nvPr/>
        </p:nvSpPr>
        <p:spPr>
          <a:xfrm>
            <a:off x="9125712"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4578096"/>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4597944"/>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989314"/>
            <a:ext cx="1801368" cy="369332"/>
          </a:xfrm>
          <a:prstGeom prst="rect">
            <a:avLst/>
          </a:prstGeom>
          <a:noFill/>
        </p:spPr>
        <p:txBody>
          <a:bodyPr wrap="square" lIns="45720" rIns="45720" anchor="ctr">
            <a:spAutoFit/>
          </a:bodyPr>
          <a:lstStyle/>
          <a:p>
            <a:pPr algn="l"/>
            <a:r>
              <a:rPr b="1">
                <a:solidFill>
                  <a:srgbClr val="143556"/>
                </a:solidFill>
                <a:latin typeface="Aptos"/>
              </a:rPr>
              <a:t>Emergent</a:t>
            </a:r>
          </a:p>
        </p:txBody>
      </p:sp>
      <p:pic>
        <p:nvPicPr>
          <p:cNvPr id="34" name="Picture 33">
            <a:extLst>
              <a:ext uri="{FF2B5EF4-FFF2-40B4-BE49-F238E27FC236}">
                <a16:creationId xmlns:a16="http://schemas.microsoft.com/office/drawing/2014/main" id="{ADBADEE5-7584-4D5F-BF02-96B9D0168D66}"/>
              </a:ext>
            </a:extLst>
          </p:cNvPr>
          <p:cNvPicPr>
            <a:picLocks noChangeAspect="1"/>
          </p:cNvPicPr>
          <p:nvPr/>
        </p:nvPicPr>
        <p:blipFill>
          <a:blip r:embed="rId2"/>
          <a:stretch>
            <a:fillRect/>
          </a:stretch>
        </p:blipFill>
        <p:spPr>
          <a:xfrm>
            <a:off x="6004702" y="859978"/>
            <a:ext cx="6153554" cy="56235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Why Change Fails</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7</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30887"/>
          </a:xfrm>
          <a:prstGeom prst="rect">
            <a:avLst/>
          </a:prstGeom>
          <a:noFill/>
        </p:spPr>
        <p:txBody>
          <a:bodyPr wrap="square" lIns="45720" rIns="45720" anchor="t">
            <a:spAutoFit/>
          </a:bodyPr>
          <a:lstStyle/>
          <a:p>
            <a:pPr algn="l"/>
            <a:r>
              <a:rPr sz="2200" b="1" dirty="0">
                <a:solidFill>
                  <a:srgbClr val="008491"/>
                </a:solidFill>
                <a:latin typeface="Aptos"/>
              </a:rPr>
              <a:t>FOUNDATIONS</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511935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No compelling case for change or shared understanding of the problem.</a:t>
            </a:r>
          </a:p>
          <a:p>
            <a:pPr marL="342900" indent="-342900">
              <a:spcAft>
                <a:spcPts val="800"/>
              </a:spcAft>
              <a:buFont typeface="Wingdings" panose="05000000000000000000" pitchFamily="2" charset="2"/>
              <a:buChar char="q"/>
              <a:defRPr sz="1330">
                <a:solidFill>
                  <a:srgbClr val="232D37"/>
                </a:solidFill>
                <a:latin typeface="Aptos"/>
              </a:defRPr>
            </a:pPr>
            <a:r>
              <a:rPr sz="2000" b="1" dirty="0"/>
              <a:t>Unclear future state and weak ownership.</a:t>
            </a:r>
          </a:p>
          <a:p>
            <a:pPr marL="342900" indent="-342900">
              <a:spcAft>
                <a:spcPts val="800"/>
              </a:spcAft>
              <a:buFont typeface="Wingdings" panose="05000000000000000000" pitchFamily="2" charset="2"/>
              <a:buChar char="q"/>
              <a:defRPr sz="1330">
                <a:solidFill>
                  <a:srgbClr val="232D37"/>
                </a:solidFill>
                <a:latin typeface="Aptos"/>
              </a:defRPr>
            </a:pPr>
            <a:r>
              <a:rPr sz="2000" b="1" dirty="0"/>
              <a:t>Stakeholders feel change is being done ‘to’ them rather than ‘with’ them.</a:t>
            </a:r>
          </a:p>
          <a:p>
            <a:pPr marL="342900" indent="-342900">
              <a:spcAft>
                <a:spcPts val="800"/>
              </a:spcAft>
              <a:buFont typeface="Wingdings" panose="05000000000000000000" pitchFamily="2" charset="2"/>
              <a:buChar char="q"/>
              <a:defRPr sz="1330">
                <a:solidFill>
                  <a:srgbClr val="232D37"/>
                </a:solidFill>
                <a:latin typeface="Aptos"/>
              </a:defRPr>
            </a:pPr>
            <a:r>
              <a:rPr sz="2000" b="1" dirty="0"/>
              <a:t>Insufficient capability, time, finance or data.</a:t>
            </a:r>
          </a:p>
          <a:p>
            <a:pPr marL="342900" indent="-342900">
              <a:spcAft>
                <a:spcPts val="800"/>
              </a:spcAft>
              <a:buFont typeface="Wingdings" panose="05000000000000000000" pitchFamily="2" charset="2"/>
              <a:buChar char="q"/>
              <a:defRPr sz="1330">
                <a:solidFill>
                  <a:srgbClr val="232D37"/>
                </a:solidFill>
                <a:latin typeface="Aptos"/>
              </a:defRPr>
            </a:pPr>
            <a:r>
              <a:rPr sz="2000" b="1" dirty="0"/>
              <a:t>Rules/processes remain misaligned with the new </a:t>
            </a:r>
            <a:r>
              <a:rPr sz="2000" b="1" dirty="0" err="1"/>
              <a:t>behaviour</a:t>
            </a:r>
            <a:r>
              <a:rPr sz="2000" b="1" dirty="0"/>
              <a:t>.</a:t>
            </a:r>
          </a:p>
          <a:p>
            <a:pPr marL="342900" indent="-342900">
              <a:spcAft>
                <a:spcPts val="800"/>
              </a:spcAft>
              <a:buFont typeface="Wingdings" panose="05000000000000000000" pitchFamily="2" charset="2"/>
              <a:buChar char="q"/>
              <a:defRPr sz="1330">
                <a:solidFill>
                  <a:srgbClr val="232D37"/>
                </a:solidFill>
                <a:latin typeface="Aptos"/>
              </a:defRPr>
            </a:pPr>
            <a:r>
              <a:rPr sz="2000" b="1" dirty="0"/>
              <a:t>No early wins; fatigue grows before benefits become visible.</a:t>
            </a:r>
          </a:p>
          <a:p>
            <a:pPr marL="342900" indent="-342900">
              <a:spcAft>
                <a:spcPts val="800"/>
              </a:spcAft>
              <a:buFont typeface="Wingdings" panose="05000000000000000000" pitchFamily="2" charset="2"/>
              <a:buChar char="q"/>
              <a:defRPr sz="1330">
                <a:solidFill>
                  <a:srgbClr val="232D37"/>
                </a:solidFill>
                <a:latin typeface="Aptos"/>
              </a:defRPr>
            </a:pPr>
            <a:r>
              <a:rPr sz="2000" b="1" dirty="0"/>
              <a:t>New practices are not </a:t>
            </a:r>
            <a:r>
              <a:rPr sz="2000" b="1" dirty="0" err="1"/>
              <a:t>institutionalised</a:t>
            </a:r>
            <a:r>
              <a:rPr sz="2000" b="1" dirty="0"/>
              <a:t> and the system reverts.</a:t>
            </a:r>
          </a:p>
          <a:p>
            <a:pPr marL="342900" indent="-342900">
              <a:spcAft>
                <a:spcPts val="800"/>
              </a:spcAft>
              <a:buFont typeface="Wingdings" panose="05000000000000000000" pitchFamily="2" charset="2"/>
              <a:buChar char="q"/>
              <a:defRPr sz="1330">
                <a:solidFill>
                  <a:srgbClr val="232D37"/>
                </a:solidFill>
                <a:latin typeface="Aptos"/>
              </a:defRPr>
            </a:pPr>
            <a:r>
              <a:rPr sz="2000" b="1" dirty="0"/>
              <a:t>Failure is usually systemic: several small weaknesses reinforce one another.</a:t>
            </a:r>
          </a:p>
        </p:txBody>
      </p:sp>
      <p:sp>
        <p:nvSpPr>
          <p:cNvPr id="9" name="Oval 8"/>
          <p:cNvSpPr/>
          <p:nvPr/>
        </p:nvSpPr>
        <p:spPr>
          <a:xfrm>
            <a:off x="8435340" y="2857500"/>
            <a:ext cx="1143000" cy="1143000"/>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8549640" y="3167392"/>
            <a:ext cx="914400" cy="523220"/>
          </a:xfrm>
          <a:prstGeom prst="rect">
            <a:avLst/>
          </a:prstGeom>
          <a:noFill/>
        </p:spPr>
        <p:txBody>
          <a:bodyPr wrap="square" lIns="45720" rIns="45720" anchor="ctr">
            <a:spAutoFit/>
          </a:bodyPr>
          <a:lstStyle/>
          <a:p>
            <a:pPr algn="ctr"/>
            <a:r>
              <a:rPr sz="1400" b="1">
                <a:solidFill>
                  <a:srgbClr val="FFFFFF"/>
                </a:solidFill>
                <a:latin typeface="Aptos"/>
              </a:rPr>
              <a:t>CHANGE</a:t>
            </a:r>
            <a:br>
              <a:rPr sz="3200"/>
            </a:br>
            <a:r>
              <a:rPr sz="1400" b="1">
                <a:solidFill>
                  <a:srgbClr val="FFFFFF"/>
                </a:solidFill>
                <a:latin typeface="Aptos"/>
              </a:rPr>
              <a:t>LEADER</a:t>
            </a:r>
          </a:p>
        </p:txBody>
      </p:sp>
      <p:cxnSp>
        <p:nvCxnSpPr>
          <p:cNvPr id="11" name="Connector 10"/>
          <p:cNvCxnSpPr/>
          <p:nvPr/>
        </p:nvCxnSpPr>
        <p:spPr>
          <a:xfrm flipV="1">
            <a:off x="9006840" y="155448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8572500" y="1120140"/>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8572500" y="1415981"/>
            <a:ext cx="818388" cy="276999"/>
          </a:xfrm>
          <a:prstGeom prst="rect">
            <a:avLst/>
          </a:prstGeom>
          <a:noFill/>
        </p:spPr>
        <p:txBody>
          <a:bodyPr wrap="square" lIns="45720" rIns="45720" anchor="ctr">
            <a:spAutoFit/>
          </a:bodyPr>
          <a:lstStyle/>
          <a:p>
            <a:pPr algn="ctr"/>
            <a:r>
              <a:rPr sz="1200" b="1" dirty="0">
                <a:solidFill>
                  <a:srgbClr val="FFFFFF"/>
                </a:solidFill>
                <a:latin typeface="Aptos"/>
              </a:rPr>
              <a:t>Leadership</a:t>
            </a:r>
          </a:p>
        </p:txBody>
      </p:sp>
      <p:cxnSp>
        <p:nvCxnSpPr>
          <p:cNvPr id="14" name="Connector 13"/>
          <p:cNvCxnSpPr/>
          <p:nvPr/>
        </p:nvCxnSpPr>
        <p:spPr>
          <a:xfrm flipV="1">
            <a:off x="9006840" y="2491740"/>
            <a:ext cx="1623381"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10195881" y="2057400"/>
            <a:ext cx="868680" cy="86868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10246173" y="2353241"/>
            <a:ext cx="768096" cy="276999"/>
          </a:xfrm>
          <a:prstGeom prst="rect">
            <a:avLst/>
          </a:prstGeom>
          <a:noFill/>
        </p:spPr>
        <p:txBody>
          <a:bodyPr wrap="square" lIns="45720" rIns="45720" anchor="ctr">
            <a:spAutoFit/>
          </a:bodyPr>
          <a:lstStyle/>
          <a:p>
            <a:pPr algn="ctr"/>
            <a:r>
              <a:rPr sz="1200" b="1">
                <a:solidFill>
                  <a:srgbClr val="FFFFFF"/>
                </a:solidFill>
                <a:latin typeface="Aptos"/>
              </a:rPr>
              <a:t>People</a:t>
            </a:r>
          </a:p>
        </p:txBody>
      </p:sp>
      <p:cxnSp>
        <p:nvCxnSpPr>
          <p:cNvPr id="17" name="Connector 16"/>
          <p:cNvCxnSpPr/>
          <p:nvPr/>
        </p:nvCxnSpPr>
        <p:spPr>
          <a:xfrm>
            <a:off x="9006840" y="3429000"/>
            <a:ext cx="1623381" cy="93725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0195881" y="3931920"/>
            <a:ext cx="868680" cy="86868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10246173" y="4227760"/>
            <a:ext cx="768096" cy="276999"/>
          </a:xfrm>
          <a:prstGeom prst="rect">
            <a:avLst/>
          </a:prstGeom>
          <a:noFill/>
        </p:spPr>
        <p:txBody>
          <a:bodyPr wrap="square" lIns="45720" rIns="45720" anchor="ctr">
            <a:spAutoFit/>
          </a:bodyPr>
          <a:lstStyle/>
          <a:p>
            <a:pPr algn="ctr"/>
            <a:r>
              <a:rPr sz="1200" b="1">
                <a:solidFill>
                  <a:srgbClr val="FFFFFF"/>
                </a:solidFill>
                <a:latin typeface="Aptos"/>
              </a:rPr>
              <a:t>Process</a:t>
            </a:r>
          </a:p>
        </p:txBody>
      </p:sp>
      <p:cxnSp>
        <p:nvCxnSpPr>
          <p:cNvPr id="20" name="Connector 19"/>
          <p:cNvCxnSpPr/>
          <p:nvPr/>
        </p:nvCxnSpPr>
        <p:spPr>
          <a:xfrm>
            <a:off x="9006840" y="342900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8572500" y="4869180"/>
            <a:ext cx="868680" cy="86868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TextBox 21"/>
          <p:cNvSpPr txBox="1"/>
          <p:nvPr/>
        </p:nvSpPr>
        <p:spPr>
          <a:xfrm>
            <a:off x="8622792" y="5165021"/>
            <a:ext cx="768096" cy="276999"/>
          </a:xfrm>
          <a:prstGeom prst="rect">
            <a:avLst/>
          </a:prstGeom>
          <a:noFill/>
        </p:spPr>
        <p:txBody>
          <a:bodyPr wrap="square" lIns="45720" rIns="45720" anchor="ctr">
            <a:spAutoFit/>
          </a:bodyPr>
          <a:lstStyle/>
          <a:p>
            <a:pPr algn="ctr"/>
            <a:r>
              <a:rPr sz="1200" b="1">
                <a:solidFill>
                  <a:srgbClr val="FFFFFF"/>
                </a:solidFill>
                <a:latin typeface="Aptos"/>
              </a:rPr>
              <a:t>Capacity</a:t>
            </a:r>
          </a:p>
        </p:txBody>
      </p:sp>
      <p:cxnSp>
        <p:nvCxnSpPr>
          <p:cNvPr id="23" name="Connector 22"/>
          <p:cNvCxnSpPr/>
          <p:nvPr/>
        </p:nvCxnSpPr>
        <p:spPr>
          <a:xfrm flipH="1">
            <a:off x="7383458" y="3429000"/>
            <a:ext cx="1623382"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949118" y="3931920"/>
            <a:ext cx="868680" cy="86868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5" name="TextBox 24"/>
          <p:cNvSpPr txBox="1"/>
          <p:nvPr/>
        </p:nvSpPr>
        <p:spPr>
          <a:xfrm>
            <a:off x="6999410" y="4227761"/>
            <a:ext cx="768096" cy="276999"/>
          </a:xfrm>
          <a:prstGeom prst="rect">
            <a:avLst/>
          </a:prstGeom>
          <a:noFill/>
        </p:spPr>
        <p:txBody>
          <a:bodyPr wrap="square" lIns="45720" rIns="45720" anchor="ctr">
            <a:spAutoFit/>
          </a:bodyPr>
          <a:lstStyle/>
          <a:p>
            <a:pPr algn="ctr"/>
            <a:r>
              <a:rPr sz="1200" b="1">
                <a:solidFill>
                  <a:srgbClr val="FFFFFF"/>
                </a:solidFill>
                <a:latin typeface="Aptos"/>
              </a:rPr>
              <a:t>Incentives</a:t>
            </a:r>
          </a:p>
        </p:txBody>
      </p:sp>
      <p:cxnSp>
        <p:nvCxnSpPr>
          <p:cNvPr id="26" name="Connector 25"/>
          <p:cNvCxnSpPr/>
          <p:nvPr/>
        </p:nvCxnSpPr>
        <p:spPr>
          <a:xfrm flipH="1" flipV="1">
            <a:off x="7383458" y="2491739"/>
            <a:ext cx="1623382" cy="937261"/>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949118" y="2057399"/>
            <a:ext cx="868680" cy="8686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8" name="TextBox 27"/>
          <p:cNvSpPr txBox="1"/>
          <p:nvPr/>
        </p:nvSpPr>
        <p:spPr>
          <a:xfrm>
            <a:off x="6999410" y="2353240"/>
            <a:ext cx="768096" cy="276999"/>
          </a:xfrm>
          <a:prstGeom prst="rect">
            <a:avLst/>
          </a:prstGeom>
          <a:noFill/>
        </p:spPr>
        <p:txBody>
          <a:bodyPr wrap="square" lIns="45720" rIns="45720" anchor="ctr">
            <a:spAutoFit/>
          </a:bodyPr>
          <a:lstStyle/>
          <a:p>
            <a:pPr algn="ctr"/>
            <a:r>
              <a:rPr sz="1200" b="1">
                <a:solidFill>
                  <a:srgbClr val="FFFFFF"/>
                </a:solidFill>
                <a:latin typeface="Aptos"/>
              </a:rPr>
              <a:t>Data</a:t>
            </a:r>
          </a:p>
        </p:txBody>
      </p:sp>
      <p:pic>
        <p:nvPicPr>
          <p:cNvPr id="30" name="Picture 29">
            <a:extLst>
              <a:ext uri="{FF2B5EF4-FFF2-40B4-BE49-F238E27FC236}">
                <a16:creationId xmlns:a16="http://schemas.microsoft.com/office/drawing/2014/main" id="{374D1256-DD9C-4AF2-B491-2B3BB704484C}"/>
              </a:ext>
            </a:extLst>
          </p:cNvPr>
          <p:cNvPicPr>
            <a:picLocks noChangeAspect="1"/>
          </p:cNvPicPr>
          <p:nvPr/>
        </p:nvPicPr>
        <p:blipFill>
          <a:blip r:embed="rId2"/>
          <a:stretch>
            <a:fillRect/>
          </a:stretch>
        </p:blipFill>
        <p:spPr>
          <a:xfrm>
            <a:off x="258699" y="864108"/>
            <a:ext cx="6278626" cy="57378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646331"/>
          </a:xfrm>
          <a:prstGeom prst="rect">
            <a:avLst/>
          </a:prstGeom>
          <a:noFill/>
        </p:spPr>
        <p:txBody>
          <a:bodyPr wrap="square" lIns="45720" rIns="45720" anchor="t">
            <a:spAutoFit/>
          </a:bodyPr>
          <a:lstStyle/>
          <a:p>
            <a:pPr algn="l"/>
            <a:r>
              <a:rPr sz="3600" b="1" dirty="0">
                <a:solidFill>
                  <a:srgbClr val="143556"/>
                </a:solidFill>
                <a:latin typeface="Aptos"/>
              </a:rPr>
              <a:t>Public-oriented Change is Different</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8</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FOUNDATIONS</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59" y="6463470"/>
            <a:ext cx="2625705"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4791055"/>
          </a:xfrm>
          <a:prstGeom prst="rect">
            <a:avLst/>
          </a:prstGeom>
          <a:noFill/>
        </p:spPr>
        <p:txBody>
          <a:bodyPr wrap="square" lIns="36576" rIns="54864">
            <a:spAutoFit/>
          </a:bodyPr>
          <a:lstStyle/>
          <a:p>
            <a:pPr marL="285750" indent="-285750">
              <a:spcAft>
                <a:spcPts val="800"/>
              </a:spcAft>
              <a:buFont typeface="Wingdings" panose="05000000000000000000" pitchFamily="2" charset="2"/>
              <a:buChar char="q"/>
              <a:defRPr sz="1450">
                <a:solidFill>
                  <a:srgbClr val="232D37"/>
                </a:solidFill>
                <a:latin typeface="Aptos"/>
              </a:defRPr>
            </a:pPr>
            <a:r>
              <a:rPr sz="2000" b="1" dirty="0"/>
              <a:t>Purpose: public interest and constitutional/legal mandate, not profit.</a:t>
            </a:r>
          </a:p>
          <a:p>
            <a:pPr marL="285750" indent="-285750">
              <a:spcAft>
                <a:spcPts val="800"/>
              </a:spcAft>
              <a:buFont typeface="Wingdings" panose="05000000000000000000" pitchFamily="2" charset="2"/>
              <a:buChar char="q"/>
              <a:defRPr sz="1450">
                <a:solidFill>
                  <a:srgbClr val="232D37"/>
                </a:solidFill>
                <a:latin typeface="Aptos"/>
              </a:defRPr>
            </a:pPr>
            <a:r>
              <a:rPr sz="2000" b="1" dirty="0"/>
              <a:t>Accountability: citizens, legislature, judiciary, audit, media and constitutional bodies.</a:t>
            </a:r>
          </a:p>
          <a:p>
            <a:pPr marL="285750" indent="-285750">
              <a:spcAft>
                <a:spcPts val="800"/>
              </a:spcAft>
              <a:buFont typeface="Wingdings" panose="05000000000000000000" pitchFamily="2" charset="2"/>
              <a:buChar char="q"/>
              <a:defRPr sz="1450">
                <a:solidFill>
                  <a:srgbClr val="232D37"/>
                </a:solidFill>
                <a:latin typeface="Aptos"/>
              </a:defRPr>
            </a:pPr>
            <a:r>
              <a:rPr sz="2000" b="1" dirty="0"/>
              <a:t>Stakeholders: numerous, diverse and often with competing interests.</a:t>
            </a:r>
          </a:p>
          <a:p>
            <a:pPr marL="285750" indent="-285750">
              <a:spcAft>
                <a:spcPts val="800"/>
              </a:spcAft>
              <a:buFont typeface="Wingdings" panose="05000000000000000000" pitchFamily="2" charset="2"/>
              <a:buChar char="q"/>
              <a:defRPr sz="1450">
                <a:solidFill>
                  <a:srgbClr val="232D37"/>
                </a:solidFill>
                <a:latin typeface="Aptos"/>
              </a:defRPr>
            </a:pPr>
            <a:r>
              <a:rPr sz="2000" b="1" dirty="0"/>
              <a:t>Decision-making: rule-bound, multi-level and consultative.</a:t>
            </a:r>
          </a:p>
          <a:p>
            <a:pPr marL="285750" indent="-285750">
              <a:spcAft>
                <a:spcPts val="800"/>
              </a:spcAft>
              <a:buFont typeface="Wingdings" panose="05000000000000000000" pitchFamily="2" charset="2"/>
              <a:buChar char="q"/>
              <a:defRPr sz="1450">
                <a:solidFill>
                  <a:srgbClr val="232D37"/>
                </a:solidFill>
                <a:latin typeface="Aptos"/>
              </a:defRPr>
            </a:pPr>
            <a:r>
              <a:rPr sz="2000" b="1" dirty="0"/>
              <a:t>Risk tolerance: lower because failure can affect rights, safety and public funds.</a:t>
            </a:r>
          </a:p>
          <a:p>
            <a:pPr marL="285750" indent="-285750">
              <a:spcAft>
                <a:spcPts val="800"/>
              </a:spcAft>
              <a:buFont typeface="Wingdings" panose="05000000000000000000" pitchFamily="2" charset="2"/>
              <a:buChar char="q"/>
              <a:defRPr sz="1450">
                <a:solidFill>
                  <a:srgbClr val="232D37"/>
                </a:solidFill>
                <a:latin typeface="Aptos"/>
              </a:defRPr>
            </a:pPr>
            <a:r>
              <a:rPr sz="2400" b="1" dirty="0">
                <a:solidFill>
                  <a:srgbClr val="FF0000"/>
                </a:solidFill>
              </a:rPr>
              <a:t>Success: multi-dimensional—service quality, equity, resilience, sustainability and trust.</a:t>
            </a:r>
          </a:p>
        </p:txBody>
      </p:sp>
      <p:sp>
        <p:nvSpPr>
          <p:cNvPr id="9" name="Rounded Rectangle 8"/>
          <p:cNvSpPr/>
          <p:nvPr/>
        </p:nvSpPr>
        <p:spPr>
          <a:xfrm>
            <a:off x="6400800" y="1417320"/>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Oval 9"/>
          <p:cNvSpPr/>
          <p:nvPr/>
        </p:nvSpPr>
        <p:spPr>
          <a:xfrm>
            <a:off x="6528816" y="1554480"/>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1" name="TextBox 10"/>
          <p:cNvSpPr txBox="1"/>
          <p:nvPr/>
        </p:nvSpPr>
        <p:spPr>
          <a:xfrm>
            <a:off x="6565392" y="158971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12" name="TextBox 11"/>
          <p:cNvSpPr txBox="1"/>
          <p:nvPr/>
        </p:nvSpPr>
        <p:spPr>
          <a:xfrm>
            <a:off x="6995160" y="1819876"/>
            <a:ext cx="1737360" cy="584775"/>
          </a:xfrm>
          <a:prstGeom prst="rect">
            <a:avLst/>
          </a:prstGeom>
          <a:noFill/>
        </p:spPr>
        <p:txBody>
          <a:bodyPr wrap="square" lIns="45720" rIns="45720" anchor="ctr">
            <a:spAutoFit/>
          </a:bodyPr>
          <a:lstStyle/>
          <a:p>
            <a:pPr algn="l"/>
            <a:r>
              <a:rPr sz="1600" b="1">
                <a:solidFill>
                  <a:srgbClr val="143556"/>
                </a:solidFill>
                <a:latin typeface="Aptos"/>
              </a:rPr>
              <a:t>Profit / competition</a:t>
            </a:r>
          </a:p>
        </p:txBody>
      </p:sp>
      <p:sp>
        <p:nvSpPr>
          <p:cNvPr id="13" name="Rounded Rectangle 12"/>
          <p:cNvSpPr/>
          <p:nvPr/>
        </p:nvSpPr>
        <p:spPr>
          <a:xfrm>
            <a:off x="6400800" y="2898648"/>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4" name="Oval 13"/>
          <p:cNvSpPr/>
          <p:nvPr/>
        </p:nvSpPr>
        <p:spPr>
          <a:xfrm>
            <a:off x="6528816" y="3035808"/>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6565392" y="3071045"/>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16" name="TextBox 15"/>
          <p:cNvSpPr txBox="1"/>
          <p:nvPr/>
        </p:nvSpPr>
        <p:spPr>
          <a:xfrm>
            <a:off x="6995160" y="3424315"/>
            <a:ext cx="1737360" cy="338554"/>
          </a:xfrm>
          <a:prstGeom prst="rect">
            <a:avLst/>
          </a:prstGeom>
          <a:noFill/>
        </p:spPr>
        <p:txBody>
          <a:bodyPr wrap="square" lIns="45720" rIns="45720" anchor="ctr">
            <a:spAutoFit/>
          </a:bodyPr>
          <a:lstStyle/>
          <a:p>
            <a:pPr algn="l"/>
            <a:r>
              <a:rPr sz="1600" b="1">
                <a:solidFill>
                  <a:srgbClr val="143556"/>
                </a:solidFill>
                <a:latin typeface="Aptos"/>
              </a:rPr>
              <a:t>Faster decisions</a:t>
            </a:r>
          </a:p>
        </p:txBody>
      </p:sp>
      <p:sp>
        <p:nvSpPr>
          <p:cNvPr id="17" name="Rounded Rectangle 16"/>
          <p:cNvSpPr/>
          <p:nvPr/>
        </p:nvSpPr>
        <p:spPr>
          <a:xfrm>
            <a:off x="6400800" y="4379976"/>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Oval 17"/>
          <p:cNvSpPr/>
          <p:nvPr/>
        </p:nvSpPr>
        <p:spPr>
          <a:xfrm>
            <a:off x="6528816" y="4517136"/>
            <a:ext cx="384048" cy="384048"/>
          </a:xfrm>
          <a:prstGeom prst="ellipse">
            <a:avLst/>
          </a:prstGeom>
          <a:solidFill>
            <a:srgbClr val="5B6F80"/>
          </a:solidFill>
          <a:ln>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6565392" y="4552373"/>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0" name="TextBox 19"/>
          <p:cNvSpPr txBox="1"/>
          <p:nvPr/>
        </p:nvSpPr>
        <p:spPr>
          <a:xfrm>
            <a:off x="6995160" y="4782532"/>
            <a:ext cx="1737360" cy="584775"/>
          </a:xfrm>
          <a:prstGeom prst="rect">
            <a:avLst/>
          </a:prstGeom>
          <a:noFill/>
        </p:spPr>
        <p:txBody>
          <a:bodyPr wrap="square" lIns="45720" rIns="45720" anchor="ctr">
            <a:spAutoFit/>
          </a:bodyPr>
          <a:lstStyle/>
          <a:p>
            <a:pPr algn="l"/>
            <a:r>
              <a:rPr sz="1600" b="1">
                <a:solidFill>
                  <a:srgbClr val="143556"/>
                </a:solidFill>
                <a:latin typeface="Aptos"/>
              </a:rPr>
              <a:t>Higher risk tolerance</a:t>
            </a:r>
          </a:p>
        </p:txBody>
      </p:sp>
      <p:sp>
        <p:nvSpPr>
          <p:cNvPr id="21" name="Rounded Rectangle 20"/>
          <p:cNvSpPr/>
          <p:nvPr/>
        </p:nvSpPr>
        <p:spPr>
          <a:xfrm>
            <a:off x="9144000" y="1417320"/>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Oval 21"/>
          <p:cNvSpPr/>
          <p:nvPr/>
        </p:nvSpPr>
        <p:spPr>
          <a:xfrm>
            <a:off x="9272015" y="155448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3" name="TextBox 22"/>
          <p:cNvSpPr txBox="1"/>
          <p:nvPr/>
        </p:nvSpPr>
        <p:spPr>
          <a:xfrm>
            <a:off x="9308592" y="158971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4" name="TextBox 23"/>
          <p:cNvSpPr txBox="1"/>
          <p:nvPr/>
        </p:nvSpPr>
        <p:spPr>
          <a:xfrm>
            <a:off x="9738360" y="1942987"/>
            <a:ext cx="1737360" cy="338554"/>
          </a:xfrm>
          <a:prstGeom prst="rect">
            <a:avLst/>
          </a:prstGeom>
          <a:noFill/>
        </p:spPr>
        <p:txBody>
          <a:bodyPr wrap="square" lIns="45720" rIns="45720" anchor="ctr">
            <a:spAutoFit/>
          </a:bodyPr>
          <a:lstStyle/>
          <a:p>
            <a:pPr algn="l"/>
            <a:r>
              <a:rPr sz="1600" b="1">
                <a:solidFill>
                  <a:srgbClr val="143556"/>
                </a:solidFill>
                <a:latin typeface="Aptos"/>
              </a:rPr>
              <a:t>Public interest</a:t>
            </a:r>
          </a:p>
        </p:txBody>
      </p:sp>
      <p:sp>
        <p:nvSpPr>
          <p:cNvPr id="25" name="Rounded Rectangle 24"/>
          <p:cNvSpPr/>
          <p:nvPr/>
        </p:nvSpPr>
        <p:spPr>
          <a:xfrm>
            <a:off x="9144000" y="2898648"/>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Oval 25"/>
          <p:cNvSpPr/>
          <p:nvPr/>
        </p:nvSpPr>
        <p:spPr>
          <a:xfrm>
            <a:off x="9272015" y="3035808"/>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7" name="TextBox 26"/>
          <p:cNvSpPr txBox="1"/>
          <p:nvPr/>
        </p:nvSpPr>
        <p:spPr>
          <a:xfrm>
            <a:off x="9308592" y="3071045"/>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28" name="TextBox 27"/>
          <p:cNvSpPr txBox="1"/>
          <p:nvPr/>
        </p:nvSpPr>
        <p:spPr>
          <a:xfrm>
            <a:off x="9738360" y="3301205"/>
            <a:ext cx="1737360" cy="584775"/>
          </a:xfrm>
          <a:prstGeom prst="rect">
            <a:avLst/>
          </a:prstGeom>
          <a:noFill/>
        </p:spPr>
        <p:txBody>
          <a:bodyPr wrap="square" lIns="45720" rIns="45720" anchor="ctr">
            <a:spAutoFit/>
          </a:bodyPr>
          <a:lstStyle/>
          <a:p>
            <a:pPr algn="l"/>
            <a:r>
              <a:rPr sz="1600" b="1">
                <a:solidFill>
                  <a:srgbClr val="143556"/>
                </a:solidFill>
                <a:latin typeface="Aptos"/>
              </a:rPr>
              <a:t>Multi-level accountability</a:t>
            </a:r>
          </a:p>
        </p:txBody>
      </p:sp>
      <p:sp>
        <p:nvSpPr>
          <p:cNvPr id="29" name="Rounded Rectangle 28"/>
          <p:cNvSpPr/>
          <p:nvPr/>
        </p:nvSpPr>
        <p:spPr>
          <a:xfrm>
            <a:off x="9144000" y="4379976"/>
            <a:ext cx="2468880" cy="13350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Oval 29"/>
          <p:cNvSpPr/>
          <p:nvPr/>
        </p:nvSpPr>
        <p:spPr>
          <a:xfrm>
            <a:off x="9272015" y="4517136"/>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1" name="TextBox 30"/>
          <p:cNvSpPr txBox="1"/>
          <p:nvPr/>
        </p:nvSpPr>
        <p:spPr>
          <a:xfrm>
            <a:off x="9308592" y="4552373"/>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2" name="TextBox 31"/>
          <p:cNvSpPr txBox="1"/>
          <p:nvPr/>
        </p:nvSpPr>
        <p:spPr>
          <a:xfrm>
            <a:off x="9738360" y="4782533"/>
            <a:ext cx="1737360" cy="584775"/>
          </a:xfrm>
          <a:prstGeom prst="rect">
            <a:avLst/>
          </a:prstGeom>
          <a:noFill/>
        </p:spPr>
        <p:txBody>
          <a:bodyPr wrap="square" lIns="45720" rIns="45720" anchor="ctr">
            <a:spAutoFit/>
          </a:bodyPr>
          <a:lstStyle/>
          <a:p>
            <a:pPr algn="l"/>
            <a:r>
              <a:rPr sz="1600" b="1">
                <a:solidFill>
                  <a:srgbClr val="143556"/>
                </a:solidFill>
                <a:latin typeface="Aptos"/>
              </a:rPr>
              <a:t>Equity + trust + resilience</a:t>
            </a:r>
          </a:p>
        </p:txBody>
      </p:sp>
      <p:sp>
        <p:nvSpPr>
          <p:cNvPr id="33" name="TextBox 32"/>
          <p:cNvSpPr txBox="1"/>
          <p:nvPr/>
        </p:nvSpPr>
        <p:spPr>
          <a:xfrm>
            <a:off x="7315200" y="1097280"/>
            <a:ext cx="1463040" cy="276999"/>
          </a:xfrm>
          <a:prstGeom prst="rect">
            <a:avLst/>
          </a:prstGeom>
          <a:noFill/>
        </p:spPr>
        <p:txBody>
          <a:bodyPr wrap="square" lIns="45720" rIns="45720" anchor="t">
            <a:spAutoFit/>
          </a:bodyPr>
          <a:lstStyle/>
          <a:p>
            <a:pPr algn="ctr"/>
            <a:r>
              <a:rPr sz="1200" b="1">
                <a:solidFill>
                  <a:srgbClr val="5B6F80"/>
                </a:solidFill>
                <a:latin typeface="Aptos"/>
              </a:rPr>
              <a:t>PRIVATE</a:t>
            </a:r>
          </a:p>
        </p:txBody>
      </p:sp>
      <p:sp>
        <p:nvSpPr>
          <p:cNvPr id="34" name="TextBox 33"/>
          <p:cNvSpPr txBox="1"/>
          <p:nvPr/>
        </p:nvSpPr>
        <p:spPr>
          <a:xfrm>
            <a:off x="9646920" y="1097280"/>
            <a:ext cx="1463040" cy="276999"/>
          </a:xfrm>
          <a:prstGeom prst="rect">
            <a:avLst/>
          </a:prstGeom>
          <a:noFill/>
        </p:spPr>
        <p:txBody>
          <a:bodyPr wrap="square" lIns="45720" rIns="45720" anchor="t">
            <a:spAutoFit/>
          </a:bodyPr>
          <a:lstStyle/>
          <a:p>
            <a:pPr algn="ctr"/>
            <a:r>
              <a:rPr sz="1200" b="1">
                <a:solidFill>
                  <a:srgbClr val="008491"/>
                </a:solidFill>
                <a:latin typeface="Aptos"/>
              </a:rPr>
              <a:t>PUBLIC</a:t>
            </a:r>
          </a:p>
        </p:txBody>
      </p:sp>
      <p:pic>
        <p:nvPicPr>
          <p:cNvPr id="35" name="Picture 34">
            <a:extLst>
              <a:ext uri="{FF2B5EF4-FFF2-40B4-BE49-F238E27FC236}">
                <a16:creationId xmlns:a16="http://schemas.microsoft.com/office/drawing/2014/main" id="{97E9908B-FC57-4417-A021-438700F45645}"/>
              </a:ext>
            </a:extLst>
          </p:cNvPr>
          <p:cNvPicPr>
            <a:picLocks noChangeAspect="1"/>
          </p:cNvPicPr>
          <p:nvPr/>
        </p:nvPicPr>
        <p:blipFill>
          <a:blip r:embed="rId2"/>
          <a:stretch>
            <a:fillRect/>
          </a:stretch>
        </p:blipFill>
        <p:spPr>
          <a:xfrm>
            <a:off x="-11143" y="902363"/>
            <a:ext cx="6262220" cy="572286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19" y="37168"/>
            <a:ext cx="10607040" cy="646331"/>
          </a:xfrm>
          <a:prstGeom prst="rect">
            <a:avLst/>
          </a:prstGeom>
          <a:noFill/>
        </p:spPr>
        <p:txBody>
          <a:bodyPr wrap="square" lIns="45720" rIns="45720" anchor="t">
            <a:spAutoFit/>
          </a:bodyPr>
          <a:lstStyle/>
          <a:p>
            <a:pPr algn="ctr"/>
            <a:r>
              <a:rPr sz="3600" b="1" dirty="0">
                <a:solidFill>
                  <a:srgbClr val="FF0000"/>
                </a:solidFill>
                <a:latin typeface="Aptos"/>
              </a:rPr>
              <a:t>The Officer as a Change Agent</a:t>
            </a:r>
          </a:p>
        </p:txBody>
      </p:sp>
      <p:sp>
        <p:nvSpPr>
          <p:cNvPr id="3" name="TextBox 2"/>
          <p:cNvSpPr txBox="1"/>
          <p:nvPr/>
        </p:nvSpPr>
        <p:spPr>
          <a:xfrm>
            <a:off x="11201400" y="256032"/>
            <a:ext cx="411480" cy="400110"/>
          </a:xfrm>
          <a:prstGeom prst="rect">
            <a:avLst/>
          </a:prstGeom>
          <a:noFill/>
        </p:spPr>
        <p:txBody>
          <a:bodyPr wrap="square" lIns="45720" rIns="45720" anchor="t">
            <a:spAutoFit/>
          </a:bodyPr>
          <a:lstStyle/>
          <a:p>
            <a:pPr algn="r"/>
            <a:r>
              <a:rPr sz="2000" b="1">
                <a:solidFill>
                  <a:srgbClr val="5B6F80"/>
                </a:solidFill>
                <a:latin typeface="Aptos"/>
              </a:rPr>
              <a:t>9</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69332"/>
          </a:xfrm>
          <a:prstGeom prst="rect">
            <a:avLst/>
          </a:prstGeom>
          <a:noFill/>
        </p:spPr>
        <p:txBody>
          <a:bodyPr wrap="square" lIns="45720" rIns="45720" anchor="t">
            <a:spAutoFit/>
          </a:bodyPr>
          <a:lstStyle/>
          <a:p>
            <a:pPr algn="l"/>
            <a:r>
              <a:rPr b="1" dirty="0">
                <a:solidFill>
                  <a:srgbClr val="008491"/>
                </a:solidFill>
                <a:latin typeface="Aptos"/>
              </a:rPr>
              <a:t>LEADERSHIP</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60" y="6471164"/>
            <a:ext cx="2331720" cy="261610"/>
          </a:xfrm>
          <a:prstGeom prst="rect">
            <a:avLst/>
          </a:prstGeom>
          <a:solidFill>
            <a:srgbClr val="008491"/>
          </a:solidFill>
          <a:ln>
            <a:noFill/>
          </a:ln>
        </p:spPr>
        <p:txBody>
          <a:bodyPr wrap="square" lIns="45720" rIns="45720" anchor="ctr">
            <a:spAutoFit/>
          </a:bodyPr>
          <a:lstStyle/>
          <a:p>
            <a:pPr algn="ctr"/>
            <a:r>
              <a:rPr sz="1100" b="1">
                <a:solidFill>
                  <a:srgbClr val="FFFFFF"/>
                </a:solidFill>
                <a:latin typeface="Aptos"/>
              </a:rPr>
              <a:t>APPLY • MEASURE • LEARN • SUSTAIN</a:t>
            </a:r>
          </a:p>
        </p:txBody>
      </p:sp>
      <p:sp>
        <p:nvSpPr>
          <p:cNvPr id="8" name="TextBox 7"/>
          <p:cNvSpPr txBox="1"/>
          <p:nvPr/>
        </p:nvSpPr>
        <p:spPr>
          <a:xfrm>
            <a:off x="183446" y="1675690"/>
            <a:ext cx="5486400" cy="4298613"/>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Sense-maker — translate policy into local meaning and priorities.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Convener — bring departments, PRIs/ULBs, communities and partners together.</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Communicator — explain why, what, how and what changes for each stakeholder.</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Problem-solver — remove bottlenecks within delegated authority.</a:t>
            </a:r>
          </a:p>
          <a:p>
            <a:pPr marL="342900" indent="-342900">
              <a:spcAft>
                <a:spcPts val="800"/>
              </a:spcAft>
              <a:buFont typeface="Wingdings" panose="05000000000000000000" pitchFamily="2" charset="2"/>
              <a:buChar char="q"/>
              <a:defRPr sz="1450">
                <a:solidFill>
                  <a:srgbClr val="232D37"/>
                </a:solidFill>
                <a:latin typeface="Aptos"/>
              </a:defRPr>
            </a:pPr>
            <a:r>
              <a:rPr sz="2000" b="1" dirty="0"/>
              <a:t>Role model — demonstrate integrity, responsiveness and learning.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Sustainer — embed SOPs, data, budgets, reviews and accountability so change survives.</a:t>
            </a:r>
          </a:p>
        </p:txBody>
      </p:sp>
      <p:sp>
        <p:nvSpPr>
          <p:cNvPr id="9" name="Oval 8"/>
          <p:cNvSpPr/>
          <p:nvPr/>
        </p:nvSpPr>
        <p:spPr>
          <a:xfrm>
            <a:off x="8435340" y="2857500"/>
            <a:ext cx="1143000" cy="1143000"/>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0" name="TextBox 9"/>
          <p:cNvSpPr txBox="1"/>
          <p:nvPr/>
        </p:nvSpPr>
        <p:spPr>
          <a:xfrm>
            <a:off x="8549640" y="3136615"/>
            <a:ext cx="914400" cy="584775"/>
          </a:xfrm>
          <a:prstGeom prst="rect">
            <a:avLst/>
          </a:prstGeom>
          <a:noFill/>
        </p:spPr>
        <p:txBody>
          <a:bodyPr wrap="square" lIns="45720" rIns="45720" anchor="ctr">
            <a:spAutoFit/>
          </a:bodyPr>
          <a:lstStyle/>
          <a:p>
            <a:pPr algn="ctr"/>
            <a:r>
              <a:rPr sz="1600" b="1">
                <a:solidFill>
                  <a:srgbClr val="FFFFFF"/>
                </a:solidFill>
                <a:latin typeface="Aptos"/>
              </a:rPr>
              <a:t>CHANGE</a:t>
            </a:r>
            <a:br>
              <a:rPr sz="3600"/>
            </a:br>
            <a:r>
              <a:rPr sz="1600" b="1">
                <a:solidFill>
                  <a:srgbClr val="FFFFFF"/>
                </a:solidFill>
                <a:latin typeface="Aptos"/>
              </a:rPr>
              <a:t>LEADER</a:t>
            </a:r>
          </a:p>
        </p:txBody>
      </p:sp>
      <p:cxnSp>
        <p:nvCxnSpPr>
          <p:cNvPr id="11" name="Connector 10"/>
          <p:cNvCxnSpPr/>
          <p:nvPr/>
        </p:nvCxnSpPr>
        <p:spPr>
          <a:xfrm flipV="1">
            <a:off x="9006840" y="155448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8572500" y="1120140"/>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3" name="TextBox 12"/>
          <p:cNvSpPr txBox="1"/>
          <p:nvPr/>
        </p:nvSpPr>
        <p:spPr>
          <a:xfrm>
            <a:off x="8622792" y="1292871"/>
            <a:ext cx="768096" cy="523220"/>
          </a:xfrm>
          <a:prstGeom prst="rect">
            <a:avLst/>
          </a:prstGeom>
          <a:noFill/>
        </p:spPr>
        <p:txBody>
          <a:bodyPr wrap="square" lIns="45720" rIns="45720" anchor="ctr">
            <a:spAutoFit/>
          </a:bodyPr>
          <a:lstStyle/>
          <a:p>
            <a:pPr algn="ctr"/>
            <a:r>
              <a:rPr sz="1400" b="1">
                <a:solidFill>
                  <a:srgbClr val="FFFFFF"/>
                </a:solidFill>
                <a:latin typeface="Aptos"/>
              </a:rPr>
              <a:t>Sense-maker</a:t>
            </a:r>
          </a:p>
        </p:txBody>
      </p:sp>
      <p:cxnSp>
        <p:nvCxnSpPr>
          <p:cNvPr id="14" name="Connector 13"/>
          <p:cNvCxnSpPr/>
          <p:nvPr/>
        </p:nvCxnSpPr>
        <p:spPr>
          <a:xfrm flipV="1">
            <a:off x="9006840" y="2491740"/>
            <a:ext cx="1623381"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10195881" y="2057400"/>
            <a:ext cx="868680" cy="86868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6" name="TextBox 15"/>
          <p:cNvSpPr txBox="1"/>
          <p:nvPr/>
        </p:nvSpPr>
        <p:spPr>
          <a:xfrm>
            <a:off x="10246172" y="2337852"/>
            <a:ext cx="863787" cy="307777"/>
          </a:xfrm>
          <a:prstGeom prst="rect">
            <a:avLst/>
          </a:prstGeom>
          <a:noFill/>
        </p:spPr>
        <p:txBody>
          <a:bodyPr wrap="square" lIns="45720" rIns="45720" anchor="ctr">
            <a:spAutoFit/>
          </a:bodyPr>
          <a:lstStyle/>
          <a:p>
            <a:pPr algn="ctr"/>
            <a:r>
              <a:rPr sz="1400" b="1">
                <a:solidFill>
                  <a:srgbClr val="FFFFFF"/>
                </a:solidFill>
                <a:latin typeface="Aptos"/>
              </a:rPr>
              <a:t>Convener</a:t>
            </a:r>
          </a:p>
        </p:txBody>
      </p:sp>
      <p:cxnSp>
        <p:nvCxnSpPr>
          <p:cNvPr id="17" name="Connector 16"/>
          <p:cNvCxnSpPr/>
          <p:nvPr/>
        </p:nvCxnSpPr>
        <p:spPr>
          <a:xfrm>
            <a:off x="9006840" y="3429000"/>
            <a:ext cx="1623381" cy="93725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0195881" y="3931920"/>
            <a:ext cx="868680" cy="86868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9" name="TextBox 18"/>
          <p:cNvSpPr txBox="1"/>
          <p:nvPr/>
        </p:nvSpPr>
        <p:spPr>
          <a:xfrm>
            <a:off x="10246173" y="4104650"/>
            <a:ext cx="768096" cy="523220"/>
          </a:xfrm>
          <a:prstGeom prst="rect">
            <a:avLst/>
          </a:prstGeom>
          <a:noFill/>
        </p:spPr>
        <p:txBody>
          <a:bodyPr wrap="square" lIns="45720" rIns="45720" anchor="ctr">
            <a:spAutoFit/>
          </a:bodyPr>
          <a:lstStyle/>
          <a:p>
            <a:pPr algn="ctr"/>
            <a:r>
              <a:rPr sz="1400" b="1">
                <a:solidFill>
                  <a:srgbClr val="FFFFFF"/>
                </a:solidFill>
                <a:latin typeface="Aptos"/>
              </a:rPr>
              <a:t>Communicator</a:t>
            </a:r>
          </a:p>
        </p:txBody>
      </p:sp>
      <p:cxnSp>
        <p:nvCxnSpPr>
          <p:cNvPr id="20" name="Connector 19"/>
          <p:cNvCxnSpPr/>
          <p:nvPr/>
        </p:nvCxnSpPr>
        <p:spPr>
          <a:xfrm>
            <a:off x="9006840" y="342900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8572500" y="4869180"/>
            <a:ext cx="868680" cy="86868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2" name="TextBox 21"/>
          <p:cNvSpPr txBox="1"/>
          <p:nvPr/>
        </p:nvSpPr>
        <p:spPr>
          <a:xfrm>
            <a:off x="8622792" y="5041911"/>
            <a:ext cx="768096" cy="523220"/>
          </a:xfrm>
          <a:prstGeom prst="rect">
            <a:avLst/>
          </a:prstGeom>
          <a:noFill/>
        </p:spPr>
        <p:txBody>
          <a:bodyPr wrap="square" lIns="45720" rIns="45720" anchor="ctr">
            <a:spAutoFit/>
          </a:bodyPr>
          <a:lstStyle/>
          <a:p>
            <a:pPr algn="ctr"/>
            <a:r>
              <a:rPr sz="1400" b="1">
                <a:solidFill>
                  <a:srgbClr val="FFFFFF"/>
                </a:solidFill>
                <a:latin typeface="Aptos"/>
              </a:rPr>
              <a:t>Problem-solver</a:t>
            </a:r>
          </a:p>
        </p:txBody>
      </p:sp>
      <p:cxnSp>
        <p:nvCxnSpPr>
          <p:cNvPr id="23" name="Connector 22"/>
          <p:cNvCxnSpPr/>
          <p:nvPr/>
        </p:nvCxnSpPr>
        <p:spPr>
          <a:xfrm flipH="1">
            <a:off x="7383458" y="3429000"/>
            <a:ext cx="1623382"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949118" y="3931920"/>
            <a:ext cx="868680" cy="86868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5" name="TextBox 24"/>
          <p:cNvSpPr txBox="1"/>
          <p:nvPr/>
        </p:nvSpPr>
        <p:spPr>
          <a:xfrm>
            <a:off x="6999410" y="4104651"/>
            <a:ext cx="768096" cy="523220"/>
          </a:xfrm>
          <a:prstGeom prst="rect">
            <a:avLst/>
          </a:prstGeom>
          <a:noFill/>
        </p:spPr>
        <p:txBody>
          <a:bodyPr wrap="square" lIns="45720" rIns="45720" anchor="ctr">
            <a:spAutoFit/>
          </a:bodyPr>
          <a:lstStyle/>
          <a:p>
            <a:pPr algn="ctr"/>
            <a:r>
              <a:rPr sz="1400" b="1">
                <a:solidFill>
                  <a:srgbClr val="FFFFFF"/>
                </a:solidFill>
                <a:latin typeface="Aptos"/>
              </a:rPr>
              <a:t>Role model</a:t>
            </a:r>
          </a:p>
        </p:txBody>
      </p:sp>
      <p:cxnSp>
        <p:nvCxnSpPr>
          <p:cNvPr id="26" name="Connector 25"/>
          <p:cNvCxnSpPr/>
          <p:nvPr/>
        </p:nvCxnSpPr>
        <p:spPr>
          <a:xfrm flipH="1" flipV="1">
            <a:off x="7383458" y="2491739"/>
            <a:ext cx="1623382" cy="937261"/>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7040719" y="2057399"/>
            <a:ext cx="868680" cy="8686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8" name="TextBox 27"/>
          <p:cNvSpPr txBox="1"/>
          <p:nvPr/>
        </p:nvSpPr>
        <p:spPr>
          <a:xfrm>
            <a:off x="6999409" y="2337851"/>
            <a:ext cx="868673" cy="307777"/>
          </a:xfrm>
          <a:prstGeom prst="rect">
            <a:avLst/>
          </a:prstGeom>
          <a:noFill/>
        </p:spPr>
        <p:txBody>
          <a:bodyPr wrap="square" lIns="45720" rIns="45720" anchor="ctr">
            <a:spAutoFit/>
          </a:bodyPr>
          <a:lstStyle/>
          <a:p>
            <a:pPr algn="ctr"/>
            <a:r>
              <a:rPr sz="1400" b="1" dirty="0">
                <a:solidFill>
                  <a:srgbClr val="FFFFFF"/>
                </a:solidFill>
                <a:latin typeface="Aptos"/>
              </a:rPr>
              <a:t>Sustainer</a:t>
            </a:r>
          </a:p>
        </p:txBody>
      </p:sp>
      <p:pic>
        <p:nvPicPr>
          <p:cNvPr id="32" name="Picture 31">
            <a:extLst>
              <a:ext uri="{FF2B5EF4-FFF2-40B4-BE49-F238E27FC236}">
                <a16:creationId xmlns:a16="http://schemas.microsoft.com/office/drawing/2014/main" id="{D22FB1C2-70DE-496F-940E-B30DB6053423}"/>
              </a:ext>
            </a:extLst>
          </p:cNvPr>
          <p:cNvPicPr>
            <a:picLocks noChangeAspect="1"/>
          </p:cNvPicPr>
          <p:nvPr/>
        </p:nvPicPr>
        <p:blipFill>
          <a:blip r:embed="rId2"/>
          <a:stretch>
            <a:fillRect/>
          </a:stretch>
        </p:blipFill>
        <p:spPr>
          <a:xfrm>
            <a:off x="5913374" y="804672"/>
            <a:ext cx="6180303" cy="59773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A Practical Change Architecture</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10</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LEADERSHIP</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1" dirty="0">
                <a:solidFill>
                  <a:srgbClr val="FF0000"/>
                </a:solidFill>
                <a:latin typeface="Aptos"/>
              </a:rPr>
              <a:t>Prof Anil Kumar | NITTTR | Training for Class-II Officers, Government of Bihar</a:t>
            </a:r>
          </a:p>
        </p:txBody>
      </p:sp>
      <p:sp>
        <p:nvSpPr>
          <p:cNvPr id="7" name="TextBox 6"/>
          <p:cNvSpPr txBox="1"/>
          <p:nvPr/>
        </p:nvSpPr>
        <p:spPr>
          <a:xfrm>
            <a:off x="8979408" y="6463470"/>
            <a:ext cx="2633472"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502920" y="1581589"/>
            <a:ext cx="5144975" cy="3888244"/>
          </a:xfrm>
          <a:prstGeom prst="rect">
            <a:avLst/>
          </a:prstGeom>
          <a:noFill/>
        </p:spPr>
        <p:txBody>
          <a:bodyPr wrap="square" lIns="36576" rIns="54864">
            <a:spAutoFit/>
          </a:bodyPr>
          <a:lstStyle/>
          <a:p>
            <a:pPr>
              <a:spcAft>
                <a:spcPts val="800"/>
              </a:spcAft>
              <a:defRPr sz="1330">
                <a:solidFill>
                  <a:srgbClr val="232D37"/>
                </a:solidFill>
                <a:latin typeface="Aptos"/>
              </a:defRPr>
            </a:pPr>
            <a:r>
              <a:rPr sz="2000" b="1" dirty="0"/>
              <a:t>1. Diagnose the problem and baseline.</a:t>
            </a:r>
          </a:p>
          <a:p>
            <a:pPr>
              <a:spcAft>
                <a:spcPts val="800"/>
              </a:spcAft>
              <a:defRPr sz="1330">
                <a:solidFill>
                  <a:srgbClr val="232D37"/>
                </a:solidFill>
                <a:latin typeface="Aptos"/>
              </a:defRPr>
            </a:pPr>
            <a:r>
              <a:rPr sz="2000" b="1" dirty="0"/>
              <a:t>2. Define citizen-</a:t>
            </a:r>
            <a:r>
              <a:rPr sz="2000" b="1" dirty="0" err="1"/>
              <a:t>centred</a:t>
            </a:r>
            <a:r>
              <a:rPr sz="2000" b="1" dirty="0"/>
              <a:t> outcomes.</a:t>
            </a:r>
          </a:p>
          <a:p>
            <a:pPr>
              <a:spcAft>
                <a:spcPts val="800"/>
              </a:spcAft>
              <a:defRPr sz="1330">
                <a:solidFill>
                  <a:srgbClr val="232D37"/>
                </a:solidFill>
                <a:latin typeface="Aptos"/>
              </a:defRPr>
            </a:pPr>
            <a:r>
              <a:rPr sz="2000" b="1" dirty="0"/>
              <a:t>3. Map stakeholders and constraints.</a:t>
            </a:r>
          </a:p>
          <a:p>
            <a:pPr>
              <a:spcAft>
                <a:spcPts val="800"/>
              </a:spcAft>
              <a:defRPr sz="1330">
                <a:solidFill>
                  <a:srgbClr val="232D37"/>
                </a:solidFill>
                <a:latin typeface="Aptos"/>
              </a:defRPr>
            </a:pPr>
            <a:r>
              <a:rPr sz="2000" b="1" dirty="0"/>
              <a:t>4. Design the intervention and implementation pathway.</a:t>
            </a:r>
          </a:p>
          <a:p>
            <a:pPr>
              <a:spcAft>
                <a:spcPts val="800"/>
              </a:spcAft>
              <a:defRPr sz="1330">
                <a:solidFill>
                  <a:srgbClr val="232D37"/>
                </a:solidFill>
                <a:latin typeface="Aptos"/>
              </a:defRPr>
            </a:pPr>
            <a:r>
              <a:rPr sz="2000" b="1" dirty="0"/>
              <a:t>5. Build capability and communication.</a:t>
            </a:r>
          </a:p>
          <a:p>
            <a:pPr>
              <a:spcAft>
                <a:spcPts val="800"/>
              </a:spcAft>
              <a:defRPr sz="1330">
                <a:solidFill>
                  <a:srgbClr val="232D37"/>
                </a:solidFill>
                <a:latin typeface="Aptos"/>
              </a:defRPr>
            </a:pPr>
            <a:r>
              <a:rPr sz="2000" b="1" dirty="0"/>
              <a:t>6. Pilot, measure and learn.</a:t>
            </a:r>
          </a:p>
          <a:p>
            <a:pPr>
              <a:spcAft>
                <a:spcPts val="800"/>
              </a:spcAft>
              <a:defRPr sz="1330">
                <a:solidFill>
                  <a:srgbClr val="232D37"/>
                </a:solidFill>
                <a:latin typeface="Aptos"/>
              </a:defRPr>
            </a:pPr>
            <a:r>
              <a:rPr sz="2000" b="1" dirty="0"/>
              <a:t>7. Scale with safeguards.</a:t>
            </a:r>
          </a:p>
          <a:p>
            <a:pPr>
              <a:spcAft>
                <a:spcPts val="800"/>
              </a:spcAft>
              <a:defRPr sz="1330">
                <a:solidFill>
                  <a:srgbClr val="232D37"/>
                </a:solidFill>
                <a:latin typeface="Aptos"/>
              </a:defRPr>
            </a:pPr>
            <a:r>
              <a:rPr sz="2000" b="1" dirty="0"/>
              <a:t>8. </a:t>
            </a:r>
            <a:r>
              <a:rPr sz="2000" b="1" dirty="0" err="1"/>
              <a:t>Institutionalise</a:t>
            </a:r>
            <a:r>
              <a:rPr sz="2000" b="1" dirty="0"/>
              <a:t> through rules, budgets, data and review.</a:t>
            </a:r>
          </a:p>
        </p:txBody>
      </p:sp>
      <p:sp>
        <p:nvSpPr>
          <p:cNvPr id="9" name="Rounded Rectangle 8"/>
          <p:cNvSpPr/>
          <p:nvPr/>
        </p:nvSpPr>
        <p:spPr>
          <a:xfrm>
            <a:off x="6446520"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37160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39144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622417"/>
            <a:ext cx="1801368" cy="369332"/>
          </a:xfrm>
          <a:prstGeom prst="rect">
            <a:avLst/>
          </a:prstGeom>
          <a:noFill/>
        </p:spPr>
        <p:txBody>
          <a:bodyPr wrap="square" lIns="45720" rIns="45720" anchor="ctr">
            <a:spAutoFit/>
          </a:bodyPr>
          <a:lstStyle/>
          <a:p>
            <a:pPr algn="l"/>
            <a:r>
              <a:rPr b="1">
                <a:solidFill>
                  <a:srgbClr val="143556"/>
                </a:solidFill>
                <a:latin typeface="Aptos"/>
              </a:rPr>
              <a:t>Diagnose</a:t>
            </a:r>
          </a:p>
        </p:txBody>
      </p:sp>
      <p:sp>
        <p:nvSpPr>
          <p:cNvPr id="13" name="Rounded Rectangle 12"/>
          <p:cNvSpPr/>
          <p:nvPr/>
        </p:nvSpPr>
        <p:spPr>
          <a:xfrm>
            <a:off x="9125712"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37160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39144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622417"/>
            <a:ext cx="1801368" cy="369332"/>
          </a:xfrm>
          <a:prstGeom prst="rect">
            <a:avLst/>
          </a:prstGeom>
          <a:noFill/>
        </p:spPr>
        <p:txBody>
          <a:bodyPr wrap="square" lIns="45720" rIns="45720" anchor="ctr">
            <a:spAutoFit/>
          </a:bodyPr>
          <a:lstStyle/>
          <a:p>
            <a:pPr algn="l"/>
            <a:r>
              <a:rPr b="1">
                <a:solidFill>
                  <a:srgbClr val="143556"/>
                </a:solidFill>
                <a:latin typeface="Aptos"/>
              </a:rPr>
              <a:t>Define outcome</a:t>
            </a:r>
          </a:p>
        </p:txBody>
      </p:sp>
      <p:sp>
        <p:nvSpPr>
          <p:cNvPr id="17" name="Rounded Rectangle 16"/>
          <p:cNvSpPr/>
          <p:nvPr/>
        </p:nvSpPr>
        <p:spPr>
          <a:xfrm>
            <a:off x="6446520"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2608325"/>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2628174"/>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2859143"/>
            <a:ext cx="1801368" cy="369332"/>
          </a:xfrm>
          <a:prstGeom prst="rect">
            <a:avLst/>
          </a:prstGeom>
          <a:noFill/>
        </p:spPr>
        <p:txBody>
          <a:bodyPr wrap="square" lIns="45720" rIns="45720" anchor="ctr">
            <a:spAutoFit/>
          </a:bodyPr>
          <a:lstStyle/>
          <a:p>
            <a:pPr algn="l"/>
            <a:r>
              <a:rPr b="1">
                <a:solidFill>
                  <a:srgbClr val="143556"/>
                </a:solidFill>
                <a:latin typeface="Aptos"/>
              </a:rPr>
              <a:t>Map</a:t>
            </a:r>
          </a:p>
        </p:txBody>
      </p:sp>
      <p:sp>
        <p:nvSpPr>
          <p:cNvPr id="21" name="Rounded Rectangle 20"/>
          <p:cNvSpPr/>
          <p:nvPr/>
        </p:nvSpPr>
        <p:spPr>
          <a:xfrm>
            <a:off x="9125712"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2608325"/>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2628174"/>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2859143"/>
            <a:ext cx="1801368" cy="369332"/>
          </a:xfrm>
          <a:prstGeom prst="rect">
            <a:avLst/>
          </a:prstGeom>
          <a:noFill/>
        </p:spPr>
        <p:txBody>
          <a:bodyPr wrap="square" lIns="45720" rIns="45720" anchor="ctr">
            <a:spAutoFit/>
          </a:bodyPr>
          <a:lstStyle/>
          <a:p>
            <a:pPr algn="l"/>
            <a:r>
              <a:rPr b="1">
                <a:solidFill>
                  <a:srgbClr val="143556"/>
                </a:solidFill>
                <a:latin typeface="Aptos"/>
              </a:rPr>
              <a:t>Design</a:t>
            </a:r>
          </a:p>
        </p:txBody>
      </p:sp>
      <p:sp>
        <p:nvSpPr>
          <p:cNvPr id="25" name="Rounded Rectangle 24"/>
          <p:cNvSpPr/>
          <p:nvPr/>
        </p:nvSpPr>
        <p:spPr>
          <a:xfrm>
            <a:off x="6446520"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384505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3864900"/>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095868"/>
            <a:ext cx="1801368" cy="369332"/>
          </a:xfrm>
          <a:prstGeom prst="rect">
            <a:avLst/>
          </a:prstGeom>
          <a:noFill/>
        </p:spPr>
        <p:txBody>
          <a:bodyPr wrap="square" lIns="45720" rIns="45720" anchor="ctr">
            <a:spAutoFit/>
          </a:bodyPr>
          <a:lstStyle/>
          <a:p>
            <a:pPr algn="l"/>
            <a:r>
              <a:rPr b="1">
                <a:solidFill>
                  <a:srgbClr val="143556"/>
                </a:solidFill>
                <a:latin typeface="Aptos"/>
              </a:rPr>
              <a:t>Build capability</a:t>
            </a:r>
          </a:p>
        </p:txBody>
      </p:sp>
      <p:sp>
        <p:nvSpPr>
          <p:cNvPr id="29" name="Rounded Rectangle 28"/>
          <p:cNvSpPr/>
          <p:nvPr/>
        </p:nvSpPr>
        <p:spPr>
          <a:xfrm>
            <a:off x="9125712"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3845052"/>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3864900"/>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095868"/>
            <a:ext cx="1801368" cy="369332"/>
          </a:xfrm>
          <a:prstGeom prst="rect">
            <a:avLst/>
          </a:prstGeom>
          <a:noFill/>
        </p:spPr>
        <p:txBody>
          <a:bodyPr wrap="square" lIns="45720" rIns="45720" anchor="ctr">
            <a:spAutoFit/>
          </a:bodyPr>
          <a:lstStyle/>
          <a:p>
            <a:pPr algn="l"/>
            <a:r>
              <a:rPr b="1">
                <a:solidFill>
                  <a:srgbClr val="143556"/>
                </a:solidFill>
                <a:latin typeface="Aptos"/>
              </a:rPr>
              <a:t>Pilot &amp; learn</a:t>
            </a:r>
          </a:p>
        </p:txBody>
      </p:sp>
      <p:sp>
        <p:nvSpPr>
          <p:cNvPr id="33" name="Rounded Rectangle 32"/>
          <p:cNvSpPr/>
          <p:nvPr/>
        </p:nvSpPr>
        <p:spPr>
          <a:xfrm>
            <a:off x="6446520"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4" name="Oval 33"/>
          <p:cNvSpPr/>
          <p:nvPr/>
        </p:nvSpPr>
        <p:spPr>
          <a:xfrm>
            <a:off x="6574536" y="5081777"/>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5" name="TextBox 34"/>
          <p:cNvSpPr txBox="1"/>
          <p:nvPr/>
        </p:nvSpPr>
        <p:spPr>
          <a:xfrm>
            <a:off x="6611112" y="5101625"/>
            <a:ext cx="310896" cy="307777"/>
          </a:xfrm>
          <a:prstGeom prst="rect">
            <a:avLst/>
          </a:prstGeom>
          <a:noFill/>
        </p:spPr>
        <p:txBody>
          <a:bodyPr wrap="square" lIns="45720" rIns="45720" anchor="ctr">
            <a:spAutoFit/>
          </a:bodyPr>
          <a:lstStyle/>
          <a:p>
            <a:pPr algn="ctr"/>
            <a:r>
              <a:rPr sz="1400" b="1">
                <a:solidFill>
                  <a:srgbClr val="FFFFFF"/>
                </a:solidFill>
                <a:latin typeface="Aptos"/>
              </a:rPr>
              <a:t>7</a:t>
            </a:r>
          </a:p>
        </p:txBody>
      </p:sp>
      <p:sp>
        <p:nvSpPr>
          <p:cNvPr id="36" name="TextBox 35"/>
          <p:cNvSpPr txBox="1"/>
          <p:nvPr/>
        </p:nvSpPr>
        <p:spPr>
          <a:xfrm>
            <a:off x="7040880" y="5332594"/>
            <a:ext cx="1801368" cy="369332"/>
          </a:xfrm>
          <a:prstGeom prst="rect">
            <a:avLst/>
          </a:prstGeom>
          <a:noFill/>
        </p:spPr>
        <p:txBody>
          <a:bodyPr wrap="square" lIns="45720" rIns="45720" anchor="ctr">
            <a:spAutoFit/>
          </a:bodyPr>
          <a:lstStyle/>
          <a:p>
            <a:pPr algn="l"/>
            <a:r>
              <a:rPr b="1">
                <a:solidFill>
                  <a:srgbClr val="143556"/>
                </a:solidFill>
                <a:latin typeface="Aptos"/>
              </a:rPr>
              <a:t>Scale</a:t>
            </a:r>
          </a:p>
        </p:txBody>
      </p:sp>
      <p:sp>
        <p:nvSpPr>
          <p:cNvPr id="37" name="Rounded Rectangle 36"/>
          <p:cNvSpPr/>
          <p:nvPr/>
        </p:nvSpPr>
        <p:spPr>
          <a:xfrm>
            <a:off x="9125712"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8" name="Oval 37"/>
          <p:cNvSpPr/>
          <p:nvPr/>
        </p:nvSpPr>
        <p:spPr>
          <a:xfrm>
            <a:off x="9253728" y="5081777"/>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9" name="TextBox 38"/>
          <p:cNvSpPr txBox="1"/>
          <p:nvPr/>
        </p:nvSpPr>
        <p:spPr>
          <a:xfrm>
            <a:off x="9290304" y="5101625"/>
            <a:ext cx="310896" cy="307777"/>
          </a:xfrm>
          <a:prstGeom prst="rect">
            <a:avLst/>
          </a:prstGeom>
          <a:noFill/>
        </p:spPr>
        <p:txBody>
          <a:bodyPr wrap="square" lIns="45720" rIns="45720" anchor="ctr">
            <a:spAutoFit/>
          </a:bodyPr>
          <a:lstStyle/>
          <a:p>
            <a:pPr algn="ctr"/>
            <a:r>
              <a:rPr sz="1400" b="1">
                <a:solidFill>
                  <a:srgbClr val="FFFFFF"/>
                </a:solidFill>
                <a:latin typeface="Aptos"/>
              </a:rPr>
              <a:t>8</a:t>
            </a:r>
          </a:p>
        </p:txBody>
      </p:sp>
      <p:sp>
        <p:nvSpPr>
          <p:cNvPr id="40" name="TextBox 39"/>
          <p:cNvSpPr txBox="1"/>
          <p:nvPr/>
        </p:nvSpPr>
        <p:spPr>
          <a:xfrm>
            <a:off x="9720072" y="5332594"/>
            <a:ext cx="1801368" cy="369332"/>
          </a:xfrm>
          <a:prstGeom prst="rect">
            <a:avLst/>
          </a:prstGeom>
          <a:noFill/>
        </p:spPr>
        <p:txBody>
          <a:bodyPr wrap="square" lIns="45720" rIns="45720" anchor="ctr">
            <a:spAutoFit/>
          </a:bodyPr>
          <a:lstStyle/>
          <a:p>
            <a:pPr algn="l"/>
            <a:r>
              <a:rPr b="1">
                <a:solidFill>
                  <a:srgbClr val="143556"/>
                </a:solidFill>
                <a:latin typeface="Aptos"/>
              </a:rPr>
              <a:t>Institutionalise</a:t>
            </a:r>
          </a:p>
        </p:txBody>
      </p:sp>
      <p:pic>
        <p:nvPicPr>
          <p:cNvPr id="42" name="Picture 41">
            <a:extLst>
              <a:ext uri="{FF2B5EF4-FFF2-40B4-BE49-F238E27FC236}">
                <a16:creationId xmlns:a16="http://schemas.microsoft.com/office/drawing/2014/main" id="{AD1DE962-1EAD-431F-B038-58BE3D63130B}"/>
              </a:ext>
            </a:extLst>
          </p:cNvPr>
          <p:cNvPicPr>
            <a:picLocks noChangeAspect="1"/>
          </p:cNvPicPr>
          <p:nvPr/>
        </p:nvPicPr>
        <p:blipFill>
          <a:blip r:embed="rId2"/>
          <a:stretch>
            <a:fillRect/>
          </a:stretch>
        </p:blipFill>
        <p:spPr>
          <a:xfrm>
            <a:off x="5922215" y="2335"/>
            <a:ext cx="6239306" cy="655617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Kotter’s 8-Step Model — Public Administration Lens</a:t>
            </a:r>
          </a:p>
        </p:txBody>
      </p:sp>
      <p:sp>
        <p:nvSpPr>
          <p:cNvPr id="3" name="TextBox 2"/>
          <p:cNvSpPr txBox="1"/>
          <p:nvPr/>
        </p:nvSpPr>
        <p:spPr>
          <a:xfrm>
            <a:off x="11201400" y="256032"/>
            <a:ext cx="411480" cy="461665"/>
          </a:xfrm>
          <a:prstGeom prst="rect">
            <a:avLst/>
          </a:prstGeom>
          <a:noFill/>
        </p:spPr>
        <p:txBody>
          <a:bodyPr wrap="square" lIns="45720" rIns="45720" anchor="t">
            <a:spAutoFit/>
          </a:bodyPr>
          <a:lstStyle/>
          <a:p>
            <a:pPr algn="r"/>
            <a:r>
              <a:rPr sz="2400" b="1">
                <a:solidFill>
                  <a:srgbClr val="5B6F80"/>
                </a:solidFill>
                <a:latin typeface="Aptos"/>
              </a:rPr>
              <a:t>11</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MODELS</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60" y="6463470"/>
            <a:ext cx="2606040" cy="276999"/>
          </a:xfrm>
          <a:prstGeom prst="rect">
            <a:avLst/>
          </a:prstGeom>
          <a:solidFill>
            <a:srgbClr val="008491"/>
          </a:solidFill>
          <a:ln>
            <a:noFill/>
          </a:ln>
        </p:spPr>
        <p:txBody>
          <a:bodyPr wrap="square" lIns="45720" rIns="45720" anchor="ctr">
            <a:spAutoFit/>
          </a:bodyPr>
          <a:lstStyle/>
          <a:p>
            <a:pPr algn="ctr"/>
            <a:r>
              <a:rPr sz="1200" b="1">
                <a:solidFill>
                  <a:srgbClr val="FFFFFF"/>
                </a:solidFill>
                <a:latin typeface="Aptos"/>
              </a:rPr>
              <a:t>APPLY • MEASURE • LEARN • SUSTAIN</a:t>
            </a:r>
          </a:p>
        </p:txBody>
      </p:sp>
      <p:sp>
        <p:nvSpPr>
          <p:cNvPr id="8" name="TextBox 7"/>
          <p:cNvSpPr txBox="1"/>
          <p:nvPr/>
        </p:nvSpPr>
        <p:spPr>
          <a:xfrm>
            <a:off x="640080" y="1234440"/>
            <a:ext cx="5486400" cy="511935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Create urgency using evidence and citizen impact.</a:t>
            </a:r>
          </a:p>
          <a:p>
            <a:pPr marL="342900" indent="-342900">
              <a:spcAft>
                <a:spcPts val="800"/>
              </a:spcAft>
              <a:buFont typeface="Wingdings" panose="05000000000000000000" pitchFamily="2" charset="2"/>
              <a:buChar char="q"/>
              <a:defRPr sz="1330">
                <a:solidFill>
                  <a:srgbClr val="232D37"/>
                </a:solidFill>
                <a:latin typeface="Aptos"/>
              </a:defRPr>
            </a:pPr>
            <a:r>
              <a:rPr sz="2000" b="1" dirty="0"/>
              <a:t>Build a guiding coalition across functions and levels.</a:t>
            </a:r>
          </a:p>
          <a:p>
            <a:pPr marL="342900" indent="-342900">
              <a:spcAft>
                <a:spcPts val="800"/>
              </a:spcAft>
              <a:buFont typeface="Wingdings" panose="05000000000000000000" pitchFamily="2" charset="2"/>
              <a:buChar char="q"/>
              <a:defRPr sz="1330">
                <a:solidFill>
                  <a:srgbClr val="232D37"/>
                </a:solidFill>
                <a:latin typeface="Aptos"/>
              </a:defRPr>
            </a:pPr>
            <a:r>
              <a:rPr sz="2000" b="1" dirty="0"/>
              <a:t>Form a clear vision and measurable outcomes.</a:t>
            </a:r>
          </a:p>
          <a:p>
            <a:pPr marL="342900" indent="-342900">
              <a:spcAft>
                <a:spcPts val="800"/>
              </a:spcAft>
              <a:buFont typeface="Wingdings" panose="05000000000000000000" pitchFamily="2" charset="2"/>
              <a:buChar char="q"/>
              <a:defRPr sz="1330">
                <a:solidFill>
                  <a:srgbClr val="232D37"/>
                </a:solidFill>
                <a:latin typeface="Aptos"/>
              </a:defRPr>
            </a:pPr>
            <a:r>
              <a:rPr sz="2000" b="1" dirty="0" err="1"/>
              <a:t>Mobilise</a:t>
            </a:r>
            <a:r>
              <a:rPr sz="2000" b="1" dirty="0"/>
              <a:t> officers, frontline staff, community leaders and partners.</a:t>
            </a:r>
          </a:p>
          <a:p>
            <a:pPr marL="342900" indent="-342900">
              <a:spcAft>
                <a:spcPts val="800"/>
              </a:spcAft>
              <a:buFont typeface="Wingdings" panose="05000000000000000000" pitchFamily="2" charset="2"/>
              <a:buChar char="q"/>
              <a:defRPr sz="1330">
                <a:solidFill>
                  <a:srgbClr val="232D37"/>
                </a:solidFill>
                <a:latin typeface="Aptos"/>
              </a:defRPr>
            </a:pPr>
            <a:r>
              <a:rPr sz="2000" b="1" dirty="0"/>
              <a:t>Remove procedural, capability and resource barriers.</a:t>
            </a:r>
          </a:p>
          <a:p>
            <a:pPr marL="342900" indent="-342900">
              <a:spcAft>
                <a:spcPts val="800"/>
              </a:spcAft>
              <a:buFont typeface="Wingdings" panose="05000000000000000000" pitchFamily="2" charset="2"/>
              <a:buChar char="q"/>
              <a:defRPr sz="1330">
                <a:solidFill>
                  <a:srgbClr val="232D37"/>
                </a:solidFill>
                <a:latin typeface="Aptos"/>
              </a:defRPr>
            </a:pPr>
            <a:r>
              <a:rPr sz="2000" b="1" dirty="0"/>
              <a:t>Generate short-term wins.</a:t>
            </a:r>
          </a:p>
          <a:p>
            <a:pPr marL="342900" indent="-342900">
              <a:spcAft>
                <a:spcPts val="800"/>
              </a:spcAft>
              <a:buFont typeface="Wingdings" panose="05000000000000000000" pitchFamily="2" charset="2"/>
              <a:buChar char="q"/>
              <a:defRPr sz="1330">
                <a:solidFill>
                  <a:srgbClr val="232D37"/>
                </a:solidFill>
                <a:latin typeface="Aptos"/>
              </a:defRPr>
            </a:pPr>
            <a:r>
              <a:rPr sz="2000" b="1" dirty="0"/>
              <a:t>Sustain acceleration and solve harder bottlenecks.</a:t>
            </a:r>
          </a:p>
          <a:p>
            <a:pPr marL="342900" indent="-342900">
              <a:spcAft>
                <a:spcPts val="800"/>
              </a:spcAft>
              <a:buFont typeface="Wingdings" panose="05000000000000000000" pitchFamily="2" charset="2"/>
              <a:buChar char="q"/>
              <a:defRPr sz="1330">
                <a:solidFill>
                  <a:srgbClr val="232D37"/>
                </a:solidFill>
                <a:latin typeface="Aptos"/>
              </a:defRPr>
            </a:pPr>
            <a:r>
              <a:rPr sz="2000" b="1" dirty="0" err="1"/>
              <a:t>Institutionalise</a:t>
            </a:r>
            <a:r>
              <a:rPr sz="2000" b="1" dirty="0"/>
              <a:t> change in SOPs, budgets, MIS and performance reviews.</a:t>
            </a:r>
          </a:p>
        </p:txBody>
      </p:sp>
      <p:sp>
        <p:nvSpPr>
          <p:cNvPr id="9" name="Rounded Rectangle 8"/>
          <p:cNvSpPr/>
          <p:nvPr/>
        </p:nvSpPr>
        <p:spPr>
          <a:xfrm>
            <a:off x="6446520" y="5166360"/>
            <a:ext cx="1143000" cy="658368"/>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0" name="TextBox 9"/>
          <p:cNvSpPr txBox="1"/>
          <p:nvPr/>
        </p:nvSpPr>
        <p:spPr>
          <a:xfrm>
            <a:off x="6492240" y="5305081"/>
            <a:ext cx="1051560" cy="307777"/>
          </a:xfrm>
          <a:prstGeom prst="rect">
            <a:avLst/>
          </a:prstGeom>
          <a:noFill/>
        </p:spPr>
        <p:txBody>
          <a:bodyPr wrap="square" lIns="45720" rIns="45720" anchor="ctr">
            <a:spAutoFit/>
          </a:bodyPr>
          <a:lstStyle/>
          <a:p>
            <a:pPr algn="ctr"/>
            <a:r>
              <a:rPr sz="1400" b="1">
                <a:solidFill>
                  <a:srgbClr val="FFFFFF"/>
                </a:solidFill>
                <a:latin typeface="Aptos"/>
              </a:rPr>
              <a:t>1. Urgency</a:t>
            </a:r>
          </a:p>
        </p:txBody>
      </p:sp>
      <p:sp>
        <p:nvSpPr>
          <p:cNvPr id="11" name="Rounded Rectangle 10"/>
          <p:cNvSpPr/>
          <p:nvPr/>
        </p:nvSpPr>
        <p:spPr>
          <a:xfrm>
            <a:off x="7726679" y="4910328"/>
            <a:ext cx="1143000" cy="658368"/>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2" name="TextBox 11"/>
          <p:cNvSpPr txBox="1"/>
          <p:nvPr/>
        </p:nvSpPr>
        <p:spPr>
          <a:xfrm>
            <a:off x="7772400" y="5049049"/>
            <a:ext cx="1051560" cy="307777"/>
          </a:xfrm>
          <a:prstGeom prst="rect">
            <a:avLst/>
          </a:prstGeom>
          <a:noFill/>
        </p:spPr>
        <p:txBody>
          <a:bodyPr wrap="square" lIns="45720" rIns="45720" anchor="ctr">
            <a:spAutoFit/>
          </a:bodyPr>
          <a:lstStyle/>
          <a:p>
            <a:pPr algn="ctr"/>
            <a:r>
              <a:rPr sz="1400" b="1">
                <a:solidFill>
                  <a:srgbClr val="FFFFFF"/>
                </a:solidFill>
                <a:latin typeface="Aptos"/>
              </a:rPr>
              <a:t>2. Coalition</a:t>
            </a:r>
          </a:p>
        </p:txBody>
      </p:sp>
      <p:sp>
        <p:nvSpPr>
          <p:cNvPr id="13" name="Rounded Rectangle 12"/>
          <p:cNvSpPr/>
          <p:nvPr/>
        </p:nvSpPr>
        <p:spPr>
          <a:xfrm>
            <a:off x="9006840" y="4654296"/>
            <a:ext cx="1143000" cy="658368"/>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4" name="TextBox 13"/>
          <p:cNvSpPr txBox="1"/>
          <p:nvPr/>
        </p:nvSpPr>
        <p:spPr>
          <a:xfrm>
            <a:off x="9052560" y="4793017"/>
            <a:ext cx="1051560" cy="307777"/>
          </a:xfrm>
          <a:prstGeom prst="rect">
            <a:avLst/>
          </a:prstGeom>
          <a:noFill/>
        </p:spPr>
        <p:txBody>
          <a:bodyPr wrap="square" lIns="45720" rIns="45720" anchor="ctr">
            <a:spAutoFit/>
          </a:bodyPr>
          <a:lstStyle/>
          <a:p>
            <a:pPr algn="ctr"/>
            <a:r>
              <a:rPr sz="1400" b="1">
                <a:solidFill>
                  <a:srgbClr val="FFFFFF"/>
                </a:solidFill>
                <a:latin typeface="Aptos"/>
              </a:rPr>
              <a:t>3. Vision</a:t>
            </a:r>
          </a:p>
        </p:txBody>
      </p:sp>
      <p:sp>
        <p:nvSpPr>
          <p:cNvPr id="15" name="Rounded Rectangle 14"/>
          <p:cNvSpPr/>
          <p:nvPr/>
        </p:nvSpPr>
        <p:spPr>
          <a:xfrm>
            <a:off x="10287000" y="4398264"/>
            <a:ext cx="1143000" cy="658368"/>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6" name="TextBox 15"/>
          <p:cNvSpPr txBox="1"/>
          <p:nvPr/>
        </p:nvSpPr>
        <p:spPr>
          <a:xfrm>
            <a:off x="10332720" y="4536985"/>
            <a:ext cx="1051560" cy="307777"/>
          </a:xfrm>
          <a:prstGeom prst="rect">
            <a:avLst/>
          </a:prstGeom>
          <a:noFill/>
        </p:spPr>
        <p:txBody>
          <a:bodyPr wrap="square" lIns="45720" rIns="45720" anchor="ctr">
            <a:spAutoFit/>
          </a:bodyPr>
          <a:lstStyle/>
          <a:p>
            <a:pPr algn="ctr"/>
            <a:r>
              <a:rPr sz="1400" b="1">
                <a:solidFill>
                  <a:srgbClr val="FFFFFF"/>
                </a:solidFill>
                <a:latin typeface="Aptos"/>
              </a:rPr>
              <a:t>4. Mobilise</a:t>
            </a:r>
          </a:p>
        </p:txBody>
      </p:sp>
      <p:sp>
        <p:nvSpPr>
          <p:cNvPr id="17" name="Rounded Rectangle 16"/>
          <p:cNvSpPr/>
          <p:nvPr/>
        </p:nvSpPr>
        <p:spPr>
          <a:xfrm>
            <a:off x="6446520" y="3657600"/>
            <a:ext cx="1143000" cy="658368"/>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18" name="TextBox 17"/>
          <p:cNvSpPr txBox="1"/>
          <p:nvPr/>
        </p:nvSpPr>
        <p:spPr>
          <a:xfrm>
            <a:off x="6492240" y="3688599"/>
            <a:ext cx="1051560" cy="523220"/>
          </a:xfrm>
          <a:prstGeom prst="rect">
            <a:avLst/>
          </a:prstGeom>
          <a:noFill/>
        </p:spPr>
        <p:txBody>
          <a:bodyPr wrap="square" lIns="45720" rIns="45720" anchor="ctr">
            <a:spAutoFit/>
          </a:bodyPr>
          <a:lstStyle/>
          <a:p>
            <a:pPr algn="ctr"/>
            <a:r>
              <a:rPr sz="1400" b="1">
                <a:solidFill>
                  <a:srgbClr val="FFFFFF"/>
                </a:solidFill>
                <a:latin typeface="Aptos"/>
              </a:rPr>
              <a:t>5. Remove barriers</a:t>
            </a:r>
          </a:p>
        </p:txBody>
      </p:sp>
      <p:sp>
        <p:nvSpPr>
          <p:cNvPr id="19" name="Rounded Rectangle 18"/>
          <p:cNvSpPr/>
          <p:nvPr/>
        </p:nvSpPr>
        <p:spPr>
          <a:xfrm>
            <a:off x="7726679" y="3401568"/>
            <a:ext cx="1143000" cy="658368"/>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0" name="TextBox 19"/>
          <p:cNvSpPr txBox="1"/>
          <p:nvPr/>
        </p:nvSpPr>
        <p:spPr>
          <a:xfrm>
            <a:off x="7772400" y="3432568"/>
            <a:ext cx="1051560" cy="523220"/>
          </a:xfrm>
          <a:prstGeom prst="rect">
            <a:avLst/>
          </a:prstGeom>
          <a:noFill/>
        </p:spPr>
        <p:txBody>
          <a:bodyPr wrap="square" lIns="45720" rIns="45720" anchor="ctr">
            <a:spAutoFit/>
          </a:bodyPr>
          <a:lstStyle/>
          <a:p>
            <a:pPr algn="ctr"/>
            <a:r>
              <a:rPr sz="1400" b="1">
                <a:solidFill>
                  <a:srgbClr val="FFFFFF"/>
                </a:solidFill>
                <a:latin typeface="Aptos"/>
              </a:rPr>
              <a:t>6. Quick wins</a:t>
            </a:r>
          </a:p>
        </p:txBody>
      </p:sp>
      <p:sp>
        <p:nvSpPr>
          <p:cNvPr id="21" name="Rounded Rectangle 20"/>
          <p:cNvSpPr/>
          <p:nvPr/>
        </p:nvSpPr>
        <p:spPr>
          <a:xfrm>
            <a:off x="9006840" y="3145536"/>
            <a:ext cx="1143000" cy="658368"/>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2" name="TextBox 21"/>
          <p:cNvSpPr txBox="1"/>
          <p:nvPr/>
        </p:nvSpPr>
        <p:spPr>
          <a:xfrm>
            <a:off x="9052560" y="3284257"/>
            <a:ext cx="1051560" cy="307777"/>
          </a:xfrm>
          <a:prstGeom prst="rect">
            <a:avLst/>
          </a:prstGeom>
          <a:noFill/>
        </p:spPr>
        <p:txBody>
          <a:bodyPr wrap="square" lIns="45720" rIns="45720" anchor="ctr">
            <a:spAutoFit/>
          </a:bodyPr>
          <a:lstStyle/>
          <a:p>
            <a:pPr algn="ctr"/>
            <a:r>
              <a:rPr sz="1400" b="1">
                <a:solidFill>
                  <a:srgbClr val="FFFFFF"/>
                </a:solidFill>
                <a:latin typeface="Aptos"/>
              </a:rPr>
              <a:t>7. Accelerate</a:t>
            </a:r>
          </a:p>
        </p:txBody>
      </p:sp>
      <p:sp>
        <p:nvSpPr>
          <p:cNvPr id="23" name="Rounded Rectangle 22"/>
          <p:cNvSpPr/>
          <p:nvPr/>
        </p:nvSpPr>
        <p:spPr>
          <a:xfrm>
            <a:off x="10287000" y="2889504"/>
            <a:ext cx="1143000" cy="658368"/>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4000"/>
          </a:p>
        </p:txBody>
      </p:sp>
      <p:sp>
        <p:nvSpPr>
          <p:cNvPr id="24" name="TextBox 23"/>
          <p:cNvSpPr txBox="1"/>
          <p:nvPr/>
        </p:nvSpPr>
        <p:spPr>
          <a:xfrm>
            <a:off x="10332720" y="2812782"/>
            <a:ext cx="1051560" cy="738664"/>
          </a:xfrm>
          <a:prstGeom prst="rect">
            <a:avLst/>
          </a:prstGeom>
          <a:noFill/>
        </p:spPr>
        <p:txBody>
          <a:bodyPr wrap="square" lIns="45720" rIns="45720" anchor="ctr">
            <a:spAutoFit/>
          </a:bodyPr>
          <a:lstStyle/>
          <a:p>
            <a:pPr algn="ctr"/>
            <a:r>
              <a:rPr sz="1400" b="1">
                <a:solidFill>
                  <a:srgbClr val="FFFFFF"/>
                </a:solidFill>
                <a:latin typeface="Aptos"/>
              </a:rPr>
              <a:t>8. Institutionalise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ADKAR — Change Happens One Person at a Time</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12</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lang="en-IN" sz="2000" b="1" dirty="0">
                <a:solidFill>
                  <a:srgbClr val="008491"/>
                </a:solidFill>
                <a:latin typeface="Aptos"/>
              </a:rPr>
              <a:t>MODELS</a:t>
            </a:r>
            <a:endParaRPr sz="2000" b="1" dirty="0">
              <a:solidFill>
                <a:srgbClr val="008491"/>
              </a:solidFill>
              <a:latin typeface="Aptos"/>
            </a:endParaRP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1" dirty="0">
                <a:solidFill>
                  <a:srgbClr val="FF0000"/>
                </a:solidFill>
                <a:latin typeface="Aptos"/>
              </a:rPr>
              <a:t>Prof Anil Kumar | NITTTR | Training for Class-II Officers, Government of Bihar</a:t>
            </a:r>
          </a:p>
        </p:txBody>
      </p:sp>
      <p:sp>
        <p:nvSpPr>
          <p:cNvPr id="7" name="TextBox 6"/>
          <p:cNvSpPr txBox="1"/>
          <p:nvPr/>
        </p:nvSpPr>
        <p:spPr>
          <a:xfrm>
            <a:off x="9281160" y="6463470"/>
            <a:ext cx="2743692" cy="276999"/>
          </a:xfrm>
          <a:prstGeom prst="rect">
            <a:avLst/>
          </a:prstGeom>
          <a:solidFill>
            <a:srgbClr val="008491"/>
          </a:solidFill>
          <a:ln>
            <a:noFill/>
          </a:ln>
        </p:spPr>
        <p:txBody>
          <a:bodyPr wrap="square" lIns="45720" rIns="45720" anchor="ctr">
            <a:spAutoFit/>
          </a:bodyPr>
          <a:lstStyle/>
          <a:p>
            <a:pPr algn="ctr"/>
            <a:r>
              <a:rPr sz="1200" b="1" dirty="0">
                <a:solidFill>
                  <a:srgbClr val="FFFFFF"/>
                </a:solidFill>
                <a:latin typeface="Aptos"/>
              </a:rPr>
              <a:t>APPLY • MEASURE • LEARN • SUSTAIN</a:t>
            </a:r>
          </a:p>
        </p:txBody>
      </p:sp>
      <p:sp>
        <p:nvSpPr>
          <p:cNvPr id="8" name="TextBox 7"/>
          <p:cNvSpPr txBox="1"/>
          <p:nvPr/>
        </p:nvSpPr>
        <p:spPr>
          <a:xfrm>
            <a:off x="640080" y="1234440"/>
            <a:ext cx="5486400" cy="2657138"/>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Awareness — Why is the change necessary?</a:t>
            </a:r>
          </a:p>
          <a:p>
            <a:pPr marL="342900" indent="-342900">
              <a:spcAft>
                <a:spcPts val="800"/>
              </a:spcAft>
              <a:buFont typeface="Wingdings" panose="05000000000000000000" pitchFamily="2" charset="2"/>
              <a:buChar char="q"/>
              <a:defRPr sz="1450">
                <a:solidFill>
                  <a:srgbClr val="232D37"/>
                </a:solidFill>
                <a:latin typeface="Aptos"/>
              </a:defRPr>
            </a:pPr>
            <a:r>
              <a:rPr sz="2000" b="1" dirty="0"/>
              <a:t>Desire — Why should I support or participate?</a:t>
            </a:r>
          </a:p>
          <a:p>
            <a:pPr marL="342900" indent="-342900">
              <a:spcAft>
                <a:spcPts val="800"/>
              </a:spcAft>
              <a:buFont typeface="Wingdings" panose="05000000000000000000" pitchFamily="2" charset="2"/>
              <a:buChar char="q"/>
              <a:defRPr sz="1450">
                <a:solidFill>
                  <a:srgbClr val="232D37"/>
                </a:solidFill>
                <a:latin typeface="Aptos"/>
              </a:defRPr>
            </a:pPr>
            <a:r>
              <a:rPr sz="2000" b="1" dirty="0"/>
              <a:t>Knowledge — What do I need to know?</a:t>
            </a:r>
          </a:p>
          <a:p>
            <a:pPr marL="342900" indent="-342900">
              <a:spcAft>
                <a:spcPts val="800"/>
              </a:spcAft>
              <a:buFont typeface="Wingdings" panose="05000000000000000000" pitchFamily="2" charset="2"/>
              <a:buChar char="q"/>
              <a:defRPr sz="1450">
                <a:solidFill>
                  <a:srgbClr val="232D37"/>
                </a:solidFill>
                <a:latin typeface="Aptos"/>
              </a:defRPr>
            </a:pPr>
            <a:r>
              <a:rPr sz="2000" b="1" dirty="0"/>
              <a:t>Ability — Can I perform the new </a:t>
            </a:r>
            <a:r>
              <a:rPr sz="2000" b="1" dirty="0" err="1"/>
              <a:t>behaviour</a:t>
            </a:r>
            <a:r>
              <a:rPr sz="2000" b="1" dirty="0"/>
              <a:t> in real conditions?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Reinforcement — What will keep the new </a:t>
            </a:r>
            <a:r>
              <a:rPr sz="2000" b="1" dirty="0" err="1"/>
              <a:t>behaviour</a:t>
            </a:r>
            <a:r>
              <a:rPr sz="2000" b="1" dirty="0"/>
              <a:t> going?</a:t>
            </a:r>
          </a:p>
        </p:txBody>
      </p:sp>
      <p:sp>
        <p:nvSpPr>
          <p:cNvPr id="9" name="Rounded Rectangle 8"/>
          <p:cNvSpPr/>
          <p:nvPr/>
        </p:nvSpPr>
        <p:spPr>
          <a:xfrm>
            <a:off x="5977127" y="2331720"/>
            <a:ext cx="1343559"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5931407" y="2668262"/>
            <a:ext cx="1343559" cy="369332"/>
          </a:xfrm>
          <a:prstGeom prst="rect">
            <a:avLst/>
          </a:prstGeom>
          <a:noFill/>
        </p:spPr>
        <p:txBody>
          <a:bodyPr wrap="square" lIns="45720" rIns="45720" anchor="ctr">
            <a:spAutoFit/>
          </a:bodyPr>
          <a:lstStyle/>
          <a:p>
            <a:pPr algn="ctr"/>
            <a:r>
              <a:rPr b="1" dirty="0">
                <a:solidFill>
                  <a:srgbClr val="FFFFFF"/>
                </a:solidFill>
                <a:latin typeface="Aptos"/>
              </a:rPr>
              <a:t>AWARENESS</a:t>
            </a:r>
          </a:p>
        </p:txBody>
      </p:sp>
      <p:sp>
        <p:nvSpPr>
          <p:cNvPr id="11" name="TextBox 10"/>
          <p:cNvSpPr txBox="1"/>
          <p:nvPr/>
        </p:nvSpPr>
        <p:spPr>
          <a:xfrm>
            <a:off x="7320686" y="27249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2" name="Rounded Rectangle 11"/>
          <p:cNvSpPr/>
          <p:nvPr/>
        </p:nvSpPr>
        <p:spPr>
          <a:xfrm>
            <a:off x="7485278" y="2331720"/>
            <a:ext cx="91988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7530998" y="2668262"/>
            <a:ext cx="828446" cy="369332"/>
          </a:xfrm>
          <a:prstGeom prst="rect">
            <a:avLst/>
          </a:prstGeom>
          <a:noFill/>
        </p:spPr>
        <p:txBody>
          <a:bodyPr wrap="square" lIns="45720" rIns="45720" anchor="ctr">
            <a:spAutoFit/>
          </a:bodyPr>
          <a:lstStyle/>
          <a:p>
            <a:pPr algn="ctr"/>
            <a:r>
              <a:rPr b="1">
                <a:solidFill>
                  <a:srgbClr val="FFFFFF"/>
                </a:solidFill>
                <a:latin typeface="Aptos"/>
              </a:rPr>
              <a:t>DESIRE</a:t>
            </a:r>
          </a:p>
        </p:txBody>
      </p:sp>
      <p:sp>
        <p:nvSpPr>
          <p:cNvPr id="14" name="TextBox 13"/>
          <p:cNvSpPr txBox="1"/>
          <p:nvPr/>
        </p:nvSpPr>
        <p:spPr>
          <a:xfrm>
            <a:off x="8405164" y="27249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5" name="Rounded Rectangle 14"/>
          <p:cNvSpPr/>
          <p:nvPr/>
        </p:nvSpPr>
        <p:spPr>
          <a:xfrm>
            <a:off x="8569756" y="2331720"/>
            <a:ext cx="91988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8615476" y="2529763"/>
            <a:ext cx="828446" cy="646331"/>
          </a:xfrm>
          <a:prstGeom prst="rect">
            <a:avLst/>
          </a:prstGeom>
          <a:noFill/>
        </p:spPr>
        <p:txBody>
          <a:bodyPr wrap="square" lIns="45720" rIns="45720" anchor="ctr">
            <a:spAutoFit/>
          </a:bodyPr>
          <a:lstStyle/>
          <a:p>
            <a:pPr algn="ctr"/>
            <a:r>
              <a:rPr b="1">
                <a:solidFill>
                  <a:srgbClr val="FFFFFF"/>
                </a:solidFill>
                <a:latin typeface="Aptos"/>
              </a:rPr>
              <a:t>KNOWLEDGE</a:t>
            </a:r>
          </a:p>
        </p:txBody>
      </p:sp>
      <p:sp>
        <p:nvSpPr>
          <p:cNvPr id="17" name="TextBox 16"/>
          <p:cNvSpPr txBox="1"/>
          <p:nvPr/>
        </p:nvSpPr>
        <p:spPr>
          <a:xfrm>
            <a:off x="9489643" y="27249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8" name="Rounded Rectangle 17"/>
          <p:cNvSpPr/>
          <p:nvPr/>
        </p:nvSpPr>
        <p:spPr>
          <a:xfrm>
            <a:off x="9654235" y="2331720"/>
            <a:ext cx="91988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9699955" y="2668262"/>
            <a:ext cx="828446" cy="369332"/>
          </a:xfrm>
          <a:prstGeom prst="rect">
            <a:avLst/>
          </a:prstGeom>
          <a:noFill/>
        </p:spPr>
        <p:txBody>
          <a:bodyPr wrap="square" lIns="45720" rIns="45720" anchor="ctr">
            <a:spAutoFit/>
          </a:bodyPr>
          <a:lstStyle/>
          <a:p>
            <a:pPr algn="ctr"/>
            <a:r>
              <a:rPr b="1">
                <a:solidFill>
                  <a:srgbClr val="FFFFFF"/>
                </a:solidFill>
                <a:latin typeface="Aptos"/>
              </a:rPr>
              <a:t>ABILITY</a:t>
            </a:r>
          </a:p>
        </p:txBody>
      </p:sp>
      <p:sp>
        <p:nvSpPr>
          <p:cNvPr id="20" name="TextBox 19"/>
          <p:cNvSpPr txBox="1"/>
          <p:nvPr/>
        </p:nvSpPr>
        <p:spPr>
          <a:xfrm>
            <a:off x="10574121" y="27249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21" name="Rounded Rectangle 20"/>
          <p:cNvSpPr/>
          <p:nvPr/>
        </p:nvSpPr>
        <p:spPr>
          <a:xfrm>
            <a:off x="10738712" y="2331720"/>
            <a:ext cx="1374629" cy="1051560"/>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TextBox 21"/>
          <p:cNvSpPr txBox="1"/>
          <p:nvPr/>
        </p:nvSpPr>
        <p:spPr>
          <a:xfrm>
            <a:off x="10784433" y="2668262"/>
            <a:ext cx="1328908" cy="369332"/>
          </a:xfrm>
          <a:prstGeom prst="rect">
            <a:avLst/>
          </a:prstGeom>
          <a:noFill/>
        </p:spPr>
        <p:txBody>
          <a:bodyPr wrap="square" lIns="45720" rIns="45720" anchor="ctr">
            <a:spAutoFit/>
          </a:bodyPr>
          <a:lstStyle/>
          <a:p>
            <a:pPr algn="ctr"/>
            <a:r>
              <a:rPr b="1" dirty="0">
                <a:solidFill>
                  <a:srgbClr val="FFFFFF"/>
                </a:solidFill>
                <a:latin typeface="Aptos"/>
              </a:rPr>
              <a:t>REINFORCE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Lewin + Bridges — Managing the Human Transition</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13</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MODELS</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1"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3477875"/>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Lewin: Unfreeze → Change → Refreeze.</a:t>
            </a:r>
          </a:p>
          <a:p>
            <a:pPr marL="342900" indent="-342900">
              <a:spcAft>
                <a:spcPts val="800"/>
              </a:spcAft>
              <a:buFont typeface="Wingdings" panose="05000000000000000000" pitchFamily="2" charset="2"/>
              <a:buChar char="q"/>
              <a:defRPr sz="1450">
                <a:solidFill>
                  <a:srgbClr val="232D37"/>
                </a:solidFill>
                <a:latin typeface="Aptos"/>
              </a:defRPr>
            </a:pPr>
            <a:r>
              <a:rPr sz="2000" b="1" dirty="0"/>
              <a:t>Bridges: Ending → Neutral Zone → New Beginning.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Administrative lesson: announcing a new order changes the formal system immediately; people’s habits, confidence and identity change more slowly.</a:t>
            </a:r>
          </a:p>
          <a:p>
            <a:pPr marL="342900" indent="-342900">
              <a:spcAft>
                <a:spcPts val="800"/>
              </a:spcAft>
              <a:buFont typeface="Wingdings" panose="05000000000000000000" pitchFamily="2" charset="2"/>
              <a:buChar char="q"/>
              <a:defRPr sz="1450">
                <a:solidFill>
                  <a:srgbClr val="232D37"/>
                </a:solidFill>
                <a:latin typeface="Aptos"/>
              </a:defRPr>
            </a:pPr>
            <a:r>
              <a:rPr sz="2000" b="1" dirty="0"/>
              <a:t>Leaders must acknowledge loss, provide clarity during uncertainty, and reinforce the new normal.</a:t>
            </a:r>
          </a:p>
        </p:txBody>
      </p:sp>
      <p:sp>
        <p:nvSpPr>
          <p:cNvPr id="9" name="TextBox 8"/>
          <p:cNvSpPr txBox="1"/>
          <p:nvPr/>
        </p:nvSpPr>
        <p:spPr>
          <a:xfrm>
            <a:off x="6583680" y="1371600"/>
            <a:ext cx="1828800" cy="307777"/>
          </a:xfrm>
          <a:prstGeom prst="rect">
            <a:avLst/>
          </a:prstGeom>
          <a:noFill/>
        </p:spPr>
        <p:txBody>
          <a:bodyPr wrap="square" lIns="45720" rIns="45720" anchor="t">
            <a:spAutoFit/>
          </a:bodyPr>
          <a:lstStyle/>
          <a:p>
            <a:pPr algn="l"/>
            <a:r>
              <a:rPr sz="1400" b="1">
                <a:solidFill>
                  <a:srgbClr val="143556"/>
                </a:solidFill>
                <a:latin typeface="Aptos"/>
              </a:rPr>
              <a:t>FORMAL CHANGE</a:t>
            </a:r>
          </a:p>
        </p:txBody>
      </p:sp>
      <p:sp>
        <p:nvSpPr>
          <p:cNvPr id="10" name="Rounded Rectangle 9"/>
          <p:cNvSpPr/>
          <p:nvPr/>
        </p:nvSpPr>
        <p:spPr>
          <a:xfrm>
            <a:off x="6583680" y="1828800"/>
            <a:ext cx="1444751"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11" name="TextBox 10"/>
          <p:cNvSpPr txBox="1"/>
          <p:nvPr/>
        </p:nvSpPr>
        <p:spPr>
          <a:xfrm>
            <a:off x="6629400" y="2165342"/>
            <a:ext cx="1353311" cy="369332"/>
          </a:xfrm>
          <a:prstGeom prst="rect">
            <a:avLst/>
          </a:prstGeom>
          <a:noFill/>
        </p:spPr>
        <p:txBody>
          <a:bodyPr wrap="square" lIns="45720" rIns="45720" anchor="ctr">
            <a:spAutoFit/>
          </a:bodyPr>
          <a:lstStyle/>
          <a:p>
            <a:pPr algn="ctr"/>
            <a:r>
              <a:rPr b="1">
                <a:solidFill>
                  <a:srgbClr val="FFFFFF"/>
                </a:solidFill>
                <a:latin typeface="Aptos"/>
              </a:rPr>
              <a:t>Unfreeze</a:t>
            </a:r>
          </a:p>
        </p:txBody>
      </p:sp>
      <p:sp>
        <p:nvSpPr>
          <p:cNvPr id="12" name="TextBox 11"/>
          <p:cNvSpPr txBox="1"/>
          <p:nvPr/>
        </p:nvSpPr>
        <p:spPr>
          <a:xfrm>
            <a:off x="8028431" y="222199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3" name="Rounded Rectangle 12"/>
          <p:cNvSpPr/>
          <p:nvPr/>
        </p:nvSpPr>
        <p:spPr>
          <a:xfrm>
            <a:off x="8193024" y="1828800"/>
            <a:ext cx="1444751"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14" name="TextBox 13"/>
          <p:cNvSpPr txBox="1"/>
          <p:nvPr/>
        </p:nvSpPr>
        <p:spPr>
          <a:xfrm>
            <a:off x="8238744" y="2165342"/>
            <a:ext cx="1353311" cy="369332"/>
          </a:xfrm>
          <a:prstGeom prst="rect">
            <a:avLst/>
          </a:prstGeom>
          <a:noFill/>
        </p:spPr>
        <p:txBody>
          <a:bodyPr wrap="square" lIns="45720" rIns="45720" anchor="ctr">
            <a:spAutoFit/>
          </a:bodyPr>
          <a:lstStyle/>
          <a:p>
            <a:pPr algn="ctr"/>
            <a:r>
              <a:rPr b="1">
                <a:solidFill>
                  <a:srgbClr val="FFFFFF"/>
                </a:solidFill>
                <a:latin typeface="Aptos"/>
              </a:rPr>
              <a:t>Change</a:t>
            </a:r>
          </a:p>
        </p:txBody>
      </p:sp>
      <p:sp>
        <p:nvSpPr>
          <p:cNvPr id="15" name="TextBox 14"/>
          <p:cNvSpPr txBox="1"/>
          <p:nvPr/>
        </p:nvSpPr>
        <p:spPr>
          <a:xfrm>
            <a:off x="9637776" y="222199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6" name="Rounded Rectangle 15"/>
          <p:cNvSpPr/>
          <p:nvPr/>
        </p:nvSpPr>
        <p:spPr>
          <a:xfrm>
            <a:off x="9802367" y="1828800"/>
            <a:ext cx="1444751"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17" name="TextBox 16"/>
          <p:cNvSpPr txBox="1"/>
          <p:nvPr/>
        </p:nvSpPr>
        <p:spPr>
          <a:xfrm>
            <a:off x="9848088" y="2165342"/>
            <a:ext cx="1353311" cy="369332"/>
          </a:xfrm>
          <a:prstGeom prst="rect">
            <a:avLst/>
          </a:prstGeom>
          <a:noFill/>
        </p:spPr>
        <p:txBody>
          <a:bodyPr wrap="square" lIns="45720" rIns="45720" anchor="ctr">
            <a:spAutoFit/>
          </a:bodyPr>
          <a:lstStyle/>
          <a:p>
            <a:pPr algn="ctr"/>
            <a:r>
              <a:rPr b="1">
                <a:solidFill>
                  <a:srgbClr val="FFFFFF"/>
                </a:solidFill>
                <a:latin typeface="Aptos"/>
              </a:rPr>
              <a:t>Refreeze</a:t>
            </a:r>
          </a:p>
        </p:txBody>
      </p:sp>
      <p:sp>
        <p:nvSpPr>
          <p:cNvPr id="18" name="TextBox 17"/>
          <p:cNvSpPr txBox="1"/>
          <p:nvPr/>
        </p:nvSpPr>
        <p:spPr>
          <a:xfrm>
            <a:off x="6583680" y="3291840"/>
            <a:ext cx="1828800" cy="307777"/>
          </a:xfrm>
          <a:prstGeom prst="rect">
            <a:avLst/>
          </a:prstGeom>
          <a:noFill/>
        </p:spPr>
        <p:txBody>
          <a:bodyPr wrap="square" lIns="45720" rIns="45720" anchor="t">
            <a:spAutoFit/>
          </a:bodyPr>
          <a:lstStyle/>
          <a:p>
            <a:pPr algn="l"/>
            <a:r>
              <a:rPr sz="1400" b="1">
                <a:solidFill>
                  <a:srgbClr val="143556"/>
                </a:solidFill>
                <a:latin typeface="Aptos"/>
              </a:rPr>
              <a:t>HUMAN TRANSITION</a:t>
            </a:r>
          </a:p>
        </p:txBody>
      </p:sp>
      <p:sp>
        <p:nvSpPr>
          <p:cNvPr id="19" name="Rounded Rectangle 18"/>
          <p:cNvSpPr/>
          <p:nvPr/>
        </p:nvSpPr>
        <p:spPr>
          <a:xfrm>
            <a:off x="6583680" y="3749039"/>
            <a:ext cx="1444751"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20" name="TextBox 19"/>
          <p:cNvSpPr txBox="1"/>
          <p:nvPr/>
        </p:nvSpPr>
        <p:spPr>
          <a:xfrm>
            <a:off x="6629400" y="4085582"/>
            <a:ext cx="1353311" cy="369332"/>
          </a:xfrm>
          <a:prstGeom prst="rect">
            <a:avLst/>
          </a:prstGeom>
          <a:noFill/>
        </p:spPr>
        <p:txBody>
          <a:bodyPr wrap="square" lIns="45720" rIns="45720" anchor="ctr">
            <a:spAutoFit/>
          </a:bodyPr>
          <a:lstStyle/>
          <a:p>
            <a:pPr algn="ctr"/>
            <a:r>
              <a:rPr b="1">
                <a:solidFill>
                  <a:srgbClr val="FFFFFF"/>
                </a:solidFill>
                <a:latin typeface="Aptos"/>
              </a:rPr>
              <a:t>Ending</a:t>
            </a:r>
          </a:p>
        </p:txBody>
      </p:sp>
      <p:sp>
        <p:nvSpPr>
          <p:cNvPr id="21" name="TextBox 20"/>
          <p:cNvSpPr txBox="1"/>
          <p:nvPr/>
        </p:nvSpPr>
        <p:spPr>
          <a:xfrm>
            <a:off x="8028431" y="4142231"/>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22" name="Rounded Rectangle 21"/>
          <p:cNvSpPr/>
          <p:nvPr/>
        </p:nvSpPr>
        <p:spPr>
          <a:xfrm>
            <a:off x="8193024" y="3749039"/>
            <a:ext cx="1444751"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23" name="TextBox 22"/>
          <p:cNvSpPr txBox="1"/>
          <p:nvPr/>
        </p:nvSpPr>
        <p:spPr>
          <a:xfrm>
            <a:off x="8238744" y="4085582"/>
            <a:ext cx="1353311" cy="369332"/>
          </a:xfrm>
          <a:prstGeom prst="rect">
            <a:avLst/>
          </a:prstGeom>
          <a:noFill/>
        </p:spPr>
        <p:txBody>
          <a:bodyPr wrap="square" lIns="45720" rIns="45720" anchor="ctr">
            <a:spAutoFit/>
          </a:bodyPr>
          <a:lstStyle/>
          <a:p>
            <a:pPr algn="ctr"/>
            <a:r>
              <a:rPr b="1">
                <a:solidFill>
                  <a:srgbClr val="FFFFFF"/>
                </a:solidFill>
                <a:latin typeface="Aptos"/>
              </a:rPr>
              <a:t>Neutral zone</a:t>
            </a:r>
          </a:p>
        </p:txBody>
      </p:sp>
      <p:sp>
        <p:nvSpPr>
          <p:cNvPr id="24" name="TextBox 23"/>
          <p:cNvSpPr txBox="1"/>
          <p:nvPr/>
        </p:nvSpPr>
        <p:spPr>
          <a:xfrm>
            <a:off x="9637776" y="4142231"/>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25" name="Rounded Rectangle 24"/>
          <p:cNvSpPr/>
          <p:nvPr/>
        </p:nvSpPr>
        <p:spPr>
          <a:xfrm>
            <a:off x="9802367" y="3749039"/>
            <a:ext cx="1444751"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b="1"/>
          </a:p>
        </p:txBody>
      </p:sp>
      <p:sp>
        <p:nvSpPr>
          <p:cNvPr id="26" name="TextBox 25"/>
          <p:cNvSpPr txBox="1"/>
          <p:nvPr/>
        </p:nvSpPr>
        <p:spPr>
          <a:xfrm>
            <a:off x="9848088" y="3947082"/>
            <a:ext cx="1353311" cy="646331"/>
          </a:xfrm>
          <a:prstGeom prst="rect">
            <a:avLst/>
          </a:prstGeom>
          <a:noFill/>
        </p:spPr>
        <p:txBody>
          <a:bodyPr wrap="square" lIns="45720" rIns="45720" anchor="ctr">
            <a:spAutoFit/>
          </a:bodyPr>
          <a:lstStyle/>
          <a:p>
            <a:pPr algn="ctr"/>
            <a:r>
              <a:rPr b="1">
                <a:solidFill>
                  <a:srgbClr val="FFFFFF"/>
                </a:solidFill>
                <a:latin typeface="Aptos"/>
              </a:rPr>
              <a:t>New beginning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Stakeholder Mapping</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14</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STAKEHOLDERS</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438935"/>
            <a:ext cx="5486400" cy="3477875"/>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Identify everyone affected: citizens, frontline staff, supervisors, elected representatives, PRIs/ULBs, civil society, vendors, media and other departments.</a:t>
            </a:r>
          </a:p>
          <a:p>
            <a:pPr marL="342900" indent="-342900">
              <a:spcAft>
                <a:spcPts val="800"/>
              </a:spcAft>
              <a:buFont typeface="Wingdings" panose="05000000000000000000" pitchFamily="2" charset="2"/>
              <a:buChar char="q"/>
              <a:defRPr sz="1450">
                <a:solidFill>
                  <a:srgbClr val="232D37"/>
                </a:solidFill>
                <a:latin typeface="Aptos"/>
              </a:defRPr>
            </a:pPr>
            <a:r>
              <a:rPr sz="2000" b="1" dirty="0"/>
              <a:t>Assess power, interest, impact, likely position and concerns.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Power–interest grid: Manage Closely • Keep Satisfied • Keep Informed • Monitor.</a:t>
            </a:r>
          </a:p>
          <a:p>
            <a:pPr marL="342900" indent="-342900">
              <a:spcAft>
                <a:spcPts val="800"/>
              </a:spcAft>
              <a:buFont typeface="Wingdings" panose="05000000000000000000" pitchFamily="2" charset="2"/>
              <a:buChar char="q"/>
              <a:defRPr sz="1450">
                <a:solidFill>
                  <a:srgbClr val="232D37"/>
                </a:solidFill>
                <a:latin typeface="Aptos"/>
              </a:defRPr>
            </a:pPr>
            <a:r>
              <a:rPr sz="2000" b="1" dirty="0"/>
              <a:t>Design engagement—not merely communication—for high-impact stakeholders.</a:t>
            </a:r>
          </a:p>
        </p:txBody>
      </p:sp>
      <p:sp>
        <p:nvSpPr>
          <p:cNvPr id="9" name="Rounded Rectangle 8"/>
          <p:cNvSpPr/>
          <p:nvPr/>
        </p:nvSpPr>
        <p:spPr>
          <a:xfrm>
            <a:off x="6629400" y="1508760"/>
            <a:ext cx="2331720" cy="2148840"/>
          </a:xfrm>
          <a:prstGeom prst="roundRect">
            <a:avLst>
              <a:gd name="adj" fmla="val 12000"/>
            </a:avLst>
          </a:prstGeom>
          <a:solidFill>
            <a:srgbClr val="EAF4F8"/>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Rounded Rectangle 9"/>
          <p:cNvSpPr/>
          <p:nvPr/>
        </p:nvSpPr>
        <p:spPr>
          <a:xfrm>
            <a:off x="8961120" y="1508760"/>
            <a:ext cx="2331720" cy="2148840"/>
          </a:xfrm>
          <a:prstGeom prst="roundRect">
            <a:avLst>
              <a:gd name="adj" fmla="val 12000"/>
            </a:avLst>
          </a:prstGeom>
          <a:solidFill>
            <a:srgbClr val="E6F2EA"/>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Rounded Rectangle 10"/>
          <p:cNvSpPr/>
          <p:nvPr/>
        </p:nvSpPr>
        <p:spPr>
          <a:xfrm>
            <a:off x="6629400" y="3657600"/>
            <a:ext cx="2331720" cy="2148840"/>
          </a:xfrm>
          <a:prstGeom prst="roundRect">
            <a:avLst>
              <a:gd name="adj" fmla="val 12000"/>
            </a:avLst>
          </a:prstGeom>
          <a:solidFill>
            <a:srgbClr val="F7F4E8"/>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2" name="Rounded Rectangle 11"/>
          <p:cNvSpPr/>
          <p:nvPr/>
        </p:nvSpPr>
        <p:spPr>
          <a:xfrm>
            <a:off x="8961120" y="3657600"/>
            <a:ext cx="2331720" cy="2148840"/>
          </a:xfrm>
          <a:prstGeom prst="roundRect">
            <a:avLst>
              <a:gd name="adj" fmla="val 12000"/>
            </a:avLst>
          </a:prstGeom>
          <a:solidFill>
            <a:srgbClr val="F7EBEB"/>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6720840" y="1600200"/>
            <a:ext cx="2148839" cy="369332"/>
          </a:xfrm>
          <a:prstGeom prst="rect">
            <a:avLst/>
          </a:prstGeom>
          <a:noFill/>
        </p:spPr>
        <p:txBody>
          <a:bodyPr wrap="square" lIns="45720" rIns="45720" anchor="t">
            <a:spAutoFit/>
          </a:bodyPr>
          <a:lstStyle/>
          <a:p>
            <a:pPr algn="l"/>
            <a:r>
              <a:rPr b="1">
                <a:solidFill>
                  <a:srgbClr val="143556"/>
                </a:solidFill>
                <a:latin typeface="Aptos"/>
              </a:rPr>
              <a:t>KEEP SATISFIED</a:t>
            </a:r>
          </a:p>
        </p:txBody>
      </p:sp>
      <p:sp>
        <p:nvSpPr>
          <p:cNvPr id="14" name="TextBox 13"/>
          <p:cNvSpPr txBox="1"/>
          <p:nvPr/>
        </p:nvSpPr>
        <p:spPr>
          <a:xfrm>
            <a:off x="9052560" y="1600200"/>
            <a:ext cx="2148839" cy="369332"/>
          </a:xfrm>
          <a:prstGeom prst="rect">
            <a:avLst/>
          </a:prstGeom>
          <a:noFill/>
        </p:spPr>
        <p:txBody>
          <a:bodyPr wrap="square" lIns="45720" rIns="45720" anchor="t">
            <a:spAutoFit/>
          </a:bodyPr>
          <a:lstStyle/>
          <a:p>
            <a:pPr algn="l"/>
            <a:r>
              <a:rPr b="1">
                <a:solidFill>
                  <a:srgbClr val="408558"/>
                </a:solidFill>
                <a:latin typeface="Aptos"/>
              </a:rPr>
              <a:t>MANAGE CLOSELY</a:t>
            </a:r>
          </a:p>
        </p:txBody>
      </p:sp>
      <p:sp>
        <p:nvSpPr>
          <p:cNvPr id="15" name="TextBox 14"/>
          <p:cNvSpPr txBox="1"/>
          <p:nvPr/>
        </p:nvSpPr>
        <p:spPr>
          <a:xfrm>
            <a:off x="6720840" y="3749039"/>
            <a:ext cx="2148839" cy="369332"/>
          </a:xfrm>
          <a:prstGeom prst="rect">
            <a:avLst/>
          </a:prstGeom>
          <a:noFill/>
        </p:spPr>
        <p:txBody>
          <a:bodyPr wrap="square" lIns="45720" rIns="45720" anchor="t">
            <a:spAutoFit/>
          </a:bodyPr>
          <a:lstStyle/>
          <a:p>
            <a:pPr algn="l"/>
            <a:r>
              <a:rPr b="1">
                <a:solidFill>
                  <a:srgbClr val="E1A437"/>
                </a:solidFill>
                <a:latin typeface="Aptos"/>
              </a:rPr>
              <a:t>MONITOR</a:t>
            </a:r>
          </a:p>
        </p:txBody>
      </p:sp>
      <p:sp>
        <p:nvSpPr>
          <p:cNvPr id="16" name="TextBox 15"/>
          <p:cNvSpPr txBox="1"/>
          <p:nvPr/>
        </p:nvSpPr>
        <p:spPr>
          <a:xfrm>
            <a:off x="9052560" y="3749039"/>
            <a:ext cx="2148839" cy="369332"/>
          </a:xfrm>
          <a:prstGeom prst="rect">
            <a:avLst/>
          </a:prstGeom>
          <a:noFill/>
        </p:spPr>
        <p:txBody>
          <a:bodyPr wrap="square" lIns="45720" rIns="45720" anchor="t">
            <a:spAutoFit/>
          </a:bodyPr>
          <a:lstStyle/>
          <a:p>
            <a:pPr algn="l"/>
            <a:r>
              <a:rPr b="1">
                <a:solidFill>
                  <a:srgbClr val="C23D34"/>
                </a:solidFill>
                <a:latin typeface="Aptos"/>
              </a:rPr>
              <a:t>KEEP INFORMED</a:t>
            </a:r>
          </a:p>
        </p:txBody>
      </p:sp>
      <p:sp>
        <p:nvSpPr>
          <p:cNvPr id="17" name="TextBox 16"/>
          <p:cNvSpPr txBox="1"/>
          <p:nvPr/>
        </p:nvSpPr>
        <p:spPr>
          <a:xfrm>
            <a:off x="6217920" y="3474720"/>
            <a:ext cx="365760" cy="646331"/>
          </a:xfrm>
          <a:prstGeom prst="rect">
            <a:avLst/>
          </a:prstGeom>
          <a:noFill/>
        </p:spPr>
        <p:txBody>
          <a:bodyPr wrap="square" lIns="45720" rIns="45720" anchor="t">
            <a:spAutoFit/>
          </a:bodyPr>
          <a:lstStyle/>
          <a:p>
            <a:pPr algn="ctr"/>
            <a:r>
              <a:rPr sz="1200" b="1">
                <a:solidFill>
                  <a:srgbClr val="5B6F80"/>
                </a:solidFill>
                <a:latin typeface="Aptos"/>
              </a:rPr>
              <a:t>POWER</a:t>
            </a:r>
          </a:p>
        </p:txBody>
      </p:sp>
      <p:sp>
        <p:nvSpPr>
          <p:cNvPr id="18" name="TextBox 17"/>
          <p:cNvSpPr txBox="1"/>
          <p:nvPr/>
        </p:nvSpPr>
        <p:spPr>
          <a:xfrm>
            <a:off x="8595360" y="5833872"/>
            <a:ext cx="731520" cy="461665"/>
          </a:xfrm>
          <a:prstGeom prst="rect">
            <a:avLst/>
          </a:prstGeom>
          <a:noFill/>
        </p:spPr>
        <p:txBody>
          <a:bodyPr wrap="square" lIns="45720" rIns="45720" anchor="t">
            <a:spAutoFit/>
          </a:bodyPr>
          <a:lstStyle/>
          <a:p>
            <a:pPr algn="ctr"/>
            <a:r>
              <a:rPr sz="1200" b="1">
                <a:solidFill>
                  <a:srgbClr val="5B6F80"/>
                </a:solidFill>
                <a:latin typeface="Aptos"/>
              </a:rPr>
              <a:t>INTEREST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Resistance is Data</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15</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STAKEHOLDERS</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9223" y="1713034"/>
            <a:ext cx="5486400" cy="3067506"/>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Listen before persuading.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Separate misinformation from valid objections.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Involve credible frontline champions.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Pilot and demonstrate benefits.</a:t>
            </a:r>
          </a:p>
          <a:p>
            <a:pPr marL="342900" indent="-342900">
              <a:spcAft>
                <a:spcPts val="800"/>
              </a:spcAft>
              <a:buFont typeface="Wingdings" panose="05000000000000000000" pitchFamily="2" charset="2"/>
              <a:buChar char="q"/>
              <a:defRPr sz="1450">
                <a:solidFill>
                  <a:srgbClr val="232D37"/>
                </a:solidFill>
                <a:latin typeface="Aptos"/>
              </a:defRPr>
            </a:pPr>
            <a:r>
              <a:rPr sz="2000" b="1" dirty="0"/>
              <a:t>Escalate only after reasonable engagement and problem-solving.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Treat resistance first as diagnostic information, not disobedience.</a:t>
            </a:r>
          </a:p>
        </p:txBody>
      </p:sp>
      <p:sp>
        <p:nvSpPr>
          <p:cNvPr id="9" name="Rounded Rectangle 8"/>
          <p:cNvSpPr/>
          <p:nvPr/>
        </p:nvSpPr>
        <p:spPr>
          <a:xfrm>
            <a:off x="6345936" y="2103120"/>
            <a:ext cx="1291590"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6345936" y="2439661"/>
            <a:ext cx="1245869" cy="369332"/>
          </a:xfrm>
          <a:prstGeom prst="rect">
            <a:avLst/>
          </a:prstGeom>
          <a:noFill/>
        </p:spPr>
        <p:txBody>
          <a:bodyPr wrap="square" lIns="45720" rIns="45720" anchor="ctr">
            <a:spAutoFit/>
          </a:bodyPr>
          <a:lstStyle/>
          <a:p>
            <a:pPr algn="ctr"/>
            <a:r>
              <a:rPr b="1" dirty="0">
                <a:solidFill>
                  <a:srgbClr val="FFFFFF"/>
                </a:solidFill>
                <a:latin typeface="Aptos"/>
              </a:rPr>
              <a:t>RESISTANCE</a:t>
            </a:r>
          </a:p>
        </p:txBody>
      </p:sp>
      <p:sp>
        <p:nvSpPr>
          <p:cNvPr id="11" name="TextBox 10"/>
          <p:cNvSpPr txBox="1"/>
          <p:nvPr/>
        </p:nvSpPr>
        <p:spPr>
          <a:xfrm>
            <a:off x="7637526" y="24963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2" name="Rounded Rectangle 11"/>
          <p:cNvSpPr/>
          <p:nvPr/>
        </p:nvSpPr>
        <p:spPr>
          <a:xfrm>
            <a:off x="7802118" y="2103120"/>
            <a:ext cx="109956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7756397" y="2439662"/>
            <a:ext cx="1264157" cy="369332"/>
          </a:xfrm>
          <a:prstGeom prst="rect">
            <a:avLst/>
          </a:prstGeom>
          <a:noFill/>
        </p:spPr>
        <p:txBody>
          <a:bodyPr wrap="square" lIns="45720" rIns="45720" anchor="ctr">
            <a:spAutoFit/>
          </a:bodyPr>
          <a:lstStyle/>
          <a:p>
            <a:pPr algn="ctr"/>
            <a:r>
              <a:rPr b="1" dirty="0">
                <a:solidFill>
                  <a:srgbClr val="FFFFFF"/>
                </a:solidFill>
                <a:latin typeface="Aptos"/>
              </a:rPr>
              <a:t>DIAGNOSE</a:t>
            </a:r>
          </a:p>
        </p:txBody>
      </p:sp>
      <p:sp>
        <p:nvSpPr>
          <p:cNvPr id="14" name="TextBox 13"/>
          <p:cNvSpPr txBox="1"/>
          <p:nvPr/>
        </p:nvSpPr>
        <p:spPr>
          <a:xfrm>
            <a:off x="8901684" y="24963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5" name="Rounded Rectangle 14"/>
          <p:cNvSpPr/>
          <p:nvPr/>
        </p:nvSpPr>
        <p:spPr>
          <a:xfrm>
            <a:off x="9066276" y="2103120"/>
            <a:ext cx="109956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9093708" y="2439662"/>
            <a:ext cx="1026413" cy="369332"/>
          </a:xfrm>
          <a:prstGeom prst="rect">
            <a:avLst/>
          </a:prstGeom>
          <a:noFill/>
        </p:spPr>
        <p:txBody>
          <a:bodyPr wrap="square" lIns="45720" rIns="45720" anchor="ctr">
            <a:spAutoFit/>
          </a:bodyPr>
          <a:lstStyle/>
          <a:p>
            <a:pPr algn="ctr"/>
            <a:r>
              <a:rPr b="1" dirty="0">
                <a:solidFill>
                  <a:srgbClr val="FFFFFF"/>
                </a:solidFill>
                <a:latin typeface="Aptos"/>
              </a:rPr>
              <a:t>RESPOND</a:t>
            </a:r>
          </a:p>
        </p:txBody>
      </p:sp>
      <p:sp>
        <p:nvSpPr>
          <p:cNvPr id="17" name="TextBox 16"/>
          <p:cNvSpPr txBox="1"/>
          <p:nvPr/>
        </p:nvSpPr>
        <p:spPr>
          <a:xfrm>
            <a:off x="10165842" y="249631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8" name="Rounded Rectangle 17"/>
          <p:cNvSpPr/>
          <p:nvPr/>
        </p:nvSpPr>
        <p:spPr>
          <a:xfrm>
            <a:off x="10330434" y="2103120"/>
            <a:ext cx="109956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10376154" y="2439662"/>
            <a:ext cx="1008125" cy="369332"/>
          </a:xfrm>
          <a:prstGeom prst="rect">
            <a:avLst/>
          </a:prstGeom>
          <a:noFill/>
        </p:spPr>
        <p:txBody>
          <a:bodyPr wrap="square" lIns="45720" rIns="45720" anchor="ctr">
            <a:spAutoFit/>
          </a:bodyPr>
          <a:lstStyle/>
          <a:p>
            <a:pPr algn="ctr"/>
            <a:r>
              <a:rPr b="1">
                <a:solidFill>
                  <a:srgbClr val="FFFFFF"/>
                </a:solidFill>
                <a:latin typeface="Aptos"/>
              </a:rPr>
              <a:t>LEARN</a:t>
            </a:r>
          </a:p>
        </p:txBody>
      </p:sp>
      <p:sp>
        <p:nvSpPr>
          <p:cNvPr id="20" name="TextBox 19"/>
          <p:cNvSpPr txBox="1"/>
          <p:nvPr/>
        </p:nvSpPr>
        <p:spPr>
          <a:xfrm>
            <a:off x="6949440" y="3886200"/>
            <a:ext cx="4114800" cy="646331"/>
          </a:xfrm>
          <a:prstGeom prst="rect">
            <a:avLst/>
          </a:prstGeom>
          <a:noFill/>
        </p:spPr>
        <p:txBody>
          <a:bodyPr wrap="square" lIns="45720" rIns="45720" anchor="t">
            <a:spAutoFit/>
          </a:bodyPr>
          <a:lstStyle/>
          <a:p>
            <a:pPr algn="ctr"/>
            <a:r>
              <a:rPr b="1">
                <a:solidFill>
                  <a:srgbClr val="5B6F80"/>
                </a:solidFill>
                <a:latin typeface="Aptos"/>
              </a:rPr>
              <a:t>Fear • workload • incentives • capability • trust • design risk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26535"/>
            <a:ext cx="10607040" cy="523220"/>
          </a:xfrm>
          <a:prstGeom prst="rect">
            <a:avLst/>
          </a:prstGeom>
          <a:noFill/>
        </p:spPr>
        <p:txBody>
          <a:bodyPr wrap="square" lIns="45720" rIns="45720" anchor="t">
            <a:spAutoFit/>
          </a:bodyPr>
          <a:lstStyle/>
          <a:p>
            <a:pPr algn="l"/>
            <a:r>
              <a:rPr sz="2800" b="1" dirty="0">
                <a:solidFill>
                  <a:srgbClr val="143556"/>
                </a:solidFill>
                <a:latin typeface="Aptos"/>
              </a:rPr>
              <a:t>Citizen Satisfaction: The Governance Test</a:t>
            </a:r>
          </a:p>
        </p:txBody>
      </p:sp>
      <p:sp>
        <p:nvSpPr>
          <p:cNvPr id="3" name="TextBox 2"/>
          <p:cNvSpPr txBox="1"/>
          <p:nvPr/>
        </p:nvSpPr>
        <p:spPr>
          <a:xfrm>
            <a:off x="11201400" y="256032"/>
            <a:ext cx="411480" cy="400110"/>
          </a:xfrm>
          <a:prstGeom prst="rect">
            <a:avLst/>
          </a:prstGeom>
          <a:noFill/>
        </p:spPr>
        <p:txBody>
          <a:bodyPr wrap="square" lIns="45720" rIns="45720" anchor="t">
            <a:spAutoFit/>
          </a:bodyPr>
          <a:lstStyle/>
          <a:p>
            <a:pPr algn="r"/>
            <a:r>
              <a:rPr sz="2000" b="1">
                <a:solidFill>
                  <a:srgbClr val="5B6F80"/>
                </a:solidFill>
                <a:latin typeface="Aptos"/>
              </a:rPr>
              <a:t>16</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746680" cy="400110"/>
          </a:xfrm>
          <a:prstGeom prst="rect">
            <a:avLst/>
          </a:prstGeom>
          <a:noFill/>
        </p:spPr>
        <p:txBody>
          <a:bodyPr wrap="square" lIns="45720" rIns="45720" anchor="t">
            <a:spAutoFit/>
          </a:bodyPr>
          <a:lstStyle/>
          <a:p>
            <a:pPr algn="l"/>
            <a:r>
              <a:rPr sz="2000" b="1" dirty="0">
                <a:solidFill>
                  <a:srgbClr val="008491"/>
                </a:solidFill>
                <a:latin typeface="Aptos"/>
              </a:rPr>
              <a:t>CITIZEN-CENTRIC GOVERNANCE</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60" y="6471164"/>
            <a:ext cx="2331720" cy="261610"/>
          </a:xfrm>
          <a:prstGeom prst="rect">
            <a:avLst/>
          </a:prstGeom>
          <a:solidFill>
            <a:srgbClr val="008491"/>
          </a:solidFill>
          <a:ln>
            <a:noFill/>
          </a:ln>
        </p:spPr>
        <p:txBody>
          <a:bodyPr wrap="square" lIns="45720" rIns="45720" anchor="ctr">
            <a:spAutoFit/>
          </a:bodyPr>
          <a:lstStyle/>
          <a:p>
            <a:pPr algn="ctr"/>
            <a:r>
              <a:rPr sz="1100" b="1">
                <a:solidFill>
                  <a:srgbClr val="FFFFFF"/>
                </a:solidFill>
                <a:latin typeface="Aptos"/>
              </a:rPr>
              <a:t>APPLY • MEASURE • LEARN • SUSTAIN</a:t>
            </a:r>
          </a:p>
        </p:txBody>
      </p:sp>
      <p:sp>
        <p:nvSpPr>
          <p:cNvPr id="8" name="TextBox 7"/>
          <p:cNvSpPr txBox="1"/>
          <p:nvPr/>
        </p:nvSpPr>
        <p:spPr>
          <a:xfrm>
            <a:off x="228563" y="1628516"/>
            <a:ext cx="4675125" cy="4401205"/>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Access — can citizens reach the service?</a:t>
            </a:r>
          </a:p>
          <a:p>
            <a:pPr marL="342900" indent="-342900">
              <a:spcAft>
                <a:spcPts val="800"/>
              </a:spcAft>
              <a:buFont typeface="Wingdings" panose="05000000000000000000" pitchFamily="2" charset="2"/>
              <a:buChar char="q"/>
              <a:defRPr sz="1330">
                <a:solidFill>
                  <a:srgbClr val="232D37"/>
                </a:solidFill>
                <a:latin typeface="Aptos"/>
              </a:defRPr>
            </a:pPr>
            <a:r>
              <a:rPr sz="2000" b="1" dirty="0"/>
              <a:t>Quality — is it reliable and competent?</a:t>
            </a:r>
          </a:p>
          <a:p>
            <a:pPr marL="342900" indent="-342900">
              <a:spcAft>
                <a:spcPts val="800"/>
              </a:spcAft>
              <a:buFont typeface="Wingdings" panose="05000000000000000000" pitchFamily="2" charset="2"/>
              <a:buChar char="q"/>
              <a:defRPr sz="1330">
                <a:solidFill>
                  <a:srgbClr val="232D37"/>
                </a:solidFill>
                <a:latin typeface="Aptos"/>
              </a:defRPr>
            </a:pPr>
            <a:r>
              <a:rPr sz="2000" b="1" dirty="0"/>
              <a:t>Timeliness — is it delivered within a predictable period?</a:t>
            </a:r>
          </a:p>
          <a:p>
            <a:pPr marL="342900" indent="-342900">
              <a:spcAft>
                <a:spcPts val="800"/>
              </a:spcAft>
              <a:buFont typeface="Wingdings" panose="05000000000000000000" pitchFamily="2" charset="2"/>
              <a:buChar char="q"/>
              <a:defRPr sz="1330">
                <a:solidFill>
                  <a:srgbClr val="232D37"/>
                </a:solidFill>
                <a:latin typeface="Aptos"/>
              </a:defRPr>
            </a:pPr>
            <a:r>
              <a:rPr sz="2000" b="1" dirty="0"/>
              <a:t>Transparency — are rules, status and reasons visible?</a:t>
            </a:r>
          </a:p>
          <a:p>
            <a:pPr marL="342900" indent="-342900">
              <a:spcAft>
                <a:spcPts val="800"/>
              </a:spcAft>
              <a:buFont typeface="Wingdings" panose="05000000000000000000" pitchFamily="2" charset="2"/>
              <a:buChar char="q"/>
              <a:defRPr sz="1330">
                <a:solidFill>
                  <a:srgbClr val="232D37"/>
                </a:solidFill>
                <a:latin typeface="Aptos"/>
              </a:defRPr>
            </a:pPr>
            <a:r>
              <a:rPr sz="2000" b="1" dirty="0"/>
              <a:t>Responsiveness — does feedback lead to action?</a:t>
            </a:r>
          </a:p>
          <a:p>
            <a:pPr marL="342900" indent="-342900">
              <a:spcAft>
                <a:spcPts val="800"/>
              </a:spcAft>
              <a:buFont typeface="Wingdings" panose="05000000000000000000" pitchFamily="2" charset="2"/>
              <a:buChar char="q"/>
              <a:defRPr sz="1330">
                <a:solidFill>
                  <a:srgbClr val="232D37"/>
                </a:solidFill>
                <a:latin typeface="Aptos"/>
              </a:defRPr>
            </a:pPr>
            <a:r>
              <a:rPr sz="2000" b="1" dirty="0"/>
              <a:t>Equity — are vulnerable groups able to benefit fairly?</a:t>
            </a:r>
          </a:p>
          <a:p>
            <a:pPr marL="342900" indent="-342900">
              <a:spcAft>
                <a:spcPts val="800"/>
              </a:spcAft>
              <a:buFont typeface="Wingdings" panose="05000000000000000000" pitchFamily="2" charset="2"/>
              <a:buChar char="q"/>
              <a:defRPr sz="1330">
                <a:solidFill>
                  <a:srgbClr val="232D37"/>
                </a:solidFill>
                <a:latin typeface="Aptos"/>
              </a:defRPr>
            </a:pPr>
            <a:r>
              <a:rPr sz="2000" b="1" dirty="0"/>
              <a:t>Trust — do citizens experience integrity, dignity and consistency?</a:t>
            </a:r>
          </a:p>
        </p:txBody>
      </p:sp>
      <p:sp>
        <p:nvSpPr>
          <p:cNvPr id="9" name="Oval 8"/>
          <p:cNvSpPr/>
          <p:nvPr/>
        </p:nvSpPr>
        <p:spPr>
          <a:xfrm>
            <a:off x="8435340" y="2857500"/>
            <a:ext cx="1143000" cy="1143000"/>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0" name="TextBox 9"/>
          <p:cNvSpPr txBox="1"/>
          <p:nvPr/>
        </p:nvSpPr>
        <p:spPr>
          <a:xfrm>
            <a:off x="8549640" y="3136615"/>
            <a:ext cx="914400" cy="584775"/>
          </a:xfrm>
          <a:prstGeom prst="rect">
            <a:avLst/>
          </a:prstGeom>
          <a:noFill/>
        </p:spPr>
        <p:txBody>
          <a:bodyPr wrap="square" lIns="45720" rIns="45720" anchor="ctr">
            <a:spAutoFit/>
          </a:bodyPr>
          <a:lstStyle/>
          <a:p>
            <a:pPr algn="ctr"/>
            <a:r>
              <a:rPr sz="1600" b="1">
                <a:solidFill>
                  <a:srgbClr val="FFFFFF"/>
                </a:solidFill>
                <a:latin typeface="Aptos"/>
              </a:rPr>
              <a:t>CHANGE</a:t>
            </a:r>
            <a:br>
              <a:rPr sz="3600"/>
            </a:br>
            <a:r>
              <a:rPr sz="1600" b="1">
                <a:solidFill>
                  <a:srgbClr val="FFFFFF"/>
                </a:solidFill>
                <a:latin typeface="Aptos"/>
              </a:rPr>
              <a:t>LEADER</a:t>
            </a:r>
          </a:p>
        </p:txBody>
      </p:sp>
      <p:cxnSp>
        <p:nvCxnSpPr>
          <p:cNvPr id="11" name="Connector 10"/>
          <p:cNvCxnSpPr/>
          <p:nvPr/>
        </p:nvCxnSpPr>
        <p:spPr>
          <a:xfrm flipV="1">
            <a:off x="9006840" y="155448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8572500" y="1120140"/>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3" name="TextBox 12"/>
          <p:cNvSpPr txBox="1"/>
          <p:nvPr/>
        </p:nvSpPr>
        <p:spPr>
          <a:xfrm>
            <a:off x="8622792" y="1400592"/>
            <a:ext cx="768096" cy="307777"/>
          </a:xfrm>
          <a:prstGeom prst="rect">
            <a:avLst/>
          </a:prstGeom>
          <a:noFill/>
        </p:spPr>
        <p:txBody>
          <a:bodyPr wrap="square" lIns="45720" rIns="45720" anchor="ctr">
            <a:spAutoFit/>
          </a:bodyPr>
          <a:lstStyle/>
          <a:p>
            <a:pPr algn="ctr"/>
            <a:r>
              <a:rPr sz="1400" b="1">
                <a:solidFill>
                  <a:srgbClr val="FFFFFF"/>
                </a:solidFill>
                <a:latin typeface="Aptos"/>
              </a:rPr>
              <a:t>Access</a:t>
            </a:r>
          </a:p>
        </p:txBody>
      </p:sp>
      <p:cxnSp>
        <p:nvCxnSpPr>
          <p:cNvPr id="14" name="Connector 13"/>
          <p:cNvCxnSpPr/>
          <p:nvPr/>
        </p:nvCxnSpPr>
        <p:spPr>
          <a:xfrm flipV="1">
            <a:off x="9006840" y="2260255"/>
            <a:ext cx="1465558" cy="1168745"/>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10038058" y="1825915"/>
            <a:ext cx="868680" cy="86868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6" name="TextBox 15"/>
          <p:cNvSpPr txBox="1"/>
          <p:nvPr/>
        </p:nvSpPr>
        <p:spPr>
          <a:xfrm>
            <a:off x="10088350" y="2106367"/>
            <a:ext cx="768096" cy="307777"/>
          </a:xfrm>
          <a:prstGeom prst="rect">
            <a:avLst/>
          </a:prstGeom>
          <a:noFill/>
        </p:spPr>
        <p:txBody>
          <a:bodyPr wrap="square" lIns="45720" rIns="45720" anchor="ctr">
            <a:spAutoFit/>
          </a:bodyPr>
          <a:lstStyle/>
          <a:p>
            <a:pPr algn="ctr"/>
            <a:r>
              <a:rPr sz="1400" b="1">
                <a:solidFill>
                  <a:srgbClr val="FFFFFF"/>
                </a:solidFill>
                <a:latin typeface="Aptos"/>
              </a:rPr>
              <a:t>Quality</a:t>
            </a:r>
          </a:p>
        </p:txBody>
      </p:sp>
      <p:cxnSp>
        <p:nvCxnSpPr>
          <p:cNvPr id="17" name="Connector 16"/>
          <p:cNvCxnSpPr/>
          <p:nvPr/>
        </p:nvCxnSpPr>
        <p:spPr>
          <a:xfrm>
            <a:off x="9006840" y="3429000"/>
            <a:ext cx="1827521" cy="41711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0400021" y="3411779"/>
            <a:ext cx="868680" cy="86868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19" name="TextBox 18"/>
          <p:cNvSpPr txBox="1"/>
          <p:nvPr/>
        </p:nvSpPr>
        <p:spPr>
          <a:xfrm>
            <a:off x="10450313" y="3584510"/>
            <a:ext cx="768096" cy="523220"/>
          </a:xfrm>
          <a:prstGeom prst="rect">
            <a:avLst/>
          </a:prstGeom>
          <a:noFill/>
        </p:spPr>
        <p:txBody>
          <a:bodyPr wrap="square" lIns="45720" rIns="45720" anchor="ctr">
            <a:spAutoFit/>
          </a:bodyPr>
          <a:lstStyle/>
          <a:p>
            <a:pPr algn="ctr"/>
            <a:r>
              <a:rPr sz="1400" b="1">
                <a:solidFill>
                  <a:srgbClr val="FFFFFF"/>
                </a:solidFill>
                <a:latin typeface="Aptos"/>
              </a:rPr>
              <a:t>Timeliness</a:t>
            </a:r>
          </a:p>
        </p:txBody>
      </p:sp>
      <p:cxnSp>
        <p:nvCxnSpPr>
          <p:cNvPr id="20" name="Connector 19"/>
          <p:cNvCxnSpPr/>
          <p:nvPr/>
        </p:nvCxnSpPr>
        <p:spPr>
          <a:xfrm>
            <a:off x="9006840" y="3429000"/>
            <a:ext cx="813323" cy="1688884"/>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9385823" y="4683544"/>
            <a:ext cx="868680" cy="86868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2" name="TextBox 21"/>
          <p:cNvSpPr txBox="1"/>
          <p:nvPr/>
        </p:nvSpPr>
        <p:spPr>
          <a:xfrm>
            <a:off x="9436115" y="4856275"/>
            <a:ext cx="768096" cy="523220"/>
          </a:xfrm>
          <a:prstGeom prst="rect">
            <a:avLst/>
          </a:prstGeom>
          <a:noFill/>
        </p:spPr>
        <p:txBody>
          <a:bodyPr wrap="square" lIns="45720" rIns="45720" anchor="ctr">
            <a:spAutoFit/>
          </a:bodyPr>
          <a:lstStyle/>
          <a:p>
            <a:pPr algn="ctr"/>
            <a:r>
              <a:rPr sz="1400" b="1">
                <a:solidFill>
                  <a:srgbClr val="FFFFFF"/>
                </a:solidFill>
                <a:latin typeface="Aptos"/>
              </a:rPr>
              <a:t>Transparency</a:t>
            </a:r>
          </a:p>
        </p:txBody>
      </p:sp>
      <p:cxnSp>
        <p:nvCxnSpPr>
          <p:cNvPr id="23" name="Connector 22"/>
          <p:cNvCxnSpPr/>
          <p:nvPr/>
        </p:nvCxnSpPr>
        <p:spPr>
          <a:xfrm flipH="1">
            <a:off x="8193516" y="3429000"/>
            <a:ext cx="813324" cy="1688884"/>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7759176" y="4683544"/>
            <a:ext cx="868680" cy="86868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5" name="TextBox 24"/>
          <p:cNvSpPr txBox="1"/>
          <p:nvPr/>
        </p:nvSpPr>
        <p:spPr>
          <a:xfrm>
            <a:off x="7809468" y="4856275"/>
            <a:ext cx="768096" cy="523220"/>
          </a:xfrm>
          <a:prstGeom prst="rect">
            <a:avLst/>
          </a:prstGeom>
          <a:noFill/>
        </p:spPr>
        <p:txBody>
          <a:bodyPr wrap="square" lIns="45720" rIns="45720" anchor="ctr">
            <a:spAutoFit/>
          </a:bodyPr>
          <a:lstStyle/>
          <a:p>
            <a:pPr algn="ctr"/>
            <a:r>
              <a:rPr sz="1400" b="1">
                <a:solidFill>
                  <a:srgbClr val="FFFFFF"/>
                </a:solidFill>
                <a:latin typeface="Aptos"/>
              </a:rPr>
              <a:t>Response</a:t>
            </a:r>
          </a:p>
        </p:txBody>
      </p:sp>
      <p:cxnSp>
        <p:nvCxnSpPr>
          <p:cNvPr id="26" name="Connector 25"/>
          <p:cNvCxnSpPr/>
          <p:nvPr/>
        </p:nvCxnSpPr>
        <p:spPr>
          <a:xfrm flipH="1">
            <a:off x="7179318" y="3429000"/>
            <a:ext cx="1827522" cy="41711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744978" y="3411779"/>
            <a:ext cx="868680" cy="8686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28" name="TextBox 27"/>
          <p:cNvSpPr txBox="1"/>
          <p:nvPr/>
        </p:nvSpPr>
        <p:spPr>
          <a:xfrm>
            <a:off x="6795270" y="3692231"/>
            <a:ext cx="768096" cy="307777"/>
          </a:xfrm>
          <a:prstGeom prst="rect">
            <a:avLst/>
          </a:prstGeom>
          <a:noFill/>
        </p:spPr>
        <p:txBody>
          <a:bodyPr wrap="square" lIns="45720" rIns="45720" anchor="ctr">
            <a:spAutoFit/>
          </a:bodyPr>
          <a:lstStyle/>
          <a:p>
            <a:pPr algn="ctr"/>
            <a:r>
              <a:rPr sz="1400" b="1">
                <a:solidFill>
                  <a:srgbClr val="FFFFFF"/>
                </a:solidFill>
                <a:latin typeface="Aptos"/>
              </a:rPr>
              <a:t>Equity</a:t>
            </a:r>
          </a:p>
        </p:txBody>
      </p:sp>
      <p:cxnSp>
        <p:nvCxnSpPr>
          <p:cNvPr id="29" name="Connector 28"/>
          <p:cNvCxnSpPr/>
          <p:nvPr/>
        </p:nvCxnSpPr>
        <p:spPr>
          <a:xfrm flipH="1" flipV="1">
            <a:off x="7541281" y="2260255"/>
            <a:ext cx="1465559" cy="1168745"/>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7106941" y="1825915"/>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600"/>
          </a:p>
        </p:txBody>
      </p:sp>
      <p:sp>
        <p:nvSpPr>
          <p:cNvPr id="31" name="TextBox 30"/>
          <p:cNvSpPr txBox="1"/>
          <p:nvPr/>
        </p:nvSpPr>
        <p:spPr>
          <a:xfrm>
            <a:off x="7157233" y="2106367"/>
            <a:ext cx="768096" cy="307777"/>
          </a:xfrm>
          <a:prstGeom prst="rect">
            <a:avLst/>
          </a:prstGeom>
          <a:noFill/>
        </p:spPr>
        <p:txBody>
          <a:bodyPr wrap="square" lIns="45720" rIns="45720" anchor="ctr">
            <a:spAutoFit/>
          </a:bodyPr>
          <a:lstStyle/>
          <a:p>
            <a:pPr algn="ctr"/>
            <a:r>
              <a:rPr sz="1400" b="1">
                <a:solidFill>
                  <a:srgbClr val="FFFFFF"/>
                </a:solidFill>
                <a:latin typeface="Aptos"/>
              </a:rPr>
              <a:t>Trust</a:t>
            </a:r>
          </a:p>
        </p:txBody>
      </p:sp>
      <p:pic>
        <p:nvPicPr>
          <p:cNvPr id="33" name="Picture 32">
            <a:extLst>
              <a:ext uri="{FF2B5EF4-FFF2-40B4-BE49-F238E27FC236}">
                <a16:creationId xmlns:a16="http://schemas.microsoft.com/office/drawing/2014/main" id="{3837A51D-D031-4E4F-8730-48862A5F133D}"/>
              </a:ext>
            </a:extLst>
          </p:cNvPr>
          <p:cNvPicPr>
            <a:picLocks noChangeAspect="1"/>
          </p:cNvPicPr>
          <p:nvPr/>
        </p:nvPicPr>
        <p:blipFill>
          <a:blip r:embed="rId2"/>
          <a:stretch>
            <a:fillRect/>
          </a:stretch>
        </p:blipFill>
        <p:spPr>
          <a:xfrm>
            <a:off x="5265651" y="781508"/>
            <a:ext cx="6623825" cy="605332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Measure the Citizen Journey</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17</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1" y="859536"/>
            <a:ext cx="4080977" cy="400110"/>
          </a:xfrm>
          <a:prstGeom prst="rect">
            <a:avLst/>
          </a:prstGeom>
          <a:noFill/>
        </p:spPr>
        <p:txBody>
          <a:bodyPr wrap="square" lIns="45720" rIns="45720" anchor="t">
            <a:spAutoFit/>
          </a:bodyPr>
          <a:lstStyle/>
          <a:p>
            <a:pPr algn="l"/>
            <a:r>
              <a:rPr sz="2000" b="1" dirty="0">
                <a:solidFill>
                  <a:srgbClr val="008491"/>
                </a:solidFill>
                <a:latin typeface="Aptos"/>
              </a:rPr>
              <a:t>CITIZEN-CENTRIC GOVERNANCE</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1"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3785652"/>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Map the journey: awareness → application → verification → decision → delivery → grievance/appeal.</a:t>
            </a:r>
          </a:p>
          <a:p>
            <a:pPr marL="342900" indent="-342900">
              <a:spcAft>
                <a:spcPts val="800"/>
              </a:spcAft>
              <a:buFont typeface="Wingdings" panose="05000000000000000000" pitchFamily="2" charset="2"/>
              <a:buChar char="q"/>
              <a:defRPr sz="1450">
                <a:solidFill>
                  <a:srgbClr val="232D37"/>
                </a:solidFill>
                <a:latin typeface="Aptos"/>
              </a:defRPr>
            </a:pPr>
            <a:r>
              <a:rPr sz="2000" b="1" dirty="0"/>
              <a:t>Track citizen effort: visits, documents, waiting time, out-of-pocket cost and uncertainty.</a:t>
            </a:r>
          </a:p>
          <a:p>
            <a:pPr marL="342900" indent="-342900">
              <a:spcAft>
                <a:spcPts val="800"/>
              </a:spcAft>
              <a:buFont typeface="Wingdings" panose="05000000000000000000" pitchFamily="2" charset="2"/>
              <a:buChar char="q"/>
              <a:defRPr sz="1450">
                <a:solidFill>
                  <a:srgbClr val="232D37"/>
                </a:solidFill>
                <a:latin typeface="Aptos"/>
              </a:defRPr>
            </a:pPr>
            <a:r>
              <a:rPr sz="2000" b="1" dirty="0"/>
              <a:t>Track system performance: turnaround time, pendency, error/rework, coverage and grievance resolution.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Disaggregate by gender, geography, disability, socio-economic group and digital access where appropriate.</a:t>
            </a:r>
          </a:p>
        </p:txBody>
      </p:sp>
      <p:sp>
        <p:nvSpPr>
          <p:cNvPr id="9" name="Rounded Rectangle 8"/>
          <p:cNvSpPr/>
          <p:nvPr/>
        </p:nvSpPr>
        <p:spPr>
          <a:xfrm>
            <a:off x="6400800" y="1828800"/>
            <a:ext cx="739139"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10" name="TextBox 9"/>
          <p:cNvSpPr txBox="1"/>
          <p:nvPr/>
        </p:nvSpPr>
        <p:spPr>
          <a:xfrm>
            <a:off x="6446520" y="2057621"/>
            <a:ext cx="647699" cy="584775"/>
          </a:xfrm>
          <a:prstGeom prst="rect">
            <a:avLst/>
          </a:prstGeom>
          <a:noFill/>
        </p:spPr>
        <p:txBody>
          <a:bodyPr wrap="square" lIns="45720" rIns="45720" anchor="ctr">
            <a:spAutoFit/>
          </a:bodyPr>
          <a:lstStyle/>
          <a:p>
            <a:pPr algn="ctr"/>
            <a:r>
              <a:rPr sz="1600" b="1">
                <a:solidFill>
                  <a:srgbClr val="FFFFFF"/>
                </a:solidFill>
                <a:latin typeface="Aptos"/>
              </a:rPr>
              <a:t>Awareness</a:t>
            </a:r>
          </a:p>
        </p:txBody>
      </p:sp>
      <p:sp>
        <p:nvSpPr>
          <p:cNvPr id="11" name="TextBox 10"/>
          <p:cNvSpPr txBox="1"/>
          <p:nvPr/>
        </p:nvSpPr>
        <p:spPr>
          <a:xfrm>
            <a:off x="7139940"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304532" y="1828800"/>
            <a:ext cx="739139"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13" name="TextBox 12"/>
          <p:cNvSpPr txBox="1"/>
          <p:nvPr/>
        </p:nvSpPr>
        <p:spPr>
          <a:xfrm>
            <a:off x="7350252" y="2180731"/>
            <a:ext cx="647699" cy="338554"/>
          </a:xfrm>
          <a:prstGeom prst="rect">
            <a:avLst/>
          </a:prstGeom>
          <a:noFill/>
        </p:spPr>
        <p:txBody>
          <a:bodyPr wrap="square" lIns="45720" rIns="45720" anchor="ctr">
            <a:spAutoFit/>
          </a:bodyPr>
          <a:lstStyle/>
          <a:p>
            <a:pPr algn="ctr"/>
            <a:r>
              <a:rPr sz="1600" b="1">
                <a:solidFill>
                  <a:srgbClr val="FFFFFF"/>
                </a:solidFill>
                <a:latin typeface="Aptos"/>
              </a:rPr>
              <a:t>Apply</a:t>
            </a:r>
          </a:p>
        </p:txBody>
      </p:sp>
      <p:sp>
        <p:nvSpPr>
          <p:cNvPr id="14" name="TextBox 13"/>
          <p:cNvSpPr txBox="1"/>
          <p:nvPr/>
        </p:nvSpPr>
        <p:spPr>
          <a:xfrm>
            <a:off x="8043672"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8208264" y="1828800"/>
            <a:ext cx="739139"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16" name="TextBox 15"/>
          <p:cNvSpPr txBox="1"/>
          <p:nvPr/>
        </p:nvSpPr>
        <p:spPr>
          <a:xfrm>
            <a:off x="8253984" y="2180731"/>
            <a:ext cx="647699" cy="338554"/>
          </a:xfrm>
          <a:prstGeom prst="rect">
            <a:avLst/>
          </a:prstGeom>
          <a:noFill/>
        </p:spPr>
        <p:txBody>
          <a:bodyPr wrap="square" lIns="45720" rIns="45720" anchor="ctr">
            <a:spAutoFit/>
          </a:bodyPr>
          <a:lstStyle/>
          <a:p>
            <a:pPr algn="ctr"/>
            <a:r>
              <a:rPr sz="1600" b="1">
                <a:solidFill>
                  <a:srgbClr val="FFFFFF"/>
                </a:solidFill>
                <a:latin typeface="Aptos"/>
              </a:rPr>
              <a:t>Verify</a:t>
            </a:r>
          </a:p>
        </p:txBody>
      </p:sp>
      <p:sp>
        <p:nvSpPr>
          <p:cNvPr id="17" name="TextBox 16"/>
          <p:cNvSpPr txBox="1"/>
          <p:nvPr/>
        </p:nvSpPr>
        <p:spPr>
          <a:xfrm>
            <a:off x="8947404"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9111996" y="1828800"/>
            <a:ext cx="739139"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19" name="TextBox 18"/>
          <p:cNvSpPr txBox="1"/>
          <p:nvPr/>
        </p:nvSpPr>
        <p:spPr>
          <a:xfrm>
            <a:off x="9076797" y="2206142"/>
            <a:ext cx="784859" cy="338555"/>
          </a:xfrm>
          <a:prstGeom prst="rect">
            <a:avLst/>
          </a:prstGeom>
          <a:noFill/>
        </p:spPr>
        <p:txBody>
          <a:bodyPr wrap="square" lIns="45720" rIns="45720" anchor="ctr">
            <a:spAutoFit/>
          </a:bodyPr>
          <a:lstStyle/>
          <a:p>
            <a:pPr algn="ctr"/>
            <a:r>
              <a:rPr sz="1600" b="1" dirty="0">
                <a:solidFill>
                  <a:srgbClr val="FFFFFF"/>
                </a:solidFill>
                <a:latin typeface="Aptos"/>
              </a:rPr>
              <a:t>Decide</a:t>
            </a:r>
          </a:p>
        </p:txBody>
      </p:sp>
      <p:sp>
        <p:nvSpPr>
          <p:cNvPr id="20" name="TextBox 19"/>
          <p:cNvSpPr txBox="1"/>
          <p:nvPr/>
        </p:nvSpPr>
        <p:spPr>
          <a:xfrm>
            <a:off x="9851136"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21" name="Rounded Rectangle 20"/>
          <p:cNvSpPr/>
          <p:nvPr/>
        </p:nvSpPr>
        <p:spPr>
          <a:xfrm>
            <a:off x="10015728" y="1828800"/>
            <a:ext cx="739139" cy="1051560"/>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22" name="TextBox 21"/>
          <p:cNvSpPr txBox="1"/>
          <p:nvPr/>
        </p:nvSpPr>
        <p:spPr>
          <a:xfrm>
            <a:off x="10061448" y="2180730"/>
            <a:ext cx="693420" cy="338554"/>
          </a:xfrm>
          <a:prstGeom prst="rect">
            <a:avLst/>
          </a:prstGeom>
          <a:noFill/>
        </p:spPr>
        <p:txBody>
          <a:bodyPr wrap="square" lIns="45720" rIns="45720" anchor="ctr">
            <a:spAutoFit/>
          </a:bodyPr>
          <a:lstStyle/>
          <a:p>
            <a:pPr algn="ctr"/>
            <a:r>
              <a:rPr sz="1600" b="1" dirty="0">
                <a:solidFill>
                  <a:srgbClr val="FFFFFF"/>
                </a:solidFill>
                <a:latin typeface="Aptos"/>
              </a:rPr>
              <a:t>Deliver</a:t>
            </a:r>
          </a:p>
        </p:txBody>
      </p:sp>
      <p:sp>
        <p:nvSpPr>
          <p:cNvPr id="23" name="TextBox 22"/>
          <p:cNvSpPr txBox="1"/>
          <p:nvPr/>
        </p:nvSpPr>
        <p:spPr>
          <a:xfrm>
            <a:off x="10754868"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24" name="Rounded Rectangle 23"/>
          <p:cNvSpPr/>
          <p:nvPr/>
        </p:nvSpPr>
        <p:spPr>
          <a:xfrm>
            <a:off x="10919460" y="1828800"/>
            <a:ext cx="1105392"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25" name="TextBox 24"/>
          <p:cNvSpPr txBox="1"/>
          <p:nvPr/>
        </p:nvSpPr>
        <p:spPr>
          <a:xfrm>
            <a:off x="10965180" y="2180731"/>
            <a:ext cx="1059672" cy="338554"/>
          </a:xfrm>
          <a:prstGeom prst="rect">
            <a:avLst/>
          </a:prstGeom>
          <a:noFill/>
        </p:spPr>
        <p:txBody>
          <a:bodyPr wrap="square" lIns="45720" rIns="45720" anchor="ctr">
            <a:spAutoFit/>
          </a:bodyPr>
          <a:lstStyle/>
          <a:p>
            <a:pPr algn="ctr"/>
            <a:r>
              <a:rPr sz="1600" b="1" dirty="0">
                <a:solidFill>
                  <a:srgbClr val="FFFFFF"/>
                </a:solidFill>
                <a:latin typeface="Aptos"/>
              </a:rPr>
              <a:t>Grievance</a:t>
            </a:r>
          </a:p>
        </p:txBody>
      </p:sp>
      <p:sp>
        <p:nvSpPr>
          <p:cNvPr id="26" name="Rounded Rectangle 25"/>
          <p:cNvSpPr/>
          <p:nvPr/>
        </p:nvSpPr>
        <p:spPr>
          <a:xfrm>
            <a:off x="6537960" y="3657600"/>
            <a:ext cx="1563624"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27" name="Oval 26"/>
          <p:cNvSpPr/>
          <p:nvPr/>
        </p:nvSpPr>
        <p:spPr>
          <a:xfrm>
            <a:off x="6665976" y="379476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28" name="TextBox 27"/>
          <p:cNvSpPr txBox="1"/>
          <p:nvPr/>
        </p:nvSpPr>
        <p:spPr>
          <a:xfrm>
            <a:off x="6702552" y="382999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9" name="TextBox 28"/>
          <p:cNvSpPr txBox="1"/>
          <p:nvPr/>
        </p:nvSpPr>
        <p:spPr>
          <a:xfrm>
            <a:off x="7132320" y="3867798"/>
            <a:ext cx="832103" cy="338554"/>
          </a:xfrm>
          <a:prstGeom prst="rect">
            <a:avLst/>
          </a:prstGeom>
          <a:noFill/>
        </p:spPr>
        <p:txBody>
          <a:bodyPr wrap="square" lIns="45720" rIns="45720" anchor="ctr">
            <a:spAutoFit/>
          </a:bodyPr>
          <a:lstStyle/>
          <a:p>
            <a:pPr algn="l"/>
            <a:r>
              <a:rPr sz="1600" b="1">
                <a:solidFill>
                  <a:srgbClr val="143556"/>
                </a:solidFill>
                <a:latin typeface="Aptos"/>
              </a:rPr>
              <a:t>Visits</a:t>
            </a:r>
          </a:p>
        </p:txBody>
      </p:sp>
      <p:sp>
        <p:nvSpPr>
          <p:cNvPr id="30" name="Rounded Rectangle 29"/>
          <p:cNvSpPr/>
          <p:nvPr/>
        </p:nvSpPr>
        <p:spPr>
          <a:xfrm>
            <a:off x="8138160" y="3657600"/>
            <a:ext cx="1783080"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31" name="Oval 30"/>
          <p:cNvSpPr/>
          <p:nvPr/>
        </p:nvSpPr>
        <p:spPr>
          <a:xfrm>
            <a:off x="8375903" y="379476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32" name="TextBox 31"/>
          <p:cNvSpPr txBox="1"/>
          <p:nvPr/>
        </p:nvSpPr>
        <p:spPr>
          <a:xfrm>
            <a:off x="8412480" y="382999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33" name="TextBox 32"/>
          <p:cNvSpPr txBox="1"/>
          <p:nvPr/>
        </p:nvSpPr>
        <p:spPr>
          <a:xfrm>
            <a:off x="8842248" y="3867798"/>
            <a:ext cx="1078992" cy="338554"/>
          </a:xfrm>
          <a:prstGeom prst="rect">
            <a:avLst/>
          </a:prstGeom>
          <a:noFill/>
        </p:spPr>
        <p:txBody>
          <a:bodyPr wrap="square" lIns="45720" rIns="45720" anchor="ctr">
            <a:spAutoFit/>
          </a:bodyPr>
          <a:lstStyle/>
          <a:p>
            <a:pPr algn="l"/>
            <a:r>
              <a:rPr sz="1600" b="1" dirty="0">
                <a:solidFill>
                  <a:srgbClr val="143556"/>
                </a:solidFill>
                <a:latin typeface="Aptos"/>
              </a:rPr>
              <a:t>Documents</a:t>
            </a:r>
          </a:p>
        </p:txBody>
      </p:sp>
      <p:sp>
        <p:nvSpPr>
          <p:cNvPr id="34" name="Rounded Rectangle 33"/>
          <p:cNvSpPr/>
          <p:nvPr/>
        </p:nvSpPr>
        <p:spPr>
          <a:xfrm>
            <a:off x="9957816" y="3657600"/>
            <a:ext cx="1563624"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35" name="Oval 34"/>
          <p:cNvSpPr/>
          <p:nvPr/>
        </p:nvSpPr>
        <p:spPr>
          <a:xfrm>
            <a:off x="10085832" y="3794760"/>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36" name="TextBox 35"/>
          <p:cNvSpPr txBox="1"/>
          <p:nvPr/>
        </p:nvSpPr>
        <p:spPr>
          <a:xfrm>
            <a:off x="10122408" y="3829997"/>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7" name="TextBox 36"/>
          <p:cNvSpPr txBox="1"/>
          <p:nvPr/>
        </p:nvSpPr>
        <p:spPr>
          <a:xfrm>
            <a:off x="10552176" y="3867798"/>
            <a:ext cx="832103" cy="338554"/>
          </a:xfrm>
          <a:prstGeom prst="rect">
            <a:avLst/>
          </a:prstGeom>
          <a:noFill/>
        </p:spPr>
        <p:txBody>
          <a:bodyPr wrap="square" lIns="45720" rIns="45720" anchor="ctr">
            <a:spAutoFit/>
          </a:bodyPr>
          <a:lstStyle/>
          <a:p>
            <a:pPr algn="l"/>
            <a:r>
              <a:rPr sz="1600" b="1">
                <a:solidFill>
                  <a:srgbClr val="143556"/>
                </a:solidFill>
                <a:latin typeface="Aptos"/>
              </a:rPr>
              <a:t>Waiting</a:t>
            </a:r>
          </a:p>
        </p:txBody>
      </p:sp>
      <p:sp>
        <p:nvSpPr>
          <p:cNvPr id="38" name="Rounded Rectangle 37"/>
          <p:cNvSpPr/>
          <p:nvPr/>
        </p:nvSpPr>
        <p:spPr>
          <a:xfrm>
            <a:off x="6537960" y="4507992"/>
            <a:ext cx="1563624"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39" name="Oval 38"/>
          <p:cNvSpPr/>
          <p:nvPr/>
        </p:nvSpPr>
        <p:spPr>
          <a:xfrm>
            <a:off x="6665976" y="4645152"/>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40" name="TextBox 39"/>
          <p:cNvSpPr txBox="1"/>
          <p:nvPr/>
        </p:nvSpPr>
        <p:spPr>
          <a:xfrm>
            <a:off x="6702552" y="4680389"/>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41" name="TextBox 40"/>
          <p:cNvSpPr txBox="1"/>
          <p:nvPr/>
        </p:nvSpPr>
        <p:spPr>
          <a:xfrm>
            <a:off x="7132320" y="4718190"/>
            <a:ext cx="832103" cy="338554"/>
          </a:xfrm>
          <a:prstGeom prst="rect">
            <a:avLst/>
          </a:prstGeom>
          <a:noFill/>
        </p:spPr>
        <p:txBody>
          <a:bodyPr wrap="square" lIns="45720" rIns="45720" anchor="ctr">
            <a:spAutoFit/>
          </a:bodyPr>
          <a:lstStyle/>
          <a:p>
            <a:pPr algn="l"/>
            <a:r>
              <a:rPr sz="1600" b="1">
                <a:solidFill>
                  <a:srgbClr val="143556"/>
                </a:solidFill>
                <a:latin typeface="Aptos"/>
              </a:rPr>
              <a:t>Cost</a:t>
            </a:r>
          </a:p>
        </p:txBody>
      </p:sp>
      <p:sp>
        <p:nvSpPr>
          <p:cNvPr id="42" name="Rounded Rectangle 41"/>
          <p:cNvSpPr/>
          <p:nvPr/>
        </p:nvSpPr>
        <p:spPr>
          <a:xfrm>
            <a:off x="8247888" y="4507992"/>
            <a:ext cx="1563624"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43" name="Oval 42"/>
          <p:cNvSpPr/>
          <p:nvPr/>
        </p:nvSpPr>
        <p:spPr>
          <a:xfrm>
            <a:off x="8375903" y="464515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44" name="TextBox 43"/>
          <p:cNvSpPr txBox="1"/>
          <p:nvPr/>
        </p:nvSpPr>
        <p:spPr>
          <a:xfrm>
            <a:off x="8412480" y="4680389"/>
            <a:ext cx="310896" cy="276999"/>
          </a:xfrm>
          <a:prstGeom prst="rect">
            <a:avLst/>
          </a:prstGeom>
          <a:noFill/>
        </p:spPr>
        <p:txBody>
          <a:bodyPr wrap="square" lIns="45720" rIns="45720" anchor="ctr">
            <a:spAutoFit/>
          </a:bodyPr>
          <a:lstStyle/>
          <a:p>
            <a:pPr algn="ctr"/>
            <a:r>
              <a:rPr sz="1200" b="1">
                <a:solidFill>
                  <a:srgbClr val="FFFFFF"/>
                </a:solidFill>
                <a:latin typeface="Aptos"/>
              </a:rPr>
              <a:t>5</a:t>
            </a:r>
          </a:p>
        </p:txBody>
      </p:sp>
      <p:sp>
        <p:nvSpPr>
          <p:cNvPr id="45" name="TextBox 44"/>
          <p:cNvSpPr txBox="1"/>
          <p:nvPr/>
        </p:nvSpPr>
        <p:spPr>
          <a:xfrm>
            <a:off x="8842248" y="4718190"/>
            <a:ext cx="832103" cy="338554"/>
          </a:xfrm>
          <a:prstGeom prst="rect">
            <a:avLst/>
          </a:prstGeom>
          <a:noFill/>
        </p:spPr>
        <p:txBody>
          <a:bodyPr wrap="square" lIns="45720" rIns="45720" anchor="ctr">
            <a:spAutoFit/>
          </a:bodyPr>
          <a:lstStyle/>
          <a:p>
            <a:pPr algn="l"/>
            <a:r>
              <a:rPr sz="1600" b="1">
                <a:solidFill>
                  <a:srgbClr val="143556"/>
                </a:solidFill>
                <a:latin typeface="Aptos"/>
              </a:rPr>
              <a:t>Errors</a:t>
            </a:r>
          </a:p>
        </p:txBody>
      </p:sp>
      <p:sp>
        <p:nvSpPr>
          <p:cNvPr id="46" name="Rounded Rectangle 45"/>
          <p:cNvSpPr/>
          <p:nvPr/>
        </p:nvSpPr>
        <p:spPr>
          <a:xfrm>
            <a:off x="9957815" y="4507992"/>
            <a:ext cx="1801565" cy="70408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47" name="Oval 46"/>
          <p:cNvSpPr/>
          <p:nvPr/>
        </p:nvSpPr>
        <p:spPr>
          <a:xfrm>
            <a:off x="10085832" y="4645152"/>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b="1"/>
          </a:p>
        </p:txBody>
      </p:sp>
      <p:sp>
        <p:nvSpPr>
          <p:cNvPr id="48" name="TextBox 47"/>
          <p:cNvSpPr txBox="1"/>
          <p:nvPr/>
        </p:nvSpPr>
        <p:spPr>
          <a:xfrm>
            <a:off x="10122408" y="4680389"/>
            <a:ext cx="310896" cy="276999"/>
          </a:xfrm>
          <a:prstGeom prst="rect">
            <a:avLst/>
          </a:prstGeom>
          <a:noFill/>
        </p:spPr>
        <p:txBody>
          <a:bodyPr wrap="square" lIns="45720" rIns="45720" anchor="ctr">
            <a:spAutoFit/>
          </a:bodyPr>
          <a:lstStyle/>
          <a:p>
            <a:pPr algn="ctr"/>
            <a:r>
              <a:rPr sz="1200" b="1">
                <a:solidFill>
                  <a:srgbClr val="FFFFFF"/>
                </a:solidFill>
                <a:latin typeface="Aptos"/>
              </a:rPr>
              <a:t>6</a:t>
            </a:r>
          </a:p>
        </p:txBody>
      </p:sp>
      <p:sp>
        <p:nvSpPr>
          <p:cNvPr id="49" name="TextBox 48"/>
          <p:cNvSpPr txBox="1"/>
          <p:nvPr/>
        </p:nvSpPr>
        <p:spPr>
          <a:xfrm>
            <a:off x="10552176" y="4718190"/>
            <a:ext cx="1315359" cy="338554"/>
          </a:xfrm>
          <a:prstGeom prst="rect">
            <a:avLst/>
          </a:prstGeom>
          <a:noFill/>
        </p:spPr>
        <p:txBody>
          <a:bodyPr wrap="square" lIns="45720" rIns="45720" anchor="ctr">
            <a:spAutoFit/>
          </a:bodyPr>
          <a:lstStyle/>
          <a:p>
            <a:pPr algn="l"/>
            <a:r>
              <a:rPr sz="1600" b="1" dirty="0">
                <a:solidFill>
                  <a:srgbClr val="143556"/>
                </a:solidFill>
                <a:latin typeface="Aptos"/>
              </a:rPr>
              <a:t>Satisfaction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176981" y="256032"/>
            <a:ext cx="10932979" cy="646331"/>
          </a:xfrm>
          <a:prstGeom prst="rect">
            <a:avLst/>
          </a:prstGeom>
          <a:noFill/>
        </p:spPr>
        <p:txBody>
          <a:bodyPr wrap="square" lIns="45720" rIns="45720" anchor="t">
            <a:spAutoFit/>
          </a:bodyPr>
          <a:lstStyle/>
          <a:p>
            <a:pPr algn="l"/>
            <a:r>
              <a:rPr sz="3600" b="1" dirty="0">
                <a:solidFill>
                  <a:srgbClr val="143556"/>
                </a:solidFill>
                <a:latin typeface="Aptos"/>
              </a:rPr>
              <a:t>Global Frameworks: One Integrated Governance Agenda</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18</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GLOBAL FRAMEWORKS</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176981" y="1234440"/>
            <a:ext cx="6269538" cy="5016758"/>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Paris Agreement: climate mitigation, adaptation and resilience.</a:t>
            </a:r>
          </a:p>
          <a:p>
            <a:pPr marL="342900" indent="-342900">
              <a:spcAft>
                <a:spcPts val="800"/>
              </a:spcAft>
              <a:buFont typeface="Wingdings" panose="05000000000000000000" pitchFamily="2" charset="2"/>
              <a:buChar char="q"/>
              <a:defRPr sz="1330">
                <a:solidFill>
                  <a:srgbClr val="232D37"/>
                </a:solidFill>
                <a:latin typeface="Aptos"/>
              </a:defRPr>
            </a:pPr>
            <a:r>
              <a:rPr sz="2000" b="1" dirty="0"/>
              <a:t>2030 Agenda/SDGs: integrated social, economic and environmental development.</a:t>
            </a:r>
          </a:p>
          <a:p>
            <a:pPr marL="342900" indent="-342900">
              <a:spcAft>
                <a:spcPts val="800"/>
              </a:spcAft>
              <a:buFont typeface="Wingdings" panose="05000000000000000000" pitchFamily="2" charset="2"/>
              <a:buChar char="q"/>
              <a:defRPr sz="1330">
                <a:solidFill>
                  <a:srgbClr val="232D37"/>
                </a:solidFill>
                <a:latin typeface="Aptos"/>
              </a:defRPr>
            </a:pPr>
            <a:r>
              <a:rPr sz="2000" b="1" dirty="0"/>
              <a:t>Sendai Framework: prevent new risk, reduce existing risk and strengthen resilience.</a:t>
            </a:r>
          </a:p>
          <a:p>
            <a:pPr marL="342900" indent="-342900">
              <a:spcAft>
                <a:spcPts val="800"/>
              </a:spcAft>
              <a:buFont typeface="Wingdings" panose="05000000000000000000" pitchFamily="2" charset="2"/>
              <a:buChar char="q"/>
              <a:defRPr sz="1330">
                <a:solidFill>
                  <a:srgbClr val="232D37"/>
                </a:solidFill>
                <a:latin typeface="Aptos"/>
              </a:defRPr>
            </a:pPr>
            <a:r>
              <a:rPr sz="2000" b="1" dirty="0"/>
              <a:t>New Urban Agenda: inclusive, safe, resilient and sustainable settlements.</a:t>
            </a:r>
          </a:p>
          <a:p>
            <a:pPr marL="342900" indent="-342900">
              <a:spcAft>
                <a:spcPts val="800"/>
              </a:spcAft>
              <a:buFont typeface="Wingdings" panose="05000000000000000000" pitchFamily="2" charset="2"/>
              <a:buChar char="q"/>
              <a:defRPr sz="1330">
                <a:solidFill>
                  <a:srgbClr val="232D37"/>
                </a:solidFill>
                <a:latin typeface="Aptos"/>
              </a:defRPr>
            </a:pPr>
            <a:r>
              <a:rPr sz="2000" b="1" dirty="0"/>
              <a:t>Mission </a:t>
            </a:r>
            <a:r>
              <a:rPr sz="2000" b="1" dirty="0" err="1"/>
              <a:t>LiFE</a:t>
            </a:r>
            <a:r>
              <a:rPr sz="2000" b="1" dirty="0"/>
              <a:t> and related initiatives: </a:t>
            </a:r>
            <a:r>
              <a:rPr sz="2000" b="1" dirty="0" err="1"/>
              <a:t>behaviour</a:t>
            </a:r>
            <a:r>
              <a:rPr sz="2000" b="1" dirty="0"/>
              <a:t> and lifestyle change.</a:t>
            </a:r>
          </a:p>
          <a:p>
            <a:pPr marL="342900" indent="-342900">
              <a:spcAft>
                <a:spcPts val="800"/>
              </a:spcAft>
              <a:buFont typeface="Wingdings" panose="05000000000000000000" pitchFamily="2" charset="2"/>
              <a:buChar char="q"/>
              <a:defRPr sz="1330">
                <a:solidFill>
                  <a:srgbClr val="232D37"/>
                </a:solidFill>
                <a:latin typeface="Aptos"/>
              </a:defRPr>
            </a:pPr>
            <a:r>
              <a:rPr sz="2000" b="1" dirty="0"/>
              <a:t>Core convergence: development must be low-carbon, risk-informed, inclusive and measurable.</a:t>
            </a:r>
          </a:p>
          <a:p>
            <a:pPr marL="342900" indent="-342900">
              <a:spcAft>
                <a:spcPts val="800"/>
              </a:spcAft>
              <a:buFont typeface="Wingdings" panose="05000000000000000000" pitchFamily="2" charset="2"/>
              <a:buChar char="q"/>
              <a:defRPr sz="1330">
                <a:solidFill>
                  <a:srgbClr val="232D37"/>
                </a:solidFill>
                <a:latin typeface="Aptos"/>
              </a:defRPr>
            </a:pPr>
            <a:r>
              <a:rPr sz="2000" b="1" dirty="0"/>
              <a:t>The three 2015 frameworks converge at local level: resilient, inclusive and measurable development.</a:t>
            </a:r>
          </a:p>
        </p:txBody>
      </p:sp>
      <p:sp>
        <p:nvSpPr>
          <p:cNvPr id="9" name="Oval 8"/>
          <p:cNvSpPr/>
          <p:nvPr/>
        </p:nvSpPr>
        <p:spPr>
          <a:xfrm>
            <a:off x="6766559" y="1645920"/>
            <a:ext cx="2194560" cy="219456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7223759" y="2420036"/>
            <a:ext cx="1280160" cy="646331"/>
          </a:xfrm>
          <a:prstGeom prst="rect">
            <a:avLst/>
          </a:prstGeom>
          <a:noFill/>
        </p:spPr>
        <p:txBody>
          <a:bodyPr wrap="square" lIns="45720" rIns="45720" anchor="ctr">
            <a:spAutoFit/>
          </a:bodyPr>
          <a:lstStyle/>
          <a:p>
            <a:pPr algn="ctr"/>
            <a:r>
              <a:rPr b="1">
                <a:solidFill>
                  <a:srgbClr val="FFFFFF"/>
                </a:solidFill>
                <a:latin typeface="Aptos"/>
              </a:rPr>
              <a:t>PARIS</a:t>
            </a:r>
            <a:br>
              <a:rPr sz="2800"/>
            </a:br>
            <a:r>
              <a:rPr b="1">
                <a:solidFill>
                  <a:srgbClr val="FFFFFF"/>
                </a:solidFill>
                <a:latin typeface="Aptos"/>
              </a:rPr>
              <a:t>Climate</a:t>
            </a:r>
          </a:p>
        </p:txBody>
      </p:sp>
      <p:sp>
        <p:nvSpPr>
          <p:cNvPr id="11" name="Oval 10"/>
          <p:cNvSpPr/>
          <p:nvPr/>
        </p:nvSpPr>
        <p:spPr>
          <a:xfrm>
            <a:off x="8869680" y="1645920"/>
            <a:ext cx="2194560" cy="219456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9326880" y="2281537"/>
            <a:ext cx="1280160" cy="923330"/>
          </a:xfrm>
          <a:prstGeom prst="rect">
            <a:avLst/>
          </a:prstGeom>
          <a:noFill/>
        </p:spPr>
        <p:txBody>
          <a:bodyPr wrap="square" lIns="45720" rIns="45720" anchor="ctr">
            <a:spAutoFit/>
          </a:bodyPr>
          <a:lstStyle/>
          <a:p>
            <a:pPr algn="ctr"/>
            <a:r>
              <a:rPr b="1" dirty="0">
                <a:solidFill>
                  <a:srgbClr val="FFFFFF"/>
                </a:solidFill>
                <a:latin typeface="Aptos"/>
              </a:rPr>
              <a:t>SDGs</a:t>
            </a:r>
            <a:br>
              <a:rPr sz="2800" dirty="0"/>
            </a:br>
            <a:r>
              <a:rPr b="1" dirty="0">
                <a:solidFill>
                  <a:srgbClr val="FFFFFF"/>
                </a:solidFill>
                <a:latin typeface="Aptos"/>
              </a:rPr>
              <a:t>Development</a:t>
            </a:r>
          </a:p>
        </p:txBody>
      </p:sp>
      <p:sp>
        <p:nvSpPr>
          <p:cNvPr id="13" name="Oval 12"/>
          <p:cNvSpPr/>
          <p:nvPr/>
        </p:nvSpPr>
        <p:spPr>
          <a:xfrm>
            <a:off x="7818120" y="3063239"/>
            <a:ext cx="2194560" cy="219456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4" name="TextBox 13"/>
          <p:cNvSpPr txBox="1"/>
          <p:nvPr/>
        </p:nvSpPr>
        <p:spPr>
          <a:xfrm>
            <a:off x="8275320" y="3837356"/>
            <a:ext cx="1280160" cy="646331"/>
          </a:xfrm>
          <a:prstGeom prst="rect">
            <a:avLst/>
          </a:prstGeom>
          <a:noFill/>
        </p:spPr>
        <p:txBody>
          <a:bodyPr wrap="square" lIns="45720" rIns="45720" anchor="ctr">
            <a:spAutoFit/>
          </a:bodyPr>
          <a:lstStyle/>
          <a:p>
            <a:pPr algn="ctr"/>
            <a:r>
              <a:rPr b="1">
                <a:solidFill>
                  <a:srgbClr val="FFFFFF"/>
                </a:solidFill>
                <a:latin typeface="Aptos"/>
              </a:rPr>
              <a:t>SENDAI</a:t>
            </a:r>
            <a:br>
              <a:rPr sz="2800"/>
            </a:br>
            <a:r>
              <a:rPr b="1">
                <a:solidFill>
                  <a:srgbClr val="FFFFFF"/>
                </a:solidFill>
                <a:latin typeface="Aptos"/>
              </a:rPr>
              <a:t>Risk</a:t>
            </a:r>
          </a:p>
        </p:txBody>
      </p:sp>
      <p:sp>
        <p:nvSpPr>
          <p:cNvPr id="15" name="TextBox 14"/>
          <p:cNvSpPr txBox="1"/>
          <p:nvPr/>
        </p:nvSpPr>
        <p:spPr>
          <a:xfrm>
            <a:off x="7498079" y="5257800"/>
            <a:ext cx="3455056" cy="523220"/>
          </a:xfrm>
          <a:prstGeom prst="rect">
            <a:avLst/>
          </a:prstGeom>
          <a:noFill/>
        </p:spPr>
        <p:txBody>
          <a:bodyPr wrap="square" lIns="45720" rIns="45720" anchor="t">
            <a:spAutoFit/>
          </a:bodyPr>
          <a:lstStyle/>
          <a:p>
            <a:pPr algn="ctr"/>
            <a:r>
              <a:rPr sz="1400" b="1" dirty="0">
                <a:solidFill>
                  <a:srgbClr val="143556"/>
                </a:solidFill>
                <a:latin typeface="Aptos"/>
              </a:rPr>
              <a:t>RESILIENT + INCLUSIVE + MEASURABLE GOVERNANCE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Paris Agreement — What Officers Need to Know</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19</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GLOBAL FRAMEWORKS</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093428"/>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Adopted in 2015; legally binding international treaty on climate change.</a:t>
            </a:r>
          </a:p>
          <a:p>
            <a:pPr marL="342900" indent="-342900">
              <a:spcAft>
                <a:spcPts val="800"/>
              </a:spcAft>
              <a:buFont typeface="Wingdings" panose="05000000000000000000" pitchFamily="2" charset="2"/>
              <a:buChar char="q"/>
              <a:defRPr sz="1450">
                <a:solidFill>
                  <a:srgbClr val="232D37"/>
                </a:solidFill>
                <a:latin typeface="Aptos"/>
              </a:defRPr>
            </a:pPr>
            <a:r>
              <a:rPr sz="2000" b="1" dirty="0"/>
              <a:t>Temperature goal: hold warming well below 2°C and pursue efforts toward 1.5°C above pre-industrial levels.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Countries communicate Nationally Determined Contributions (NDCs) and strengthen action over time.</a:t>
            </a:r>
          </a:p>
          <a:p>
            <a:pPr marL="342900" indent="-342900">
              <a:spcAft>
                <a:spcPts val="800"/>
              </a:spcAft>
              <a:buFont typeface="Wingdings" panose="05000000000000000000" pitchFamily="2" charset="2"/>
              <a:buChar char="q"/>
              <a:defRPr sz="1450">
                <a:solidFill>
                  <a:srgbClr val="232D37"/>
                </a:solidFill>
                <a:latin typeface="Aptos"/>
              </a:defRPr>
            </a:pPr>
            <a:r>
              <a:rPr sz="2000" b="1" dirty="0"/>
              <a:t>Local relevance: infrastructure, water, agriculture, health, urban services, energy, ecosystems and disaster management all shape climate resilience.</a:t>
            </a:r>
          </a:p>
        </p:txBody>
      </p:sp>
      <p:sp>
        <p:nvSpPr>
          <p:cNvPr id="9" name="Oval 8"/>
          <p:cNvSpPr/>
          <p:nvPr/>
        </p:nvSpPr>
        <p:spPr>
          <a:xfrm>
            <a:off x="8229600" y="1371600"/>
            <a:ext cx="1554480" cy="15544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8458200" y="1874519"/>
            <a:ext cx="1097280" cy="1015663"/>
          </a:xfrm>
          <a:prstGeom prst="rect">
            <a:avLst/>
          </a:prstGeom>
          <a:noFill/>
        </p:spPr>
        <p:txBody>
          <a:bodyPr wrap="square" lIns="45720" rIns="45720" anchor="t">
            <a:spAutoFit/>
          </a:bodyPr>
          <a:lstStyle/>
          <a:p>
            <a:pPr algn="ctr"/>
            <a:r>
              <a:rPr sz="2000" b="1">
                <a:solidFill>
                  <a:srgbClr val="FFFFFF"/>
                </a:solidFill>
                <a:latin typeface="Aptos"/>
              </a:rPr>
              <a:t>&lt;2°C</a:t>
            </a:r>
            <a:br>
              <a:rPr sz="3200"/>
            </a:br>
            <a:r>
              <a:rPr sz="2000" b="1">
                <a:solidFill>
                  <a:srgbClr val="FFFFFF"/>
                </a:solidFill>
                <a:latin typeface="Aptos"/>
              </a:rPr>
              <a:t>PURSUE 1.5°C</a:t>
            </a:r>
          </a:p>
        </p:txBody>
      </p:sp>
      <p:sp>
        <p:nvSpPr>
          <p:cNvPr id="11" name="Rounded Rectangle 10"/>
          <p:cNvSpPr/>
          <p:nvPr/>
        </p:nvSpPr>
        <p:spPr>
          <a:xfrm>
            <a:off x="6675120" y="3246120"/>
            <a:ext cx="225856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2" name="Oval 11"/>
          <p:cNvSpPr/>
          <p:nvPr/>
        </p:nvSpPr>
        <p:spPr>
          <a:xfrm>
            <a:off x="6803136" y="3383279"/>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6839712" y="340312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4" name="TextBox 13"/>
          <p:cNvSpPr txBox="1"/>
          <p:nvPr/>
        </p:nvSpPr>
        <p:spPr>
          <a:xfrm>
            <a:off x="7269480" y="3532370"/>
            <a:ext cx="1527047" cy="369332"/>
          </a:xfrm>
          <a:prstGeom prst="rect">
            <a:avLst/>
          </a:prstGeom>
          <a:noFill/>
        </p:spPr>
        <p:txBody>
          <a:bodyPr wrap="square" lIns="45720" rIns="45720" anchor="ctr">
            <a:spAutoFit/>
          </a:bodyPr>
          <a:lstStyle/>
          <a:p>
            <a:pPr algn="l"/>
            <a:r>
              <a:rPr b="1">
                <a:solidFill>
                  <a:srgbClr val="143556"/>
                </a:solidFill>
                <a:latin typeface="Aptos"/>
              </a:rPr>
              <a:t>Mitigation</a:t>
            </a:r>
          </a:p>
        </p:txBody>
      </p:sp>
      <p:sp>
        <p:nvSpPr>
          <p:cNvPr id="15" name="Rounded Rectangle 14"/>
          <p:cNvSpPr/>
          <p:nvPr/>
        </p:nvSpPr>
        <p:spPr>
          <a:xfrm>
            <a:off x="9079992" y="3246120"/>
            <a:ext cx="225856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Oval 15"/>
          <p:cNvSpPr/>
          <p:nvPr/>
        </p:nvSpPr>
        <p:spPr>
          <a:xfrm>
            <a:off x="9208007" y="3383279"/>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7" name="TextBox 16"/>
          <p:cNvSpPr txBox="1"/>
          <p:nvPr/>
        </p:nvSpPr>
        <p:spPr>
          <a:xfrm>
            <a:off x="9244584" y="340312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8" name="TextBox 17"/>
          <p:cNvSpPr txBox="1"/>
          <p:nvPr/>
        </p:nvSpPr>
        <p:spPr>
          <a:xfrm>
            <a:off x="9674352" y="3532370"/>
            <a:ext cx="1527047" cy="369332"/>
          </a:xfrm>
          <a:prstGeom prst="rect">
            <a:avLst/>
          </a:prstGeom>
          <a:noFill/>
        </p:spPr>
        <p:txBody>
          <a:bodyPr wrap="square" lIns="45720" rIns="45720" anchor="ctr">
            <a:spAutoFit/>
          </a:bodyPr>
          <a:lstStyle/>
          <a:p>
            <a:pPr algn="l"/>
            <a:r>
              <a:rPr b="1">
                <a:solidFill>
                  <a:srgbClr val="143556"/>
                </a:solidFill>
                <a:latin typeface="Aptos"/>
              </a:rPr>
              <a:t>Adaptation</a:t>
            </a:r>
          </a:p>
        </p:txBody>
      </p:sp>
      <p:sp>
        <p:nvSpPr>
          <p:cNvPr id="19" name="Rounded Rectangle 18"/>
          <p:cNvSpPr/>
          <p:nvPr/>
        </p:nvSpPr>
        <p:spPr>
          <a:xfrm>
            <a:off x="6675120" y="4279392"/>
            <a:ext cx="225856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0" name="Oval 19"/>
          <p:cNvSpPr/>
          <p:nvPr/>
        </p:nvSpPr>
        <p:spPr>
          <a:xfrm>
            <a:off x="6803136" y="4416552"/>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1" name="TextBox 20"/>
          <p:cNvSpPr txBox="1"/>
          <p:nvPr/>
        </p:nvSpPr>
        <p:spPr>
          <a:xfrm>
            <a:off x="6839712" y="4436400"/>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2" name="TextBox 21"/>
          <p:cNvSpPr txBox="1"/>
          <p:nvPr/>
        </p:nvSpPr>
        <p:spPr>
          <a:xfrm>
            <a:off x="7269480" y="4565641"/>
            <a:ext cx="1527047" cy="369332"/>
          </a:xfrm>
          <a:prstGeom prst="rect">
            <a:avLst/>
          </a:prstGeom>
          <a:noFill/>
        </p:spPr>
        <p:txBody>
          <a:bodyPr wrap="square" lIns="45720" rIns="45720" anchor="ctr">
            <a:spAutoFit/>
          </a:bodyPr>
          <a:lstStyle/>
          <a:p>
            <a:pPr algn="l"/>
            <a:r>
              <a:rPr b="1">
                <a:solidFill>
                  <a:srgbClr val="143556"/>
                </a:solidFill>
                <a:latin typeface="Aptos"/>
              </a:rPr>
              <a:t>Resilience</a:t>
            </a:r>
          </a:p>
        </p:txBody>
      </p:sp>
      <p:sp>
        <p:nvSpPr>
          <p:cNvPr id="23" name="Rounded Rectangle 22"/>
          <p:cNvSpPr/>
          <p:nvPr/>
        </p:nvSpPr>
        <p:spPr>
          <a:xfrm>
            <a:off x="9079992" y="4279392"/>
            <a:ext cx="225856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4" name="Oval 23"/>
          <p:cNvSpPr/>
          <p:nvPr/>
        </p:nvSpPr>
        <p:spPr>
          <a:xfrm>
            <a:off x="9208007" y="4416552"/>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5" name="TextBox 24"/>
          <p:cNvSpPr txBox="1"/>
          <p:nvPr/>
        </p:nvSpPr>
        <p:spPr>
          <a:xfrm>
            <a:off x="9244584" y="4436400"/>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6" name="TextBox 25"/>
          <p:cNvSpPr txBox="1"/>
          <p:nvPr/>
        </p:nvSpPr>
        <p:spPr>
          <a:xfrm>
            <a:off x="9674352" y="4565641"/>
            <a:ext cx="1527047" cy="369332"/>
          </a:xfrm>
          <a:prstGeom prst="rect">
            <a:avLst/>
          </a:prstGeom>
          <a:noFill/>
        </p:spPr>
        <p:txBody>
          <a:bodyPr wrap="square" lIns="45720" rIns="45720" anchor="ctr">
            <a:spAutoFit/>
          </a:bodyPr>
          <a:lstStyle/>
          <a:p>
            <a:pPr algn="l"/>
            <a:r>
              <a:rPr b="1">
                <a:solidFill>
                  <a:srgbClr val="143556"/>
                </a:solidFill>
                <a:latin typeface="Aptos"/>
              </a:rPr>
              <a:t>NDC cycle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India’s NDC 2031–2035 — Governance Implications</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20</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GLOBAL FRAMEWORKS</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503797"/>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Reduce emissions intensity of GDP by 47% by 2035 from 2005 level.</a:t>
            </a:r>
          </a:p>
          <a:p>
            <a:pPr marL="342900" indent="-342900">
              <a:spcAft>
                <a:spcPts val="800"/>
              </a:spcAft>
              <a:buFont typeface="Wingdings" panose="05000000000000000000" pitchFamily="2" charset="2"/>
              <a:buChar char="q"/>
              <a:defRPr sz="1450">
                <a:solidFill>
                  <a:srgbClr val="232D37"/>
                </a:solidFill>
                <a:latin typeface="Aptos"/>
              </a:defRPr>
            </a:pPr>
            <a:r>
              <a:rPr sz="2000" b="1" dirty="0"/>
              <a:t>Achieve about 60% cumulative electric power installed capacity from non-fossil fuel sources by 2035.</a:t>
            </a:r>
          </a:p>
          <a:p>
            <a:pPr marL="342900" indent="-342900">
              <a:spcAft>
                <a:spcPts val="800"/>
              </a:spcAft>
              <a:buFont typeface="Wingdings" panose="05000000000000000000" pitchFamily="2" charset="2"/>
              <a:buChar char="q"/>
              <a:defRPr sz="1450">
                <a:solidFill>
                  <a:srgbClr val="232D37"/>
                </a:solidFill>
                <a:latin typeface="Aptos"/>
              </a:defRPr>
            </a:pPr>
            <a:r>
              <a:rPr sz="2000" b="1" dirty="0"/>
              <a:t>Create a carbon sink of 3.5–4.0 billion </a:t>
            </a:r>
            <a:r>
              <a:rPr sz="2000" b="1" dirty="0" err="1"/>
              <a:t>tonnes</a:t>
            </a:r>
            <a:r>
              <a:rPr sz="2000" b="1" dirty="0"/>
              <a:t> </a:t>
            </a:r>
            <a:r>
              <a:rPr sz="2000" b="1" dirty="0" err="1"/>
              <a:t>CO₂e</a:t>
            </a:r>
            <a:r>
              <a:rPr sz="2000" b="1" dirty="0"/>
              <a:t> through forest and tree cover by 2035 versus 2005 baseline.</a:t>
            </a:r>
          </a:p>
          <a:p>
            <a:pPr marL="342900" indent="-342900">
              <a:spcAft>
                <a:spcPts val="800"/>
              </a:spcAft>
              <a:buFont typeface="Wingdings" panose="05000000000000000000" pitchFamily="2" charset="2"/>
              <a:buChar char="q"/>
              <a:defRPr sz="1450">
                <a:solidFill>
                  <a:srgbClr val="232D37"/>
                </a:solidFill>
                <a:latin typeface="Aptos"/>
              </a:defRPr>
            </a:pPr>
            <a:r>
              <a:rPr sz="2000" b="1" dirty="0"/>
              <a:t>Enhance adaptation investment in vulnerable sectors including agriculture, water, health and disaster management.</a:t>
            </a:r>
          </a:p>
          <a:p>
            <a:pPr marL="342900" indent="-342900">
              <a:spcAft>
                <a:spcPts val="800"/>
              </a:spcAft>
              <a:buFont typeface="Wingdings" panose="05000000000000000000" pitchFamily="2" charset="2"/>
              <a:buChar char="q"/>
              <a:defRPr sz="1450">
                <a:solidFill>
                  <a:srgbClr val="232D37"/>
                </a:solidFill>
                <a:latin typeface="Aptos"/>
              </a:defRPr>
            </a:pPr>
            <a:r>
              <a:rPr sz="2000" b="1" dirty="0"/>
              <a:t>Advance Mission </a:t>
            </a:r>
            <a:r>
              <a:rPr sz="2000" b="1" dirty="0" err="1"/>
              <a:t>LiFE</a:t>
            </a:r>
            <a:r>
              <a:rPr sz="2000" b="1" dirty="0"/>
              <a:t>, finance, technology and capacity building.</a:t>
            </a:r>
          </a:p>
        </p:txBody>
      </p:sp>
      <p:sp>
        <p:nvSpPr>
          <p:cNvPr id="9" name="Rounded Rectangle 8"/>
          <p:cNvSpPr/>
          <p:nvPr/>
        </p:nvSpPr>
        <p:spPr>
          <a:xfrm>
            <a:off x="6537960" y="1508760"/>
            <a:ext cx="1548384" cy="32004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665976" y="1645919"/>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702552" y="1665767"/>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6720840" y="2674728"/>
            <a:ext cx="1228344" cy="923330"/>
          </a:xfrm>
          <a:prstGeom prst="rect">
            <a:avLst/>
          </a:prstGeom>
          <a:noFill/>
        </p:spPr>
        <p:txBody>
          <a:bodyPr wrap="square" lIns="45720" rIns="45720" anchor="ctr">
            <a:spAutoFit/>
          </a:bodyPr>
          <a:lstStyle/>
          <a:p>
            <a:pPr algn="l"/>
            <a:r>
              <a:rPr b="1" dirty="0">
                <a:solidFill>
                  <a:srgbClr val="143556"/>
                </a:solidFill>
                <a:latin typeface="Aptos"/>
              </a:rPr>
              <a:t>47%</a:t>
            </a:r>
            <a:br>
              <a:rPr sz="3200" dirty="0"/>
            </a:br>
            <a:r>
              <a:rPr b="1" dirty="0">
                <a:solidFill>
                  <a:srgbClr val="143556"/>
                </a:solidFill>
                <a:latin typeface="Aptos"/>
              </a:rPr>
              <a:t>Emissions intensity</a:t>
            </a:r>
          </a:p>
        </p:txBody>
      </p:sp>
      <p:sp>
        <p:nvSpPr>
          <p:cNvPr id="13" name="Rounded Rectangle 12"/>
          <p:cNvSpPr/>
          <p:nvPr/>
        </p:nvSpPr>
        <p:spPr>
          <a:xfrm>
            <a:off x="8232648" y="1508760"/>
            <a:ext cx="1548384" cy="32004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8360663" y="1645919"/>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8397240" y="1665767"/>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8497824" y="2674728"/>
            <a:ext cx="1146048" cy="923330"/>
          </a:xfrm>
          <a:prstGeom prst="rect">
            <a:avLst/>
          </a:prstGeom>
          <a:noFill/>
        </p:spPr>
        <p:txBody>
          <a:bodyPr wrap="square" lIns="45720" rIns="45720" anchor="ctr">
            <a:spAutoFit/>
          </a:bodyPr>
          <a:lstStyle/>
          <a:p>
            <a:pPr algn="l"/>
            <a:r>
              <a:rPr b="1" dirty="0">
                <a:solidFill>
                  <a:srgbClr val="143556"/>
                </a:solidFill>
                <a:latin typeface="Aptos"/>
              </a:rPr>
              <a:t>60%</a:t>
            </a:r>
            <a:br>
              <a:rPr sz="3200" dirty="0"/>
            </a:br>
            <a:r>
              <a:rPr b="1" dirty="0">
                <a:solidFill>
                  <a:srgbClr val="143556"/>
                </a:solidFill>
                <a:latin typeface="Aptos"/>
              </a:rPr>
              <a:t>Non-fossil capacity</a:t>
            </a:r>
          </a:p>
        </p:txBody>
      </p:sp>
      <p:sp>
        <p:nvSpPr>
          <p:cNvPr id="17" name="Rounded Rectangle 16"/>
          <p:cNvSpPr/>
          <p:nvPr/>
        </p:nvSpPr>
        <p:spPr>
          <a:xfrm>
            <a:off x="9927336" y="1508760"/>
            <a:ext cx="1548384" cy="320040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10055352" y="1645919"/>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10091928" y="1665767"/>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10091928" y="2674729"/>
            <a:ext cx="1246632" cy="923330"/>
          </a:xfrm>
          <a:prstGeom prst="rect">
            <a:avLst/>
          </a:prstGeom>
          <a:noFill/>
        </p:spPr>
        <p:txBody>
          <a:bodyPr wrap="square" lIns="45720" rIns="45720" anchor="ctr">
            <a:spAutoFit/>
          </a:bodyPr>
          <a:lstStyle/>
          <a:p>
            <a:pPr algn="l"/>
            <a:r>
              <a:rPr b="1" dirty="0">
                <a:solidFill>
                  <a:srgbClr val="143556"/>
                </a:solidFill>
                <a:latin typeface="Aptos"/>
              </a:rPr>
              <a:t>3.5–4.0 bn </a:t>
            </a:r>
            <a:r>
              <a:rPr b="1" dirty="0" err="1">
                <a:solidFill>
                  <a:srgbClr val="143556"/>
                </a:solidFill>
                <a:latin typeface="Aptos"/>
              </a:rPr>
              <a:t>tCO₂e</a:t>
            </a:r>
            <a:br>
              <a:rPr sz="3200" dirty="0"/>
            </a:br>
            <a:r>
              <a:rPr b="1" dirty="0">
                <a:solidFill>
                  <a:srgbClr val="143556"/>
                </a:solidFill>
                <a:latin typeface="Aptos"/>
              </a:rPr>
              <a:t>Carbon sink</a:t>
            </a:r>
          </a:p>
        </p:txBody>
      </p:sp>
      <p:sp>
        <p:nvSpPr>
          <p:cNvPr id="21" name="TextBox 20"/>
          <p:cNvSpPr txBox="1"/>
          <p:nvPr/>
        </p:nvSpPr>
        <p:spPr>
          <a:xfrm>
            <a:off x="6766560" y="4983480"/>
            <a:ext cx="4480560" cy="584775"/>
          </a:xfrm>
          <a:prstGeom prst="rect">
            <a:avLst/>
          </a:prstGeom>
          <a:noFill/>
        </p:spPr>
        <p:txBody>
          <a:bodyPr wrap="square" lIns="45720" rIns="45720" anchor="t">
            <a:spAutoFit/>
          </a:bodyPr>
          <a:lstStyle/>
          <a:p>
            <a:pPr algn="ctr"/>
            <a:r>
              <a:rPr sz="1600" b="1">
                <a:solidFill>
                  <a:srgbClr val="143556"/>
                </a:solidFill>
                <a:latin typeface="Aptos"/>
              </a:rPr>
              <a:t>Officer implication: mainstream climate into infrastructure, water, agriculture, health and DRR.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2030 Agenda and SDGs</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21</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GLOBAL FRAMEWORKS</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711397"/>
            <a:ext cx="5486400" cy="3477875"/>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dirty="0"/>
              <a:t>Adopted in 2015: 17 goals and 169 targets; integrated and indivisible.</a:t>
            </a:r>
          </a:p>
          <a:p>
            <a:pPr marL="342900" indent="-342900">
              <a:spcAft>
                <a:spcPts val="800"/>
              </a:spcAft>
              <a:buFont typeface="Wingdings" panose="05000000000000000000" pitchFamily="2" charset="2"/>
              <a:buChar char="q"/>
              <a:defRPr sz="1450">
                <a:solidFill>
                  <a:srgbClr val="232D37"/>
                </a:solidFill>
                <a:latin typeface="Aptos"/>
              </a:defRPr>
            </a:pPr>
            <a:r>
              <a:rPr sz="2000" dirty="0"/>
              <a:t>Central promise: leave no one behind.</a:t>
            </a:r>
          </a:p>
          <a:p>
            <a:pPr marL="342900" indent="-342900">
              <a:spcAft>
                <a:spcPts val="800"/>
              </a:spcAft>
              <a:buFont typeface="Wingdings" panose="05000000000000000000" pitchFamily="2" charset="2"/>
              <a:buChar char="q"/>
              <a:defRPr sz="1450">
                <a:solidFill>
                  <a:srgbClr val="232D37"/>
                </a:solidFill>
                <a:latin typeface="Aptos"/>
              </a:defRPr>
            </a:pPr>
            <a:r>
              <a:rPr sz="2000" dirty="0"/>
              <a:t>For officers, SDGs provide a results framework connecting departmental work to development outcomes.</a:t>
            </a:r>
          </a:p>
          <a:p>
            <a:pPr marL="342900" indent="-342900">
              <a:spcAft>
                <a:spcPts val="800"/>
              </a:spcAft>
              <a:buFont typeface="Wingdings" panose="05000000000000000000" pitchFamily="2" charset="2"/>
              <a:buChar char="q"/>
              <a:defRPr sz="1450">
                <a:solidFill>
                  <a:srgbClr val="232D37"/>
                </a:solidFill>
                <a:latin typeface="Aptos"/>
              </a:defRPr>
            </a:pPr>
            <a:r>
              <a:rPr sz="2000" dirty="0"/>
              <a:t>High-relevance goals for Bihar include poverty, hunger, health, education, gender, water, decent work, inequality, sustainable cities, climate action and strong institutions.</a:t>
            </a:r>
          </a:p>
        </p:txBody>
      </p:sp>
      <p:sp>
        <p:nvSpPr>
          <p:cNvPr id="9" name="Rounded Rectangle 8"/>
          <p:cNvSpPr/>
          <p:nvPr/>
        </p:nvSpPr>
        <p:spPr>
          <a:xfrm>
            <a:off x="6537960" y="1417320"/>
            <a:ext cx="2418588" cy="1365503"/>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Oval 9"/>
          <p:cNvSpPr/>
          <p:nvPr/>
        </p:nvSpPr>
        <p:spPr>
          <a:xfrm>
            <a:off x="6665976" y="155448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1" name="TextBox 10"/>
          <p:cNvSpPr txBox="1"/>
          <p:nvPr/>
        </p:nvSpPr>
        <p:spPr>
          <a:xfrm>
            <a:off x="6702552" y="158971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12" name="TextBox 11"/>
          <p:cNvSpPr txBox="1"/>
          <p:nvPr/>
        </p:nvSpPr>
        <p:spPr>
          <a:xfrm>
            <a:off x="7132320" y="1835117"/>
            <a:ext cx="1687068" cy="584775"/>
          </a:xfrm>
          <a:prstGeom prst="rect">
            <a:avLst/>
          </a:prstGeom>
          <a:noFill/>
        </p:spPr>
        <p:txBody>
          <a:bodyPr wrap="square" lIns="45720" rIns="45720" anchor="ctr">
            <a:spAutoFit/>
          </a:bodyPr>
          <a:lstStyle/>
          <a:p>
            <a:pPr algn="l"/>
            <a:r>
              <a:rPr sz="1600" b="1">
                <a:solidFill>
                  <a:srgbClr val="143556"/>
                </a:solidFill>
                <a:latin typeface="Aptos"/>
              </a:rPr>
              <a:t>PEOPLE</a:t>
            </a:r>
            <a:br>
              <a:rPr sz="2800"/>
            </a:br>
            <a:r>
              <a:rPr sz="1600" b="1">
                <a:solidFill>
                  <a:srgbClr val="143556"/>
                </a:solidFill>
                <a:latin typeface="Aptos"/>
              </a:rPr>
              <a:t>1–5</a:t>
            </a:r>
          </a:p>
        </p:txBody>
      </p:sp>
      <p:sp>
        <p:nvSpPr>
          <p:cNvPr id="13" name="Rounded Rectangle 12"/>
          <p:cNvSpPr/>
          <p:nvPr/>
        </p:nvSpPr>
        <p:spPr>
          <a:xfrm>
            <a:off x="9102852" y="1417320"/>
            <a:ext cx="2418588" cy="1365503"/>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4" name="Oval 13"/>
          <p:cNvSpPr/>
          <p:nvPr/>
        </p:nvSpPr>
        <p:spPr>
          <a:xfrm>
            <a:off x="9230867" y="155448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9267444" y="158971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16" name="TextBox 15"/>
          <p:cNvSpPr txBox="1"/>
          <p:nvPr/>
        </p:nvSpPr>
        <p:spPr>
          <a:xfrm>
            <a:off x="9697212" y="1835117"/>
            <a:ext cx="1687068" cy="584775"/>
          </a:xfrm>
          <a:prstGeom prst="rect">
            <a:avLst/>
          </a:prstGeom>
          <a:noFill/>
        </p:spPr>
        <p:txBody>
          <a:bodyPr wrap="square" lIns="45720" rIns="45720" anchor="ctr">
            <a:spAutoFit/>
          </a:bodyPr>
          <a:lstStyle/>
          <a:p>
            <a:pPr algn="l"/>
            <a:r>
              <a:rPr sz="1600" b="1">
                <a:solidFill>
                  <a:srgbClr val="143556"/>
                </a:solidFill>
                <a:latin typeface="Aptos"/>
              </a:rPr>
              <a:t>PROSPERITY</a:t>
            </a:r>
            <a:br>
              <a:rPr sz="2800"/>
            </a:br>
            <a:r>
              <a:rPr sz="1600" b="1">
                <a:solidFill>
                  <a:srgbClr val="143556"/>
                </a:solidFill>
                <a:latin typeface="Aptos"/>
              </a:rPr>
              <a:t>7–11</a:t>
            </a:r>
          </a:p>
        </p:txBody>
      </p:sp>
      <p:sp>
        <p:nvSpPr>
          <p:cNvPr id="17" name="Rounded Rectangle 16"/>
          <p:cNvSpPr/>
          <p:nvPr/>
        </p:nvSpPr>
        <p:spPr>
          <a:xfrm>
            <a:off x="6537960" y="2929128"/>
            <a:ext cx="2418588" cy="1365503"/>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Oval 17"/>
          <p:cNvSpPr/>
          <p:nvPr/>
        </p:nvSpPr>
        <p:spPr>
          <a:xfrm>
            <a:off x="6665976" y="3066287"/>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6702552" y="3101525"/>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0" name="TextBox 19"/>
          <p:cNvSpPr txBox="1"/>
          <p:nvPr/>
        </p:nvSpPr>
        <p:spPr>
          <a:xfrm>
            <a:off x="7132320" y="3346925"/>
            <a:ext cx="1687068" cy="584775"/>
          </a:xfrm>
          <a:prstGeom prst="rect">
            <a:avLst/>
          </a:prstGeom>
          <a:noFill/>
        </p:spPr>
        <p:txBody>
          <a:bodyPr wrap="square" lIns="45720" rIns="45720" anchor="ctr">
            <a:spAutoFit/>
          </a:bodyPr>
          <a:lstStyle/>
          <a:p>
            <a:pPr algn="l"/>
            <a:r>
              <a:rPr sz="1600" b="1">
                <a:solidFill>
                  <a:srgbClr val="143556"/>
                </a:solidFill>
                <a:latin typeface="Aptos"/>
              </a:rPr>
              <a:t>PLANET</a:t>
            </a:r>
            <a:br>
              <a:rPr sz="2800"/>
            </a:br>
            <a:r>
              <a:rPr sz="1600" b="1">
                <a:solidFill>
                  <a:srgbClr val="143556"/>
                </a:solidFill>
                <a:latin typeface="Aptos"/>
              </a:rPr>
              <a:t>6,12–15</a:t>
            </a:r>
          </a:p>
        </p:txBody>
      </p:sp>
      <p:sp>
        <p:nvSpPr>
          <p:cNvPr id="21" name="Rounded Rectangle 20"/>
          <p:cNvSpPr/>
          <p:nvPr/>
        </p:nvSpPr>
        <p:spPr>
          <a:xfrm>
            <a:off x="9102852" y="2929128"/>
            <a:ext cx="2418588" cy="1365503"/>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Oval 21"/>
          <p:cNvSpPr/>
          <p:nvPr/>
        </p:nvSpPr>
        <p:spPr>
          <a:xfrm>
            <a:off x="9230867" y="3066287"/>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3" name="TextBox 22"/>
          <p:cNvSpPr txBox="1"/>
          <p:nvPr/>
        </p:nvSpPr>
        <p:spPr>
          <a:xfrm>
            <a:off x="9267444" y="3101525"/>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24" name="TextBox 23"/>
          <p:cNvSpPr txBox="1"/>
          <p:nvPr/>
        </p:nvSpPr>
        <p:spPr>
          <a:xfrm>
            <a:off x="9697212" y="3346925"/>
            <a:ext cx="1687068" cy="584775"/>
          </a:xfrm>
          <a:prstGeom prst="rect">
            <a:avLst/>
          </a:prstGeom>
          <a:noFill/>
        </p:spPr>
        <p:txBody>
          <a:bodyPr wrap="square" lIns="45720" rIns="45720" anchor="ctr">
            <a:spAutoFit/>
          </a:bodyPr>
          <a:lstStyle/>
          <a:p>
            <a:pPr algn="l"/>
            <a:r>
              <a:rPr sz="1600" b="1">
                <a:solidFill>
                  <a:srgbClr val="143556"/>
                </a:solidFill>
                <a:latin typeface="Aptos"/>
              </a:rPr>
              <a:t>PEACE</a:t>
            </a:r>
            <a:br>
              <a:rPr sz="2800"/>
            </a:br>
            <a:r>
              <a:rPr sz="1600" b="1">
                <a:solidFill>
                  <a:srgbClr val="143556"/>
                </a:solidFill>
                <a:latin typeface="Aptos"/>
              </a:rPr>
              <a:t>16</a:t>
            </a:r>
          </a:p>
        </p:txBody>
      </p:sp>
      <p:sp>
        <p:nvSpPr>
          <p:cNvPr id="25" name="Rounded Rectangle 24"/>
          <p:cNvSpPr/>
          <p:nvPr/>
        </p:nvSpPr>
        <p:spPr>
          <a:xfrm>
            <a:off x="6537960" y="4440936"/>
            <a:ext cx="2418588" cy="1365503"/>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Oval 25"/>
          <p:cNvSpPr/>
          <p:nvPr/>
        </p:nvSpPr>
        <p:spPr>
          <a:xfrm>
            <a:off x="6665976" y="4578096"/>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7" name="TextBox 26"/>
          <p:cNvSpPr txBox="1"/>
          <p:nvPr/>
        </p:nvSpPr>
        <p:spPr>
          <a:xfrm>
            <a:off x="6702552" y="4613333"/>
            <a:ext cx="310896" cy="276999"/>
          </a:xfrm>
          <a:prstGeom prst="rect">
            <a:avLst/>
          </a:prstGeom>
          <a:noFill/>
        </p:spPr>
        <p:txBody>
          <a:bodyPr wrap="square" lIns="45720" rIns="45720" anchor="ctr">
            <a:spAutoFit/>
          </a:bodyPr>
          <a:lstStyle/>
          <a:p>
            <a:pPr algn="ctr"/>
            <a:r>
              <a:rPr sz="1200" b="1">
                <a:solidFill>
                  <a:srgbClr val="FFFFFF"/>
                </a:solidFill>
                <a:latin typeface="Aptos"/>
              </a:rPr>
              <a:t>5</a:t>
            </a:r>
          </a:p>
        </p:txBody>
      </p:sp>
      <p:sp>
        <p:nvSpPr>
          <p:cNvPr id="28" name="TextBox 27"/>
          <p:cNvSpPr txBox="1"/>
          <p:nvPr/>
        </p:nvSpPr>
        <p:spPr>
          <a:xfrm>
            <a:off x="7132320" y="4858733"/>
            <a:ext cx="1687068" cy="584775"/>
          </a:xfrm>
          <a:prstGeom prst="rect">
            <a:avLst/>
          </a:prstGeom>
          <a:noFill/>
        </p:spPr>
        <p:txBody>
          <a:bodyPr wrap="square" lIns="45720" rIns="45720" anchor="ctr">
            <a:spAutoFit/>
          </a:bodyPr>
          <a:lstStyle/>
          <a:p>
            <a:pPr algn="l"/>
            <a:r>
              <a:rPr sz="1600" b="1">
                <a:solidFill>
                  <a:srgbClr val="143556"/>
                </a:solidFill>
                <a:latin typeface="Aptos"/>
              </a:rPr>
              <a:t>PARTNERSHIP</a:t>
            </a:r>
            <a:br>
              <a:rPr sz="2800"/>
            </a:br>
            <a:r>
              <a:rPr sz="1600" b="1">
                <a:solidFill>
                  <a:srgbClr val="143556"/>
                </a:solidFill>
                <a:latin typeface="Aptos"/>
              </a:rPr>
              <a:t>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err="1">
                <a:solidFill>
                  <a:srgbClr val="143556"/>
                </a:solidFill>
                <a:latin typeface="Aptos"/>
              </a:rPr>
              <a:t>Localising</a:t>
            </a:r>
            <a:r>
              <a:rPr sz="2800" b="1" dirty="0">
                <a:solidFill>
                  <a:srgbClr val="143556"/>
                </a:solidFill>
                <a:latin typeface="Aptos"/>
              </a:rPr>
              <a:t> the SDGs</a:t>
            </a:r>
          </a:p>
        </p:txBody>
      </p:sp>
      <p:sp>
        <p:nvSpPr>
          <p:cNvPr id="3" name="TextBox 2"/>
          <p:cNvSpPr txBox="1"/>
          <p:nvPr/>
        </p:nvSpPr>
        <p:spPr>
          <a:xfrm>
            <a:off x="11201400" y="256032"/>
            <a:ext cx="411480" cy="307777"/>
          </a:xfrm>
          <a:prstGeom prst="rect">
            <a:avLst/>
          </a:prstGeom>
          <a:noFill/>
        </p:spPr>
        <p:txBody>
          <a:bodyPr wrap="square" lIns="45720" rIns="45720" anchor="t">
            <a:spAutoFit/>
          </a:bodyPr>
          <a:lstStyle/>
          <a:p>
            <a:pPr algn="r"/>
            <a:r>
              <a:rPr sz="1400" b="1">
                <a:solidFill>
                  <a:srgbClr val="5B6F80"/>
                </a:solidFill>
                <a:latin typeface="Aptos"/>
              </a:rPr>
              <a:t>22</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GLOBAL FRAMEWORKS</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86552"/>
            <a:ext cx="2331720" cy="230832"/>
          </a:xfrm>
          <a:prstGeom prst="rect">
            <a:avLst/>
          </a:prstGeom>
          <a:solidFill>
            <a:srgbClr val="008491"/>
          </a:solidFill>
          <a:ln>
            <a:noFill/>
          </a:ln>
        </p:spPr>
        <p:txBody>
          <a:bodyPr wrap="square" lIns="45720" rIns="45720" anchor="ctr">
            <a:spAutoFit/>
          </a:bodyPr>
          <a:lstStyle/>
          <a:p>
            <a:pPr algn="ctr"/>
            <a:r>
              <a:rPr sz="900" b="1">
                <a:solidFill>
                  <a:srgbClr val="FFFFFF"/>
                </a:solidFill>
                <a:latin typeface="Aptos"/>
              </a:rPr>
              <a:t>APPLY • MEASURE • LEARN • SUSTAIN</a:t>
            </a:r>
          </a:p>
        </p:txBody>
      </p:sp>
      <p:sp>
        <p:nvSpPr>
          <p:cNvPr id="8" name="TextBox 7"/>
          <p:cNvSpPr txBox="1"/>
          <p:nvPr/>
        </p:nvSpPr>
        <p:spPr>
          <a:xfrm>
            <a:off x="640080" y="1234440"/>
            <a:ext cx="5486400" cy="3580467"/>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Translate global goals into state, district, block, ULB and Panchayat priorities.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Link planning, budgeting, implementation and monitoring to measurable outcomes.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Use convergence: one local problem may require several departments and several SDGs.</a:t>
            </a:r>
          </a:p>
          <a:p>
            <a:pPr marL="342900" indent="-342900">
              <a:spcAft>
                <a:spcPts val="800"/>
              </a:spcAft>
              <a:buFont typeface="Wingdings" panose="05000000000000000000" pitchFamily="2" charset="2"/>
              <a:buChar char="q"/>
              <a:defRPr sz="1450">
                <a:solidFill>
                  <a:srgbClr val="232D37"/>
                </a:solidFill>
                <a:latin typeface="Aptos"/>
              </a:defRPr>
            </a:pPr>
            <a:r>
              <a:rPr sz="2000" b="1" dirty="0"/>
              <a:t>NITI Aayog’s SDG India Index 2023–24 remains a key official national monitoring reference.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Use district and scheme data to identify gaps hidden by state averages.</a:t>
            </a:r>
          </a:p>
        </p:txBody>
      </p:sp>
      <p:sp>
        <p:nvSpPr>
          <p:cNvPr id="9" name="Rounded Rectangle 8"/>
          <p:cNvSpPr/>
          <p:nvPr/>
        </p:nvSpPr>
        <p:spPr>
          <a:xfrm>
            <a:off x="6400800" y="2194560"/>
            <a:ext cx="739139"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0" name="TextBox 9"/>
          <p:cNvSpPr txBox="1"/>
          <p:nvPr/>
        </p:nvSpPr>
        <p:spPr>
          <a:xfrm>
            <a:off x="6355080" y="2561879"/>
            <a:ext cx="739139" cy="307777"/>
          </a:xfrm>
          <a:prstGeom prst="rect">
            <a:avLst/>
          </a:prstGeom>
          <a:noFill/>
        </p:spPr>
        <p:txBody>
          <a:bodyPr wrap="square" lIns="45720" rIns="45720" anchor="ctr">
            <a:spAutoFit/>
          </a:bodyPr>
          <a:lstStyle/>
          <a:p>
            <a:pPr algn="ctr"/>
            <a:r>
              <a:rPr sz="1400" b="1" dirty="0">
                <a:solidFill>
                  <a:srgbClr val="FFFFFF"/>
                </a:solidFill>
                <a:latin typeface="Aptos"/>
              </a:rPr>
              <a:t>GLOBAL</a:t>
            </a:r>
          </a:p>
        </p:txBody>
      </p:sp>
      <p:sp>
        <p:nvSpPr>
          <p:cNvPr id="11" name="TextBox 10"/>
          <p:cNvSpPr txBox="1"/>
          <p:nvPr/>
        </p:nvSpPr>
        <p:spPr>
          <a:xfrm>
            <a:off x="7139940" y="258775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2" name="Rounded Rectangle 11"/>
          <p:cNvSpPr/>
          <p:nvPr/>
        </p:nvSpPr>
        <p:spPr>
          <a:xfrm>
            <a:off x="7304532" y="2194560"/>
            <a:ext cx="739139"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3" name="TextBox 12"/>
          <p:cNvSpPr txBox="1"/>
          <p:nvPr/>
        </p:nvSpPr>
        <p:spPr>
          <a:xfrm>
            <a:off x="7350252" y="2561879"/>
            <a:ext cx="647699" cy="307777"/>
          </a:xfrm>
          <a:prstGeom prst="rect">
            <a:avLst/>
          </a:prstGeom>
          <a:noFill/>
        </p:spPr>
        <p:txBody>
          <a:bodyPr wrap="square" lIns="45720" rIns="45720" anchor="ctr">
            <a:spAutoFit/>
          </a:bodyPr>
          <a:lstStyle/>
          <a:p>
            <a:pPr algn="ctr"/>
            <a:r>
              <a:rPr sz="1400" b="1">
                <a:solidFill>
                  <a:srgbClr val="FFFFFF"/>
                </a:solidFill>
                <a:latin typeface="Aptos"/>
              </a:rPr>
              <a:t>INDIA</a:t>
            </a:r>
          </a:p>
        </p:txBody>
      </p:sp>
      <p:sp>
        <p:nvSpPr>
          <p:cNvPr id="14" name="TextBox 13"/>
          <p:cNvSpPr txBox="1"/>
          <p:nvPr/>
        </p:nvSpPr>
        <p:spPr>
          <a:xfrm>
            <a:off x="8043672" y="258775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5" name="Rounded Rectangle 14"/>
          <p:cNvSpPr/>
          <p:nvPr/>
        </p:nvSpPr>
        <p:spPr>
          <a:xfrm>
            <a:off x="8208264" y="2194560"/>
            <a:ext cx="739139"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6" name="TextBox 15"/>
          <p:cNvSpPr txBox="1"/>
          <p:nvPr/>
        </p:nvSpPr>
        <p:spPr>
          <a:xfrm>
            <a:off x="8253984" y="2561879"/>
            <a:ext cx="647699" cy="307777"/>
          </a:xfrm>
          <a:prstGeom prst="rect">
            <a:avLst/>
          </a:prstGeom>
          <a:noFill/>
        </p:spPr>
        <p:txBody>
          <a:bodyPr wrap="square" lIns="45720" rIns="45720" anchor="ctr">
            <a:spAutoFit/>
          </a:bodyPr>
          <a:lstStyle/>
          <a:p>
            <a:pPr algn="ctr"/>
            <a:r>
              <a:rPr sz="1400" b="1">
                <a:solidFill>
                  <a:srgbClr val="FFFFFF"/>
                </a:solidFill>
                <a:latin typeface="Aptos"/>
              </a:rPr>
              <a:t>BIHAR</a:t>
            </a:r>
          </a:p>
        </p:txBody>
      </p:sp>
      <p:sp>
        <p:nvSpPr>
          <p:cNvPr id="17" name="TextBox 16"/>
          <p:cNvSpPr txBox="1"/>
          <p:nvPr/>
        </p:nvSpPr>
        <p:spPr>
          <a:xfrm>
            <a:off x="8947404" y="258775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8" name="Rounded Rectangle 17"/>
          <p:cNvSpPr/>
          <p:nvPr/>
        </p:nvSpPr>
        <p:spPr>
          <a:xfrm>
            <a:off x="9111996" y="2194560"/>
            <a:ext cx="739139"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9" name="TextBox 18"/>
          <p:cNvSpPr txBox="1"/>
          <p:nvPr/>
        </p:nvSpPr>
        <p:spPr>
          <a:xfrm>
            <a:off x="9157716" y="2454158"/>
            <a:ext cx="647699" cy="523220"/>
          </a:xfrm>
          <a:prstGeom prst="rect">
            <a:avLst/>
          </a:prstGeom>
          <a:noFill/>
        </p:spPr>
        <p:txBody>
          <a:bodyPr wrap="square" lIns="45720" rIns="45720" anchor="ctr">
            <a:spAutoFit/>
          </a:bodyPr>
          <a:lstStyle/>
          <a:p>
            <a:pPr algn="ctr"/>
            <a:r>
              <a:rPr sz="1400" b="1">
                <a:solidFill>
                  <a:srgbClr val="FFFFFF"/>
                </a:solidFill>
                <a:latin typeface="Aptos"/>
              </a:rPr>
              <a:t>DISTRICT</a:t>
            </a:r>
          </a:p>
        </p:txBody>
      </p:sp>
      <p:sp>
        <p:nvSpPr>
          <p:cNvPr id="20" name="TextBox 19"/>
          <p:cNvSpPr txBox="1"/>
          <p:nvPr/>
        </p:nvSpPr>
        <p:spPr>
          <a:xfrm>
            <a:off x="9851136" y="258775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21" name="Rounded Rectangle 20"/>
          <p:cNvSpPr/>
          <p:nvPr/>
        </p:nvSpPr>
        <p:spPr>
          <a:xfrm>
            <a:off x="10015728" y="2194560"/>
            <a:ext cx="739139" cy="1051560"/>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2" name="TextBox 21"/>
          <p:cNvSpPr txBox="1"/>
          <p:nvPr/>
        </p:nvSpPr>
        <p:spPr>
          <a:xfrm>
            <a:off x="10061448" y="2454158"/>
            <a:ext cx="647699" cy="523220"/>
          </a:xfrm>
          <a:prstGeom prst="rect">
            <a:avLst/>
          </a:prstGeom>
          <a:noFill/>
        </p:spPr>
        <p:txBody>
          <a:bodyPr wrap="square" lIns="45720" rIns="45720" anchor="ctr">
            <a:spAutoFit/>
          </a:bodyPr>
          <a:lstStyle/>
          <a:p>
            <a:pPr algn="ctr"/>
            <a:r>
              <a:rPr sz="1400" b="1">
                <a:solidFill>
                  <a:srgbClr val="FFFFFF"/>
                </a:solidFill>
                <a:latin typeface="Aptos"/>
              </a:rPr>
              <a:t>BLOCK / ULB</a:t>
            </a:r>
          </a:p>
        </p:txBody>
      </p:sp>
      <p:sp>
        <p:nvSpPr>
          <p:cNvPr id="23" name="TextBox 22"/>
          <p:cNvSpPr txBox="1"/>
          <p:nvPr/>
        </p:nvSpPr>
        <p:spPr>
          <a:xfrm>
            <a:off x="10754868" y="258775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24" name="Rounded Rectangle 23"/>
          <p:cNvSpPr/>
          <p:nvPr/>
        </p:nvSpPr>
        <p:spPr>
          <a:xfrm>
            <a:off x="10919460" y="2194560"/>
            <a:ext cx="739139"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5" name="TextBox 24"/>
          <p:cNvSpPr txBox="1"/>
          <p:nvPr/>
        </p:nvSpPr>
        <p:spPr>
          <a:xfrm>
            <a:off x="10965180" y="2454158"/>
            <a:ext cx="647699" cy="523220"/>
          </a:xfrm>
          <a:prstGeom prst="rect">
            <a:avLst/>
          </a:prstGeom>
          <a:noFill/>
        </p:spPr>
        <p:txBody>
          <a:bodyPr wrap="square" lIns="45720" rIns="45720" anchor="ctr">
            <a:spAutoFit/>
          </a:bodyPr>
          <a:lstStyle/>
          <a:p>
            <a:pPr algn="ctr"/>
            <a:r>
              <a:rPr sz="1400" b="1">
                <a:solidFill>
                  <a:srgbClr val="FFFFFF"/>
                </a:solidFill>
                <a:latin typeface="Aptos"/>
              </a:rPr>
              <a:t>COMMUNITY</a:t>
            </a:r>
          </a:p>
        </p:txBody>
      </p:sp>
      <p:sp>
        <p:nvSpPr>
          <p:cNvPr id="26" name="TextBox 25"/>
          <p:cNvSpPr txBox="1"/>
          <p:nvPr/>
        </p:nvSpPr>
        <p:spPr>
          <a:xfrm>
            <a:off x="6858000" y="3977639"/>
            <a:ext cx="4343400" cy="584775"/>
          </a:xfrm>
          <a:prstGeom prst="rect">
            <a:avLst/>
          </a:prstGeom>
          <a:noFill/>
        </p:spPr>
        <p:txBody>
          <a:bodyPr wrap="square" lIns="45720" rIns="45720" anchor="t">
            <a:spAutoFit/>
          </a:bodyPr>
          <a:lstStyle/>
          <a:p>
            <a:pPr algn="ctr"/>
            <a:r>
              <a:rPr sz="1600" b="1">
                <a:solidFill>
                  <a:srgbClr val="143556"/>
                </a:solidFill>
                <a:latin typeface="Aptos"/>
              </a:rPr>
              <a:t>Localise goals → indicators → plans → budgets → review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Sendai Framework 2015–2030</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23</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DRR</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1164"/>
            <a:ext cx="2331720" cy="261610"/>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368306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Priority 1: Understand disaster risk.</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Priority 2: Strengthen disaster risk governance.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Priority 3: Invest in DRR for resilience.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Priority 4: Enhance preparedness and Build Back Better.</a:t>
            </a:r>
          </a:p>
          <a:p>
            <a:pPr>
              <a:spcAft>
                <a:spcPts val="800"/>
              </a:spcAft>
              <a:defRPr sz="1450">
                <a:solidFill>
                  <a:srgbClr val="232D37"/>
                </a:solidFill>
                <a:latin typeface="Aptos"/>
              </a:defRPr>
            </a:pPr>
            <a:endParaRPr lang="en-US" sz="2000" b="1" dirty="0"/>
          </a:p>
          <a:p>
            <a:pPr algn="just">
              <a:spcAft>
                <a:spcPts val="800"/>
              </a:spcAft>
              <a:defRPr sz="1450">
                <a:solidFill>
                  <a:srgbClr val="232D37"/>
                </a:solidFill>
                <a:latin typeface="Aptos"/>
              </a:defRPr>
            </a:pPr>
            <a:r>
              <a:rPr sz="2000" b="1" dirty="0">
                <a:solidFill>
                  <a:srgbClr val="FF0000"/>
                </a:solidFill>
              </a:rPr>
              <a:t>Seven global targets focus on </a:t>
            </a:r>
            <a:r>
              <a:rPr sz="2000" b="1" i="1" dirty="0">
                <a:solidFill>
                  <a:srgbClr val="7030A0"/>
                </a:solidFill>
              </a:rPr>
              <a:t>mortality, affected people, economic loss, critical infrastructure, DRR strategies, international cooperation and early warning/risk information</a:t>
            </a:r>
            <a:r>
              <a:rPr sz="2000" b="1" dirty="0">
                <a:solidFill>
                  <a:srgbClr val="FF0000"/>
                </a:solidFill>
              </a:rPr>
              <a:t>.</a:t>
            </a:r>
          </a:p>
        </p:txBody>
      </p:sp>
      <p:sp>
        <p:nvSpPr>
          <p:cNvPr id="9" name="Rounded Rectangle 8"/>
          <p:cNvSpPr/>
          <p:nvPr/>
        </p:nvSpPr>
        <p:spPr>
          <a:xfrm>
            <a:off x="6537960" y="1417320"/>
            <a:ext cx="2395728" cy="1664207"/>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665976" y="155448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702552" y="157432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132320" y="1953691"/>
            <a:ext cx="1664208" cy="646331"/>
          </a:xfrm>
          <a:prstGeom prst="rect">
            <a:avLst/>
          </a:prstGeom>
          <a:noFill/>
        </p:spPr>
        <p:txBody>
          <a:bodyPr wrap="square" lIns="45720" rIns="45720" anchor="ctr">
            <a:spAutoFit/>
          </a:bodyPr>
          <a:lstStyle/>
          <a:p>
            <a:pPr algn="l"/>
            <a:r>
              <a:rPr b="1" dirty="0">
                <a:solidFill>
                  <a:srgbClr val="143556"/>
                </a:solidFill>
                <a:latin typeface="Aptos"/>
              </a:rPr>
              <a:t>1 Understand risk</a:t>
            </a:r>
          </a:p>
        </p:txBody>
      </p:sp>
      <p:sp>
        <p:nvSpPr>
          <p:cNvPr id="13" name="Rounded Rectangle 12"/>
          <p:cNvSpPr/>
          <p:nvPr/>
        </p:nvSpPr>
        <p:spPr>
          <a:xfrm>
            <a:off x="9079992" y="1417320"/>
            <a:ext cx="2395728" cy="1664207"/>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08007" y="155448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44584" y="157432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674352" y="1953691"/>
            <a:ext cx="1664208" cy="646331"/>
          </a:xfrm>
          <a:prstGeom prst="rect">
            <a:avLst/>
          </a:prstGeom>
          <a:noFill/>
        </p:spPr>
        <p:txBody>
          <a:bodyPr wrap="square" lIns="45720" rIns="45720" anchor="ctr">
            <a:spAutoFit/>
          </a:bodyPr>
          <a:lstStyle/>
          <a:p>
            <a:pPr algn="l"/>
            <a:r>
              <a:rPr b="1">
                <a:solidFill>
                  <a:srgbClr val="143556"/>
                </a:solidFill>
                <a:latin typeface="Aptos"/>
              </a:rPr>
              <a:t>2 Strengthen governance</a:t>
            </a:r>
          </a:p>
        </p:txBody>
      </p:sp>
      <p:sp>
        <p:nvSpPr>
          <p:cNvPr id="17" name="Rounded Rectangle 16"/>
          <p:cNvSpPr/>
          <p:nvPr/>
        </p:nvSpPr>
        <p:spPr>
          <a:xfrm>
            <a:off x="6537960" y="3227832"/>
            <a:ext cx="2395728" cy="1664207"/>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665976" y="3364991"/>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702552" y="3384840"/>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132320" y="3764202"/>
            <a:ext cx="1664208" cy="646331"/>
          </a:xfrm>
          <a:prstGeom prst="rect">
            <a:avLst/>
          </a:prstGeom>
          <a:noFill/>
        </p:spPr>
        <p:txBody>
          <a:bodyPr wrap="square" lIns="45720" rIns="45720" anchor="ctr">
            <a:spAutoFit/>
          </a:bodyPr>
          <a:lstStyle/>
          <a:p>
            <a:pPr algn="l"/>
            <a:r>
              <a:rPr b="1">
                <a:solidFill>
                  <a:srgbClr val="143556"/>
                </a:solidFill>
                <a:latin typeface="Aptos"/>
              </a:rPr>
              <a:t>3 Invest in resilience</a:t>
            </a:r>
          </a:p>
        </p:txBody>
      </p:sp>
      <p:sp>
        <p:nvSpPr>
          <p:cNvPr id="21" name="Rounded Rectangle 20"/>
          <p:cNvSpPr/>
          <p:nvPr/>
        </p:nvSpPr>
        <p:spPr>
          <a:xfrm>
            <a:off x="9079992" y="3227832"/>
            <a:ext cx="2395728" cy="1664207"/>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08007" y="3364991"/>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44584" y="3384840"/>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674352" y="3625704"/>
            <a:ext cx="1664208" cy="923330"/>
          </a:xfrm>
          <a:prstGeom prst="rect">
            <a:avLst/>
          </a:prstGeom>
          <a:noFill/>
        </p:spPr>
        <p:txBody>
          <a:bodyPr wrap="square" lIns="45720" rIns="45720" anchor="ctr">
            <a:spAutoFit/>
          </a:bodyPr>
          <a:lstStyle/>
          <a:p>
            <a:pPr algn="l"/>
            <a:r>
              <a:rPr b="1">
                <a:solidFill>
                  <a:srgbClr val="143556"/>
                </a:solidFill>
                <a:latin typeface="Aptos"/>
              </a:rPr>
              <a:t>4 Prepare + Build Back Better</a:t>
            </a:r>
          </a:p>
        </p:txBody>
      </p:sp>
      <p:sp>
        <p:nvSpPr>
          <p:cNvPr id="25" name="TextBox 24"/>
          <p:cNvSpPr txBox="1"/>
          <p:nvPr/>
        </p:nvSpPr>
        <p:spPr>
          <a:xfrm>
            <a:off x="6766560" y="5215629"/>
            <a:ext cx="4480560" cy="830997"/>
          </a:xfrm>
          <a:prstGeom prst="rect">
            <a:avLst/>
          </a:prstGeom>
          <a:noFill/>
        </p:spPr>
        <p:txBody>
          <a:bodyPr wrap="square" lIns="45720" rIns="45720" anchor="t">
            <a:spAutoFit/>
          </a:bodyPr>
          <a:lstStyle/>
          <a:p>
            <a:pPr algn="ctr"/>
            <a:r>
              <a:rPr sz="1600" b="1" dirty="0">
                <a:solidFill>
                  <a:srgbClr val="5B6F80"/>
                </a:solidFill>
                <a:latin typeface="Aptos"/>
              </a:rPr>
              <a:t>7 targets: mortality • affected people • loss • infrastructure • strategies • cooperation • early warning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Risk-Informed Development</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24</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DRR</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5B6F8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388824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Disaster risk grows through the interaction of hazard, exposure, vulnerability and capacity.</a:t>
            </a:r>
          </a:p>
          <a:p>
            <a:pPr marL="342900" indent="-342900">
              <a:spcAft>
                <a:spcPts val="800"/>
              </a:spcAft>
              <a:buFont typeface="Wingdings" panose="05000000000000000000" pitchFamily="2" charset="2"/>
              <a:buChar char="q"/>
              <a:defRPr sz="1450">
                <a:solidFill>
                  <a:srgbClr val="232D37"/>
                </a:solidFill>
                <a:latin typeface="Aptos"/>
              </a:defRPr>
            </a:pPr>
            <a:r>
              <a:rPr sz="2000" b="1" dirty="0"/>
              <a:t>Every development decision can reduce risk, transfer risk—or create new risk.</a:t>
            </a:r>
          </a:p>
          <a:p>
            <a:pPr marL="342900" indent="-342900">
              <a:spcAft>
                <a:spcPts val="800"/>
              </a:spcAft>
              <a:buFont typeface="Wingdings" panose="05000000000000000000" pitchFamily="2" charset="2"/>
              <a:buChar char="q"/>
              <a:defRPr sz="1450">
                <a:solidFill>
                  <a:srgbClr val="232D37"/>
                </a:solidFill>
                <a:latin typeface="Aptos"/>
              </a:defRPr>
            </a:pPr>
            <a:r>
              <a:rPr sz="2000" b="1" dirty="0"/>
              <a:t>Screen projects for flood, heat, drought, seismic and other relevant hazards.</a:t>
            </a:r>
          </a:p>
          <a:p>
            <a:pPr marL="342900" indent="-342900">
              <a:spcAft>
                <a:spcPts val="800"/>
              </a:spcAft>
              <a:buFont typeface="Wingdings" panose="05000000000000000000" pitchFamily="2" charset="2"/>
              <a:buChar char="q"/>
              <a:defRPr sz="1450">
                <a:solidFill>
                  <a:srgbClr val="232D37"/>
                </a:solidFill>
                <a:latin typeface="Aptos"/>
              </a:defRPr>
            </a:pPr>
            <a:r>
              <a:rPr sz="2000" b="1" dirty="0"/>
              <a:t>Protect critical services: health, water, power, roads, schools, communications and administrative continuity.</a:t>
            </a:r>
          </a:p>
          <a:p>
            <a:pPr marL="342900" indent="-342900">
              <a:spcAft>
                <a:spcPts val="800"/>
              </a:spcAft>
              <a:buFont typeface="Wingdings" panose="05000000000000000000" pitchFamily="2" charset="2"/>
              <a:buChar char="q"/>
              <a:defRPr sz="1450">
                <a:solidFill>
                  <a:srgbClr val="232D37"/>
                </a:solidFill>
                <a:latin typeface="Aptos"/>
              </a:defRPr>
            </a:pPr>
            <a:r>
              <a:rPr sz="2000" b="1" dirty="0"/>
              <a:t>Use recovery as an opportunity to Build Back Better.</a:t>
            </a:r>
          </a:p>
        </p:txBody>
      </p:sp>
      <p:sp>
        <p:nvSpPr>
          <p:cNvPr id="9" name="Rounded Rectangle 8"/>
          <p:cNvSpPr/>
          <p:nvPr/>
        </p:nvSpPr>
        <p:spPr>
          <a:xfrm>
            <a:off x="6492240" y="1645920"/>
            <a:ext cx="1133856"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537959" y="1997851"/>
            <a:ext cx="1042415" cy="338554"/>
          </a:xfrm>
          <a:prstGeom prst="rect">
            <a:avLst/>
          </a:prstGeom>
          <a:noFill/>
        </p:spPr>
        <p:txBody>
          <a:bodyPr wrap="square" lIns="45720" rIns="45720" anchor="ctr">
            <a:spAutoFit/>
          </a:bodyPr>
          <a:lstStyle/>
          <a:p>
            <a:pPr algn="ctr"/>
            <a:r>
              <a:rPr sz="1600" b="1">
                <a:solidFill>
                  <a:srgbClr val="FFFFFF"/>
                </a:solidFill>
                <a:latin typeface="Aptos"/>
              </a:rPr>
              <a:t>HAZARD</a:t>
            </a:r>
          </a:p>
        </p:txBody>
      </p:sp>
      <p:sp>
        <p:nvSpPr>
          <p:cNvPr id="11" name="TextBox 10"/>
          <p:cNvSpPr txBox="1"/>
          <p:nvPr/>
        </p:nvSpPr>
        <p:spPr>
          <a:xfrm>
            <a:off x="7626096" y="203911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790688" y="1645920"/>
            <a:ext cx="113385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836408" y="1997851"/>
            <a:ext cx="1042415" cy="338554"/>
          </a:xfrm>
          <a:prstGeom prst="rect">
            <a:avLst/>
          </a:prstGeom>
          <a:noFill/>
        </p:spPr>
        <p:txBody>
          <a:bodyPr wrap="square" lIns="45720" rIns="45720" anchor="ctr">
            <a:spAutoFit/>
          </a:bodyPr>
          <a:lstStyle/>
          <a:p>
            <a:pPr algn="ctr"/>
            <a:r>
              <a:rPr sz="1600" b="1">
                <a:solidFill>
                  <a:srgbClr val="FFFFFF"/>
                </a:solidFill>
                <a:latin typeface="Aptos"/>
              </a:rPr>
              <a:t>EXPOSURE</a:t>
            </a:r>
          </a:p>
        </p:txBody>
      </p:sp>
      <p:sp>
        <p:nvSpPr>
          <p:cNvPr id="14" name="TextBox 13"/>
          <p:cNvSpPr txBox="1"/>
          <p:nvPr/>
        </p:nvSpPr>
        <p:spPr>
          <a:xfrm>
            <a:off x="8924544" y="203911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9089136" y="1645920"/>
            <a:ext cx="1133856" cy="1051560"/>
          </a:xfrm>
          <a:prstGeom prst="roundRect">
            <a:avLst>
              <a:gd name="adj" fmla="val 12000"/>
            </a:avLst>
          </a:prstGeom>
          <a:solidFill>
            <a:srgbClr val="74589C"/>
          </a:solidFill>
          <a:ln w="12700">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9134856" y="1874741"/>
            <a:ext cx="1042415" cy="584775"/>
          </a:xfrm>
          <a:prstGeom prst="rect">
            <a:avLst/>
          </a:prstGeom>
          <a:noFill/>
        </p:spPr>
        <p:txBody>
          <a:bodyPr wrap="square" lIns="45720" rIns="45720" anchor="ctr">
            <a:spAutoFit/>
          </a:bodyPr>
          <a:lstStyle/>
          <a:p>
            <a:pPr algn="ctr"/>
            <a:r>
              <a:rPr sz="1600" b="1">
                <a:solidFill>
                  <a:srgbClr val="FFFFFF"/>
                </a:solidFill>
                <a:latin typeface="Aptos"/>
              </a:rPr>
              <a:t>VULNERABILITY</a:t>
            </a:r>
          </a:p>
        </p:txBody>
      </p:sp>
      <p:sp>
        <p:nvSpPr>
          <p:cNvPr id="17" name="TextBox 16"/>
          <p:cNvSpPr txBox="1"/>
          <p:nvPr/>
        </p:nvSpPr>
        <p:spPr>
          <a:xfrm>
            <a:off x="10222992" y="203911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10387584" y="1645920"/>
            <a:ext cx="1133856" cy="1051560"/>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10433304" y="1997851"/>
            <a:ext cx="1042415" cy="338554"/>
          </a:xfrm>
          <a:prstGeom prst="rect">
            <a:avLst/>
          </a:prstGeom>
          <a:noFill/>
        </p:spPr>
        <p:txBody>
          <a:bodyPr wrap="square" lIns="45720" rIns="45720" anchor="ctr">
            <a:spAutoFit/>
          </a:bodyPr>
          <a:lstStyle/>
          <a:p>
            <a:pPr algn="ctr"/>
            <a:r>
              <a:rPr sz="1600" b="1">
                <a:solidFill>
                  <a:srgbClr val="FFFFFF"/>
                </a:solidFill>
                <a:latin typeface="Aptos"/>
              </a:rPr>
              <a:t>RISK</a:t>
            </a:r>
          </a:p>
        </p:txBody>
      </p:sp>
      <p:sp>
        <p:nvSpPr>
          <p:cNvPr id="20" name="Rounded Rectangle 19"/>
          <p:cNvSpPr/>
          <p:nvPr/>
        </p:nvSpPr>
        <p:spPr>
          <a:xfrm>
            <a:off x="6629400" y="3291840"/>
            <a:ext cx="230428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Oval 20"/>
          <p:cNvSpPr/>
          <p:nvPr/>
        </p:nvSpPr>
        <p:spPr>
          <a:xfrm>
            <a:off x="6757416" y="342900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6793992" y="346423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3" name="TextBox 22"/>
          <p:cNvSpPr txBox="1"/>
          <p:nvPr/>
        </p:nvSpPr>
        <p:spPr>
          <a:xfrm>
            <a:off x="7223760" y="3593479"/>
            <a:ext cx="1572768" cy="338554"/>
          </a:xfrm>
          <a:prstGeom prst="rect">
            <a:avLst/>
          </a:prstGeom>
          <a:noFill/>
        </p:spPr>
        <p:txBody>
          <a:bodyPr wrap="square" lIns="45720" rIns="45720" anchor="ctr">
            <a:spAutoFit/>
          </a:bodyPr>
          <a:lstStyle/>
          <a:p>
            <a:pPr algn="l"/>
            <a:r>
              <a:rPr sz="1600" b="1">
                <a:solidFill>
                  <a:srgbClr val="143556"/>
                </a:solidFill>
                <a:latin typeface="Aptos"/>
              </a:rPr>
              <a:t>Screen project</a:t>
            </a:r>
          </a:p>
        </p:txBody>
      </p:sp>
      <p:sp>
        <p:nvSpPr>
          <p:cNvPr id="24" name="Rounded Rectangle 23"/>
          <p:cNvSpPr/>
          <p:nvPr/>
        </p:nvSpPr>
        <p:spPr>
          <a:xfrm>
            <a:off x="9079992" y="3291840"/>
            <a:ext cx="230428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5" name="Oval 24"/>
          <p:cNvSpPr/>
          <p:nvPr/>
        </p:nvSpPr>
        <p:spPr>
          <a:xfrm>
            <a:off x="9208007" y="342900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TextBox 25"/>
          <p:cNvSpPr txBox="1"/>
          <p:nvPr/>
        </p:nvSpPr>
        <p:spPr>
          <a:xfrm>
            <a:off x="9244584" y="346423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27" name="TextBox 26"/>
          <p:cNvSpPr txBox="1"/>
          <p:nvPr/>
        </p:nvSpPr>
        <p:spPr>
          <a:xfrm>
            <a:off x="9674352" y="3593479"/>
            <a:ext cx="1572768" cy="338554"/>
          </a:xfrm>
          <a:prstGeom prst="rect">
            <a:avLst/>
          </a:prstGeom>
          <a:noFill/>
        </p:spPr>
        <p:txBody>
          <a:bodyPr wrap="square" lIns="45720" rIns="45720" anchor="ctr">
            <a:spAutoFit/>
          </a:bodyPr>
          <a:lstStyle/>
          <a:p>
            <a:pPr algn="l"/>
            <a:r>
              <a:rPr sz="1600" b="1">
                <a:solidFill>
                  <a:srgbClr val="143556"/>
                </a:solidFill>
                <a:latin typeface="Aptos"/>
              </a:rPr>
              <a:t>Reduce exposure</a:t>
            </a:r>
          </a:p>
        </p:txBody>
      </p:sp>
      <p:sp>
        <p:nvSpPr>
          <p:cNvPr id="28" name="Rounded Rectangle 27"/>
          <p:cNvSpPr/>
          <p:nvPr/>
        </p:nvSpPr>
        <p:spPr>
          <a:xfrm>
            <a:off x="6629400" y="4325112"/>
            <a:ext cx="230428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9" name="Oval 28"/>
          <p:cNvSpPr/>
          <p:nvPr/>
        </p:nvSpPr>
        <p:spPr>
          <a:xfrm>
            <a:off x="6757416" y="4462272"/>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TextBox 29"/>
          <p:cNvSpPr txBox="1"/>
          <p:nvPr/>
        </p:nvSpPr>
        <p:spPr>
          <a:xfrm>
            <a:off x="6793992" y="4497509"/>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1" name="TextBox 30"/>
          <p:cNvSpPr txBox="1"/>
          <p:nvPr/>
        </p:nvSpPr>
        <p:spPr>
          <a:xfrm>
            <a:off x="7223760" y="4503640"/>
            <a:ext cx="1572768" cy="584775"/>
          </a:xfrm>
          <a:prstGeom prst="rect">
            <a:avLst/>
          </a:prstGeom>
          <a:noFill/>
        </p:spPr>
        <p:txBody>
          <a:bodyPr wrap="square" lIns="45720" rIns="45720" anchor="ctr">
            <a:spAutoFit/>
          </a:bodyPr>
          <a:lstStyle/>
          <a:p>
            <a:pPr algn="l"/>
            <a:r>
              <a:rPr sz="1600" b="1">
                <a:solidFill>
                  <a:srgbClr val="143556"/>
                </a:solidFill>
                <a:latin typeface="Aptos"/>
              </a:rPr>
              <a:t>Strengthen capacity</a:t>
            </a:r>
          </a:p>
        </p:txBody>
      </p:sp>
      <p:sp>
        <p:nvSpPr>
          <p:cNvPr id="32" name="Rounded Rectangle 31"/>
          <p:cNvSpPr/>
          <p:nvPr/>
        </p:nvSpPr>
        <p:spPr>
          <a:xfrm>
            <a:off x="9079992" y="4325112"/>
            <a:ext cx="2304288" cy="88696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3" name="Oval 32"/>
          <p:cNvSpPr/>
          <p:nvPr/>
        </p:nvSpPr>
        <p:spPr>
          <a:xfrm>
            <a:off x="9208007" y="4462272"/>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4" name="TextBox 33"/>
          <p:cNvSpPr txBox="1"/>
          <p:nvPr/>
        </p:nvSpPr>
        <p:spPr>
          <a:xfrm>
            <a:off x="9244584" y="4497509"/>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35" name="TextBox 34"/>
          <p:cNvSpPr txBox="1"/>
          <p:nvPr/>
        </p:nvSpPr>
        <p:spPr>
          <a:xfrm>
            <a:off x="9674352" y="4626751"/>
            <a:ext cx="1572768" cy="338554"/>
          </a:xfrm>
          <a:prstGeom prst="rect">
            <a:avLst/>
          </a:prstGeom>
          <a:noFill/>
        </p:spPr>
        <p:txBody>
          <a:bodyPr wrap="square" lIns="45720" rIns="45720" anchor="ctr">
            <a:spAutoFit/>
          </a:bodyPr>
          <a:lstStyle/>
          <a:p>
            <a:pPr algn="l"/>
            <a:r>
              <a:rPr sz="1600" b="1">
                <a:solidFill>
                  <a:srgbClr val="143556"/>
                </a:solidFill>
                <a:latin typeface="Aptos"/>
              </a:rPr>
              <a:t>Protect services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India’s Disaster Management Framework</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25</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DRR</a:t>
            </a:r>
          </a:p>
        </p:txBody>
      </p:sp>
      <p:sp>
        <p:nvSpPr>
          <p:cNvPr id="6" name="TextBox 5"/>
          <p:cNvSpPr txBox="1"/>
          <p:nvPr/>
        </p:nvSpPr>
        <p:spPr>
          <a:xfrm>
            <a:off x="530352" y="6519672"/>
            <a:ext cx="7498079" cy="246221"/>
          </a:xfrm>
          <a:prstGeom prst="rect">
            <a:avLst/>
          </a:prstGeom>
          <a:noFill/>
        </p:spPr>
        <p:txBody>
          <a:bodyPr wrap="square" lIns="45720" rIns="45720" anchor="t">
            <a:spAutoFit/>
          </a:bodyPr>
          <a:lstStyle/>
          <a:p>
            <a:pPr algn="l"/>
            <a:r>
              <a:rPr sz="1000" b="0">
                <a:solidFill>
                  <a:srgbClr val="5B6F8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419602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Disaster Management Act, 2005, as amended in 2025.</a:t>
            </a:r>
          </a:p>
          <a:p>
            <a:pPr marL="342900" indent="-342900">
              <a:spcAft>
                <a:spcPts val="800"/>
              </a:spcAft>
              <a:buFont typeface="Wingdings" panose="05000000000000000000" pitchFamily="2" charset="2"/>
              <a:buChar char="q"/>
              <a:defRPr sz="1450">
                <a:solidFill>
                  <a:srgbClr val="232D37"/>
                </a:solidFill>
                <a:latin typeface="Aptos"/>
              </a:defRPr>
            </a:pPr>
            <a:r>
              <a:rPr sz="2000" b="1" dirty="0"/>
              <a:t>National Disaster Management Plan (2016; revised 2019).</a:t>
            </a:r>
          </a:p>
          <a:p>
            <a:pPr marL="342900" indent="-342900">
              <a:spcAft>
                <a:spcPts val="800"/>
              </a:spcAft>
              <a:buFont typeface="Wingdings" panose="05000000000000000000" pitchFamily="2" charset="2"/>
              <a:buChar char="q"/>
              <a:defRPr sz="1450">
                <a:solidFill>
                  <a:srgbClr val="232D37"/>
                </a:solidFill>
                <a:latin typeface="Aptos"/>
              </a:defRPr>
            </a:pPr>
            <a:r>
              <a:rPr sz="2000" b="1" dirty="0"/>
              <a:t>National Policy on Disaster Management, 2009.</a:t>
            </a:r>
          </a:p>
          <a:p>
            <a:pPr marL="342900" indent="-342900">
              <a:spcAft>
                <a:spcPts val="800"/>
              </a:spcAft>
              <a:buFont typeface="Wingdings" panose="05000000000000000000" pitchFamily="2" charset="2"/>
              <a:buChar char="q"/>
              <a:defRPr sz="1450">
                <a:solidFill>
                  <a:srgbClr val="232D37"/>
                </a:solidFill>
                <a:latin typeface="Aptos"/>
              </a:defRPr>
            </a:pPr>
            <a:r>
              <a:rPr sz="2000" b="1" dirty="0"/>
              <a:t>NDMA/NIDM/NDRF at national level; SDMA/DDMA and local bodies at state/district/local levels.</a:t>
            </a:r>
          </a:p>
          <a:p>
            <a:pPr marL="342900" indent="-342900">
              <a:spcAft>
                <a:spcPts val="800"/>
              </a:spcAft>
              <a:buFont typeface="Wingdings" panose="05000000000000000000" pitchFamily="2" charset="2"/>
              <a:buChar char="q"/>
              <a:defRPr sz="1450">
                <a:solidFill>
                  <a:srgbClr val="232D37"/>
                </a:solidFill>
                <a:latin typeface="Aptos"/>
              </a:defRPr>
            </a:pPr>
            <a:r>
              <a:rPr sz="2000" b="1" dirty="0"/>
              <a:t>The 2025 amendment strengthens institutional arrangements and enables Urban Disaster Management Authorities for state capitals and municipal corporation cities.</a:t>
            </a:r>
          </a:p>
        </p:txBody>
      </p:sp>
      <p:sp>
        <p:nvSpPr>
          <p:cNvPr id="9" name="Rounded Rectangle 8"/>
          <p:cNvSpPr/>
          <p:nvPr/>
        </p:nvSpPr>
        <p:spPr>
          <a:xfrm>
            <a:off x="6446520" y="1920240"/>
            <a:ext cx="1179576" cy="1051560"/>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492240" y="2025950"/>
            <a:ext cx="1088136" cy="830997"/>
          </a:xfrm>
          <a:prstGeom prst="rect">
            <a:avLst/>
          </a:prstGeom>
          <a:noFill/>
        </p:spPr>
        <p:txBody>
          <a:bodyPr wrap="square" lIns="45720" rIns="45720" anchor="ctr">
            <a:spAutoFit/>
          </a:bodyPr>
          <a:lstStyle/>
          <a:p>
            <a:pPr algn="ctr"/>
            <a:r>
              <a:rPr sz="1600" b="1">
                <a:solidFill>
                  <a:srgbClr val="FFFFFF"/>
                </a:solidFill>
                <a:latin typeface="Aptos"/>
              </a:rPr>
              <a:t>NATIONAL</a:t>
            </a:r>
            <a:br>
              <a:rPr sz="2800"/>
            </a:br>
            <a:r>
              <a:rPr sz="1600" b="1">
                <a:solidFill>
                  <a:srgbClr val="FFFFFF"/>
                </a:solidFill>
                <a:latin typeface="Aptos"/>
              </a:rPr>
              <a:t>NDMA/NIDM/NDRF</a:t>
            </a:r>
          </a:p>
        </p:txBody>
      </p:sp>
      <p:sp>
        <p:nvSpPr>
          <p:cNvPr id="11" name="TextBox 10"/>
          <p:cNvSpPr txBox="1"/>
          <p:nvPr/>
        </p:nvSpPr>
        <p:spPr>
          <a:xfrm>
            <a:off x="7626096" y="231343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790688" y="1920240"/>
            <a:ext cx="117957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836408" y="2149062"/>
            <a:ext cx="1088136" cy="584775"/>
          </a:xfrm>
          <a:prstGeom prst="rect">
            <a:avLst/>
          </a:prstGeom>
          <a:noFill/>
        </p:spPr>
        <p:txBody>
          <a:bodyPr wrap="square" lIns="45720" rIns="45720" anchor="ctr">
            <a:spAutoFit/>
          </a:bodyPr>
          <a:lstStyle/>
          <a:p>
            <a:pPr algn="ctr"/>
            <a:r>
              <a:rPr sz="1600" b="1">
                <a:solidFill>
                  <a:srgbClr val="FFFFFF"/>
                </a:solidFill>
                <a:latin typeface="Aptos"/>
              </a:rPr>
              <a:t>STATE</a:t>
            </a:r>
            <a:br>
              <a:rPr sz="2800"/>
            </a:br>
            <a:r>
              <a:rPr sz="1600" b="1">
                <a:solidFill>
                  <a:srgbClr val="FFFFFF"/>
                </a:solidFill>
                <a:latin typeface="Aptos"/>
              </a:rPr>
              <a:t>SDMA</a:t>
            </a:r>
          </a:p>
        </p:txBody>
      </p:sp>
      <p:sp>
        <p:nvSpPr>
          <p:cNvPr id="14" name="TextBox 13"/>
          <p:cNvSpPr txBox="1"/>
          <p:nvPr/>
        </p:nvSpPr>
        <p:spPr>
          <a:xfrm>
            <a:off x="8970263" y="231343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9134856" y="1920240"/>
            <a:ext cx="1179576"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9180576" y="2149062"/>
            <a:ext cx="1088136" cy="584775"/>
          </a:xfrm>
          <a:prstGeom prst="rect">
            <a:avLst/>
          </a:prstGeom>
          <a:noFill/>
        </p:spPr>
        <p:txBody>
          <a:bodyPr wrap="square" lIns="45720" rIns="45720" anchor="ctr">
            <a:spAutoFit/>
          </a:bodyPr>
          <a:lstStyle/>
          <a:p>
            <a:pPr algn="ctr"/>
            <a:r>
              <a:rPr sz="1600" b="1">
                <a:solidFill>
                  <a:srgbClr val="FFFFFF"/>
                </a:solidFill>
                <a:latin typeface="Aptos"/>
              </a:rPr>
              <a:t>DISTRICT</a:t>
            </a:r>
            <a:br>
              <a:rPr sz="2800"/>
            </a:br>
            <a:r>
              <a:rPr sz="1600" b="1">
                <a:solidFill>
                  <a:srgbClr val="FFFFFF"/>
                </a:solidFill>
                <a:latin typeface="Aptos"/>
              </a:rPr>
              <a:t>DDMA</a:t>
            </a:r>
          </a:p>
        </p:txBody>
      </p:sp>
      <p:sp>
        <p:nvSpPr>
          <p:cNvPr id="17" name="TextBox 16"/>
          <p:cNvSpPr txBox="1"/>
          <p:nvPr/>
        </p:nvSpPr>
        <p:spPr>
          <a:xfrm>
            <a:off x="10314432" y="231343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10479024" y="1920240"/>
            <a:ext cx="117957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10524744" y="2149062"/>
            <a:ext cx="1088136" cy="584775"/>
          </a:xfrm>
          <a:prstGeom prst="rect">
            <a:avLst/>
          </a:prstGeom>
          <a:noFill/>
        </p:spPr>
        <p:txBody>
          <a:bodyPr wrap="square" lIns="45720" rIns="45720" anchor="ctr">
            <a:spAutoFit/>
          </a:bodyPr>
          <a:lstStyle/>
          <a:p>
            <a:pPr algn="ctr"/>
            <a:r>
              <a:rPr sz="1600" b="1">
                <a:solidFill>
                  <a:srgbClr val="FFFFFF"/>
                </a:solidFill>
                <a:latin typeface="Aptos"/>
              </a:rPr>
              <a:t>LOCAL</a:t>
            </a:r>
            <a:br>
              <a:rPr sz="2800"/>
            </a:br>
            <a:r>
              <a:rPr sz="1600" b="1">
                <a:solidFill>
                  <a:srgbClr val="FFFFFF"/>
                </a:solidFill>
                <a:latin typeface="Aptos"/>
              </a:rPr>
              <a:t>ULB/PRI</a:t>
            </a:r>
          </a:p>
        </p:txBody>
      </p:sp>
      <p:sp>
        <p:nvSpPr>
          <p:cNvPr id="20" name="TextBox 19"/>
          <p:cNvSpPr txBox="1"/>
          <p:nvPr/>
        </p:nvSpPr>
        <p:spPr>
          <a:xfrm>
            <a:off x="6858000" y="3977639"/>
            <a:ext cx="4343400" cy="584775"/>
          </a:xfrm>
          <a:prstGeom prst="rect">
            <a:avLst/>
          </a:prstGeom>
          <a:noFill/>
        </p:spPr>
        <p:txBody>
          <a:bodyPr wrap="square" lIns="45720" rIns="45720" anchor="t">
            <a:spAutoFit/>
          </a:bodyPr>
          <a:lstStyle/>
          <a:p>
            <a:pPr algn="ctr"/>
            <a:r>
              <a:rPr sz="1600" b="1">
                <a:solidFill>
                  <a:srgbClr val="143556"/>
                </a:solidFill>
                <a:latin typeface="Aptos"/>
              </a:rPr>
              <a:t>Law + plans + institutions + data + preparedness + finance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Climate Change as a Bihar Governance Issue</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26</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BIHAR CONTEXT</a:t>
            </a:r>
          </a:p>
        </p:txBody>
      </p:sp>
      <p:sp>
        <p:nvSpPr>
          <p:cNvPr id="6" name="TextBox 5"/>
          <p:cNvSpPr txBox="1"/>
          <p:nvPr/>
        </p:nvSpPr>
        <p:spPr>
          <a:xfrm>
            <a:off x="530352" y="6519672"/>
            <a:ext cx="7498079" cy="276999"/>
          </a:xfrm>
          <a:prstGeom prst="rect">
            <a:avLst/>
          </a:prstGeom>
          <a:noFill/>
        </p:spPr>
        <p:txBody>
          <a:bodyPr wrap="square" lIns="45720" rIns="45720" anchor="t">
            <a:spAutoFit/>
          </a:bodyPr>
          <a:lstStyle/>
          <a:p>
            <a:pPr algn="l"/>
            <a:r>
              <a:rPr sz="1200" b="1"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388824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dirty="0"/>
              <a:t>Floods and river erosion affect lives, agriculture, infrastructure and service continuity.</a:t>
            </a:r>
          </a:p>
          <a:p>
            <a:pPr marL="342900" indent="-342900">
              <a:spcAft>
                <a:spcPts val="800"/>
              </a:spcAft>
              <a:buFont typeface="Wingdings" panose="05000000000000000000" pitchFamily="2" charset="2"/>
              <a:buChar char="q"/>
              <a:defRPr sz="1450">
                <a:solidFill>
                  <a:srgbClr val="232D37"/>
                </a:solidFill>
                <a:latin typeface="Aptos"/>
              </a:defRPr>
            </a:pPr>
            <a:r>
              <a:rPr sz="2000" dirty="0"/>
              <a:t>Heatwaves create health and </a:t>
            </a:r>
            <a:r>
              <a:rPr sz="2000" dirty="0" err="1"/>
              <a:t>labour</a:t>
            </a:r>
            <a:r>
              <a:rPr sz="2000" dirty="0"/>
              <a:t>-productivity risks, especially for vulnerable groups.</a:t>
            </a:r>
          </a:p>
          <a:p>
            <a:pPr marL="342900" indent="-342900">
              <a:spcAft>
                <a:spcPts val="800"/>
              </a:spcAft>
              <a:buFont typeface="Wingdings" panose="05000000000000000000" pitchFamily="2" charset="2"/>
              <a:buChar char="q"/>
              <a:defRPr sz="1450">
                <a:solidFill>
                  <a:srgbClr val="232D37"/>
                </a:solidFill>
                <a:latin typeface="Aptos"/>
              </a:defRPr>
            </a:pPr>
            <a:r>
              <a:rPr sz="2000" dirty="0"/>
              <a:t>Drought and rainfall variability affect agriculture, water security and rural livelihoods.</a:t>
            </a:r>
          </a:p>
          <a:p>
            <a:pPr marL="342900" indent="-342900">
              <a:spcAft>
                <a:spcPts val="800"/>
              </a:spcAft>
              <a:buFont typeface="Wingdings" panose="05000000000000000000" pitchFamily="2" charset="2"/>
              <a:buChar char="q"/>
              <a:defRPr sz="1450">
                <a:solidFill>
                  <a:srgbClr val="232D37"/>
                </a:solidFill>
                <a:latin typeface="Aptos"/>
              </a:defRPr>
            </a:pPr>
            <a:r>
              <a:rPr sz="2000" dirty="0"/>
              <a:t>Urban growth increases heat, drainage and service-delivery pressures.</a:t>
            </a:r>
          </a:p>
          <a:p>
            <a:pPr marL="342900" indent="-342900">
              <a:spcAft>
                <a:spcPts val="800"/>
              </a:spcAft>
              <a:buFont typeface="Wingdings" panose="05000000000000000000" pitchFamily="2" charset="2"/>
              <a:buChar char="q"/>
              <a:defRPr sz="1450">
                <a:solidFill>
                  <a:srgbClr val="232D37"/>
                </a:solidFill>
                <a:latin typeface="Aptos"/>
              </a:defRPr>
            </a:pPr>
            <a:r>
              <a:rPr sz="2000" dirty="0"/>
              <a:t>Climate impacts can deepen poverty and inequality unless adaptation is explicitly pro-poor.</a:t>
            </a:r>
          </a:p>
        </p:txBody>
      </p:sp>
      <p:sp>
        <p:nvSpPr>
          <p:cNvPr id="9" name="Rounded Rectangle 8"/>
          <p:cNvSpPr/>
          <p:nvPr/>
        </p:nvSpPr>
        <p:spPr>
          <a:xfrm>
            <a:off x="6446520"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46304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48288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874258"/>
            <a:ext cx="1801368" cy="369332"/>
          </a:xfrm>
          <a:prstGeom prst="rect">
            <a:avLst/>
          </a:prstGeom>
          <a:noFill/>
        </p:spPr>
        <p:txBody>
          <a:bodyPr wrap="square" lIns="45720" rIns="45720" anchor="ctr">
            <a:spAutoFit/>
          </a:bodyPr>
          <a:lstStyle/>
          <a:p>
            <a:pPr algn="l"/>
            <a:r>
              <a:rPr b="1">
                <a:solidFill>
                  <a:srgbClr val="143556"/>
                </a:solidFill>
                <a:latin typeface="Aptos"/>
              </a:rPr>
              <a:t>Flood / erosion</a:t>
            </a:r>
          </a:p>
        </p:txBody>
      </p:sp>
      <p:sp>
        <p:nvSpPr>
          <p:cNvPr id="13" name="Rounded Rectangle 12"/>
          <p:cNvSpPr/>
          <p:nvPr/>
        </p:nvSpPr>
        <p:spPr>
          <a:xfrm>
            <a:off x="9125712"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463040"/>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48288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874258"/>
            <a:ext cx="1801368" cy="369332"/>
          </a:xfrm>
          <a:prstGeom prst="rect">
            <a:avLst/>
          </a:prstGeom>
          <a:noFill/>
        </p:spPr>
        <p:txBody>
          <a:bodyPr wrap="square" lIns="45720" rIns="45720" anchor="ctr">
            <a:spAutoFit/>
          </a:bodyPr>
          <a:lstStyle/>
          <a:p>
            <a:pPr algn="l"/>
            <a:r>
              <a:rPr b="1">
                <a:solidFill>
                  <a:srgbClr val="143556"/>
                </a:solidFill>
                <a:latin typeface="Aptos"/>
              </a:rPr>
              <a:t>Heatwaves</a:t>
            </a:r>
          </a:p>
        </p:txBody>
      </p:sp>
      <p:sp>
        <p:nvSpPr>
          <p:cNvPr id="17" name="Rounded Rectangle 16"/>
          <p:cNvSpPr/>
          <p:nvPr/>
        </p:nvSpPr>
        <p:spPr>
          <a:xfrm>
            <a:off x="6446520"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3020568"/>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3040416"/>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3431786"/>
            <a:ext cx="1801368" cy="369332"/>
          </a:xfrm>
          <a:prstGeom prst="rect">
            <a:avLst/>
          </a:prstGeom>
          <a:noFill/>
        </p:spPr>
        <p:txBody>
          <a:bodyPr wrap="square" lIns="45720" rIns="45720" anchor="ctr">
            <a:spAutoFit/>
          </a:bodyPr>
          <a:lstStyle/>
          <a:p>
            <a:pPr algn="l"/>
            <a:r>
              <a:rPr b="1">
                <a:solidFill>
                  <a:srgbClr val="143556"/>
                </a:solidFill>
                <a:latin typeface="Aptos"/>
              </a:rPr>
              <a:t>Drought / rainfall</a:t>
            </a:r>
          </a:p>
        </p:txBody>
      </p:sp>
      <p:sp>
        <p:nvSpPr>
          <p:cNvPr id="21" name="Rounded Rectangle 20"/>
          <p:cNvSpPr/>
          <p:nvPr/>
        </p:nvSpPr>
        <p:spPr>
          <a:xfrm>
            <a:off x="9125712"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3020568"/>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3040416"/>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3431786"/>
            <a:ext cx="1801368" cy="369332"/>
          </a:xfrm>
          <a:prstGeom prst="rect">
            <a:avLst/>
          </a:prstGeom>
          <a:noFill/>
        </p:spPr>
        <p:txBody>
          <a:bodyPr wrap="square" lIns="45720" rIns="45720" anchor="ctr">
            <a:spAutoFit/>
          </a:bodyPr>
          <a:lstStyle/>
          <a:p>
            <a:pPr algn="l"/>
            <a:r>
              <a:rPr b="1">
                <a:solidFill>
                  <a:srgbClr val="143556"/>
                </a:solidFill>
                <a:latin typeface="Aptos"/>
              </a:rPr>
              <a:t>Urban drainage</a:t>
            </a:r>
          </a:p>
        </p:txBody>
      </p:sp>
      <p:sp>
        <p:nvSpPr>
          <p:cNvPr id="25" name="Rounded Rectangle 24"/>
          <p:cNvSpPr/>
          <p:nvPr/>
        </p:nvSpPr>
        <p:spPr>
          <a:xfrm>
            <a:off x="6446520"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4578096"/>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4597944"/>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989314"/>
            <a:ext cx="1801368" cy="369332"/>
          </a:xfrm>
          <a:prstGeom prst="rect">
            <a:avLst/>
          </a:prstGeom>
          <a:noFill/>
        </p:spPr>
        <p:txBody>
          <a:bodyPr wrap="square" lIns="45720" rIns="45720" anchor="ctr">
            <a:spAutoFit/>
          </a:bodyPr>
          <a:lstStyle/>
          <a:p>
            <a:pPr algn="l"/>
            <a:r>
              <a:rPr b="1">
                <a:solidFill>
                  <a:srgbClr val="143556"/>
                </a:solidFill>
                <a:latin typeface="Aptos"/>
              </a:rPr>
              <a:t>Health risks</a:t>
            </a:r>
          </a:p>
        </p:txBody>
      </p:sp>
      <p:sp>
        <p:nvSpPr>
          <p:cNvPr id="29" name="Rounded Rectangle 28"/>
          <p:cNvSpPr/>
          <p:nvPr/>
        </p:nvSpPr>
        <p:spPr>
          <a:xfrm>
            <a:off x="9125712"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4578096"/>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4597944"/>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989314"/>
            <a:ext cx="1801368" cy="369332"/>
          </a:xfrm>
          <a:prstGeom prst="rect">
            <a:avLst/>
          </a:prstGeom>
          <a:noFill/>
        </p:spPr>
        <p:txBody>
          <a:bodyPr wrap="square" lIns="45720" rIns="45720" anchor="ctr">
            <a:spAutoFit/>
          </a:bodyPr>
          <a:lstStyle/>
          <a:p>
            <a:pPr algn="l"/>
            <a:r>
              <a:rPr b="1">
                <a:solidFill>
                  <a:srgbClr val="143556"/>
                </a:solidFill>
                <a:latin typeface="Aptos"/>
              </a:rPr>
              <a:t>Livelihood stress</a:t>
            </a:r>
          </a:p>
        </p:txBody>
      </p:sp>
      <p:pic>
        <p:nvPicPr>
          <p:cNvPr id="34" name="Picture 33">
            <a:extLst>
              <a:ext uri="{FF2B5EF4-FFF2-40B4-BE49-F238E27FC236}">
                <a16:creationId xmlns:a16="http://schemas.microsoft.com/office/drawing/2014/main" id="{913EF596-5A4B-4C19-A55F-2560C85A9A8B}"/>
              </a:ext>
            </a:extLst>
          </p:cNvPr>
          <p:cNvPicPr>
            <a:picLocks noChangeAspect="1"/>
          </p:cNvPicPr>
          <p:nvPr/>
        </p:nvPicPr>
        <p:blipFill>
          <a:blip r:embed="rId2"/>
          <a:stretch>
            <a:fillRect/>
          </a:stretch>
        </p:blipFill>
        <p:spPr>
          <a:xfrm>
            <a:off x="3239" y="0"/>
            <a:ext cx="12185522"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Bihar Climate and Sustainability Architecture</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27</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BIHAR CONTEXT</a:t>
            </a:r>
          </a:p>
        </p:txBody>
      </p:sp>
      <p:sp>
        <p:nvSpPr>
          <p:cNvPr id="6" name="TextBox 5"/>
          <p:cNvSpPr txBox="1"/>
          <p:nvPr/>
        </p:nvSpPr>
        <p:spPr>
          <a:xfrm>
            <a:off x="530352" y="6519672"/>
            <a:ext cx="7498079" cy="246221"/>
          </a:xfrm>
          <a:prstGeom prst="rect">
            <a:avLst/>
          </a:prstGeom>
          <a:noFill/>
        </p:spPr>
        <p:txBody>
          <a:bodyPr wrap="square" lIns="45720" rIns="45720" anchor="t">
            <a:spAutoFit/>
          </a:bodyPr>
          <a:lstStyle/>
          <a:p>
            <a:pPr algn="l"/>
            <a:r>
              <a:rPr sz="1000" b="0">
                <a:solidFill>
                  <a:srgbClr val="5B6F8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388824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Bihar State Action Plan on Climate Change (BSAPCC) and sectoral climate planning.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Jal-Jeevan-</a:t>
            </a:r>
            <a:r>
              <a:rPr sz="2000" b="1" dirty="0" err="1"/>
              <a:t>Hariyali</a:t>
            </a:r>
            <a:r>
              <a:rPr sz="2000" b="1" dirty="0"/>
              <a:t> Mission: water conservation, afforestation and sustainable agriculture with MIS/GIS monitoring.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Bihar State Disaster Management Authority and district disaster management mechanisms.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Climate and health planning, resilient agriculture and local preparedness.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Convergence opportunity: climate + water + livelihoods + health + DRR + citizen services.</a:t>
            </a:r>
          </a:p>
        </p:txBody>
      </p:sp>
      <p:sp>
        <p:nvSpPr>
          <p:cNvPr id="9" name="Oval 8"/>
          <p:cNvSpPr/>
          <p:nvPr/>
        </p:nvSpPr>
        <p:spPr>
          <a:xfrm>
            <a:off x="8435340" y="2857500"/>
            <a:ext cx="1143000" cy="1143000"/>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8549640" y="3198169"/>
            <a:ext cx="914400" cy="461665"/>
          </a:xfrm>
          <a:prstGeom prst="rect">
            <a:avLst/>
          </a:prstGeom>
          <a:noFill/>
        </p:spPr>
        <p:txBody>
          <a:bodyPr wrap="square" lIns="45720" rIns="45720" anchor="ctr">
            <a:spAutoFit/>
          </a:bodyPr>
          <a:lstStyle/>
          <a:p>
            <a:pPr algn="ctr"/>
            <a:r>
              <a:rPr sz="1200" b="1">
                <a:solidFill>
                  <a:srgbClr val="FFFFFF"/>
                </a:solidFill>
                <a:latin typeface="Aptos"/>
              </a:rPr>
              <a:t>CHANGE</a:t>
            </a:r>
            <a:br>
              <a:rPr sz="2800"/>
            </a:br>
            <a:r>
              <a:rPr sz="1200" b="1">
                <a:solidFill>
                  <a:srgbClr val="FFFFFF"/>
                </a:solidFill>
                <a:latin typeface="Aptos"/>
              </a:rPr>
              <a:t>LEADER</a:t>
            </a:r>
          </a:p>
        </p:txBody>
      </p:sp>
      <p:cxnSp>
        <p:nvCxnSpPr>
          <p:cNvPr id="11" name="Connector 10"/>
          <p:cNvCxnSpPr/>
          <p:nvPr/>
        </p:nvCxnSpPr>
        <p:spPr>
          <a:xfrm flipV="1">
            <a:off x="9006840" y="155448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2" name="Oval 11"/>
          <p:cNvSpPr/>
          <p:nvPr/>
        </p:nvSpPr>
        <p:spPr>
          <a:xfrm>
            <a:off x="8572500" y="1120140"/>
            <a:ext cx="868680" cy="868680"/>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8622792" y="1423675"/>
            <a:ext cx="768096" cy="261610"/>
          </a:xfrm>
          <a:prstGeom prst="rect">
            <a:avLst/>
          </a:prstGeom>
          <a:noFill/>
        </p:spPr>
        <p:txBody>
          <a:bodyPr wrap="square" lIns="45720" rIns="45720" anchor="ctr">
            <a:spAutoFit/>
          </a:bodyPr>
          <a:lstStyle/>
          <a:p>
            <a:pPr algn="ctr"/>
            <a:r>
              <a:rPr sz="1100" b="1">
                <a:solidFill>
                  <a:srgbClr val="FFFFFF"/>
                </a:solidFill>
                <a:latin typeface="Aptos"/>
              </a:rPr>
              <a:t>Climate</a:t>
            </a:r>
          </a:p>
        </p:txBody>
      </p:sp>
      <p:cxnSp>
        <p:nvCxnSpPr>
          <p:cNvPr id="14" name="Connector 13"/>
          <p:cNvCxnSpPr/>
          <p:nvPr/>
        </p:nvCxnSpPr>
        <p:spPr>
          <a:xfrm flipV="1">
            <a:off x="9006840" y="2491740"/>
            <a:ext cx="1623381"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5" name="Oval 14"/>
          <p:cNvSpPr/>
          <p:nvPr/>
        </p:nvSpPr>
        <p:spPr>
          <a:xfrm>
            <a:off x="10195881" y="2057400"/>
            <a:ext cx="868680" cy="868680"/>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10246173" y="2360935"/>
            <a:ext cx="768096" cy="261610"/>
          </a:xfrm>
          <a:prstGeom prst="rect">
            <a:avLst/>
          </a:prstGeom>
          <a:noFill/>
        </p:spPr>
        <p:txBody>
          <a:bodyPr wrap="square" lIns="45720" rIns="45720" anchor="ctr">
            <a:spAutoFit/>
          </a:bodyPr>
          <a:lstStyle/>
          <a:p>
            <a:pPr algn="ctr"/>
            <a:r>
              <a:rPr sz="1100" b="1">
                <a:solidFill>
                  <a:srgbClr val="FFFFFF"/>
                </a:solidFill>
                <a:latin typeface="Aptos"/>
              </a:rPr>
              <a:t>Water</a:t>
            </a:r>
          </a:p>
        </p:txBody>
      </p:sp>
      <p:cxnSp>
        <p:nvCxnSpPr>
          <p:cNvPr id="17" name="Connector 16"/>
          <p:cNvCxnSpPr/>
          <p:nvPr/>
        </p:nvCxnSpPr>
        <p:spPr>
          <a:xfrm>
            <a:off x="9006840" y="3429000"/>
            <a:ext cx="1623381" cy="937259"/>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18" name="Oval 17"/>
          <p:cNvSpPr/>
          <p:nvPr/>
        </p:nvSpPr>
        <p:spPr>
          <a:xfrm>
            <a:off x="10195881" y="3931920"/>
            <a:ext cx="868680" cy="868680"/>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10246173" y="4235454"/>
            <a:ext cx="768096" cy="261610"/>
          </a:xfrm>
          <a:prstGeom prst="rect">
            <a:avLst/>
          </a:prstGeom>
          <a:noFill/>
        </p:spPr>
        <p:txBody>
          <a:bodyPr wrap="square" lIns="45720" rIns="45720" anchor="ctr">
            <a:spAutoFit/>
          </a:bodyPr>
          <a:lstStyle/>
          <a:p>
            <a:pPr algn="ctr"/>
            <a:r>
              <a:rPr sz="1100" b="1">
                <a:solidFill>
                  <a:srgbClr val="FFFFFF"/>
                </a:solidFill>
                <a:latin typeface="Aptos"/>
              </a:rPr>
              <a:t>Livelihoods</a:t>
            </a:r>
          </a:p>
        </p:txBody>
      </p:sp>
      <p:cxnSp>
        <p:nvCxnSpPr>
          <p:cNvPr id="20" name="Connector 19"/>
          <p:cNvCxnSpPr/>
          <p:nvPr/>
        </p:nvCxnSpPr>
        <p:spPr>
          <a:xfrm>
            <a:off x="9006840" y="3429000"/>
            <a:ext cx="0" cy="187452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a:off x="8572500" y="4869180"/>
            <a:ext cx="868680" cy="868680"/>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8622792" y="5172715"/>
            <a:ext cx="768096" cy="261610"/>
          </a:xfrm>
          <a:prstGeom prst="rect">
            <a:avLst/>
          </a:prstGeom>
          <a:noFill/>
        </p:spPr>
        <p:txBody>
          <a:bodyPr wrap="square" lIns="45720" rIns="45720" anchor="ctr">
            <a:spAutoFit/>
          </a:bodyPr>
          <a:lstStyle/>
          <a:p>
            <a:pPr algn="ctr"/>
            <a:r>
              <a:rPr sz="1100" b="1">
                <a:solidFill>
                  <a:srgbClr val="FFFFFF"/>
                </a:solidFill>
                <a:latin typeface="Aptos"/>
              </a:rPr>
              <a:t>Health</a:t>
            </a:r>
          </a:p>
        </p:txBody>
      </p:sp>
      <p:cxnSp>
        <p:nvCxnSpPr>
          <p:cNvPr id="23" name="Connector 22"/>
          <p:cNvCxnSpPr/>
          <p:nvPr/>
        </p:nvCxnSpPr>
        <p:spPr>
          <a:xfrm flipH="1">
            <a:off x="7383458" y="3429000"/>
            <a:ext cx="1623382" cy="937260"/>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4" name="Oval 23"/>
          <p:cNvSpPr/>
          <p:nvPr/>
        </p:nvSpPr>
        <p:spPr>
          <a:xfrm>
            <a:off x="6949118" y="3931920"/>
            <a:ext cx="868680" cy="868680"/>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5" name="TextBox 24"/>
          <p:cNvSpPr txBox="1"/>
          <p:nvPr/>
        </p:nvSpPr>
        <p:spPr>
          <a:xfrm>
            <a:off x="6999410" y="4235455"/>
            <a:ext cx="768096" cy="261610"/>
          </a:xfrm>
          <a:prstGeom prst="rect">
            <a:avLst/>
          </a:prstGeom>
          <a:noFill/>
        </p:spPr>
        <p:txBody>
          <a:bodyPr wrap="square" lIns="45720" rIns="45720" anchor="ctr">
            <a:spAutoFit/>
          </a:bodyPr>
          <a:lstStyle/>
          <a:p>
            <a:pPr algn="ctr"/>
            <a:r>
              <a:rPr sz="1100" b="1">
                <a:solidFill>
                  <a:srgbClr val="FFFFFF"/>
                </a:solidFill>
                <a:latin typeface="Aptos"/>
              </a:rPr>
              <a:t>DRR</a:t>
            </a:r>
          </a:p>
        </p:txBody>
      </p:sp>
      <p:cxnSp>
        <p:nvCxnSpPr>
          <p:cNvPr id="26" name="Connector 25"/>
          <p:cNvCxnSpPr/>
          <p:nvPr/>
        </p:nvCxnSpPr>
        <p:spPr>
          <a:xfrm flipH="1" flipV="1">
            <a:off x="7383458" y="2491739"/>
            <a:ext cx="1623382" cy="937261"/>
          </a:xfrm>
          <a:prstGeom prst="line">
            <a:avLst/>
          </a:prstGeom>
          <a:ln w="19050">
            <a:solidFill>
              <a:srgbClr val="DCE4E9"/>
            </a:solidFill>
          </a:ln>
        </p:spPr>
        <p:style>
          <a:lnRef idx="2">
            <a:schemeClr val="accent1"/>
          </a:lnRef>
          <a:fillRef idx="0">
            <a:schemeClr val="accent1"/>
          </a:fillRef>
          <a:effectRef idx="1">
            <a:schemeClr val="accent1"/>
          </a:effectRef>
          <a:fontRef idx="minor">
            <a:schemeClr val="tx1"/>
          </a:fontRef>
        </p:style>
      </p:cxnSp>
      <p:sp>
        <p:nvSpPr>
          <p:cNvPr id="27" name="Oval 26"/>
          <p:cNvSpPr/>
          <p:nvPr/>
        </p:nvSpPr>
        <p:spPr>
          <a:xfrm>
            <a:off x="6949118" y="2057399"/>
            <a:ext cx="868680" cy="868680"/>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8" name="TextBox 27"/>
          <p:cNvSpPr txBox="1"/>
          <p:nvPr/>
        </p:nvSpPr>
        <p:spPr>
          <a:xfrm>
            <a:off x="6999410" y="2276296"/>
            <a:ext cx="768096" cy="430887"/>
          </a:xfrm>
          <a:prstGeom prst="rect">
            <a:avLst/>
          </a:prstGeom>
          <a:noFill/>
        </p:spPr>
        <p:txBody>
          <a:bodyPr wrap="square" lIns="45720" rIns="45720" anchor="ctr">
            <a:spAutoFit/>
          </a:bodyPr>
          <a:lstStyle/>
          <a:p>
            <a:pPr algn="ctr"/>
            <a:r>
              <a:rPr sz="1100" b="1">
                <a:solidFill>
                  <a:srgbClr val="FFFFFF"/>
                </a:solidFill>
                <a:latin typeface="Aptos"/>
              </a:rPr>
              <a:t>Citizen services</a:t>
            </a:r>
          </a:p>
        </p:txBody>
      </p:sp>
      <p:pic>
        <p:nvPicPr>
          <p:cNvPr id="30" name="Picture 29">
            <a:extLst>
              <a:ext uri="{FF2B5EF4-FFF2-40B4-BE49-F238E27FC236}">
                <a16:creationId xmlns:a16="http://schemas.microsoft.com/office/drawing/2014/main" id="{8EE2E133-7266-443C-BEBB-4CC6C4FEE0E0}"/>
              </a:ext>
            </a:extLst>
          </p:cNvPr>
          <p:cNvPicPr>
            <a:picLocks noChangeAspect="1"/>
          </p:cNvPicPr>
          <p:nvPr/>
        </p:nvPicPr>
        <p:blipFill>
          <a:blip r:embed="rId2"/>
          <a:stretch>
            <a:fillRect/>
          </a:stretch>
        </p:blipFill>
        <p:spPr>
          <a:xfrm>
            <a:off x="0" y="72442"/>
            <a:ext cx="12123174"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Indian Policy &amp; Legal Alignment</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28</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POLICY ALIGNMENT</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481157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Constitutional values: justice, equality, dignity and environmental responsibility.</a:t>
            </a:r>
          </a:p>
          <a:p>
            <a:pPr marL="342900" indent="-342900">
              <a:spcAft>
                <a:spcPts val="800"/>
              </a:spcAft>
              <a:buFont typeface="Wingdings" panose="05000000000000000000" pitchFamily="2" charset="2"/>
              <a:buChar char="q"/>
              <a:defRPr sz="1330">
                <a:solidFill>
                  <a:srgbClr val="232D37"/>
                </a:solidFill>
                <a:latin typeface="Aptos"/>
              </a:defRPr>
            </a:pPr>
            <a:r>
              <a:rPr sz="2000" b="1" dirty="0"/>
              <a:t>Environment (Protection) Act, 1986.</a:t>
            </a:r>
          </a:p>
          <a:p>
            <a:pPr marL="342900" indent="-342900">
              <a:spcAft>
                <a:spcPts val="800"/>
              </a:spcAft>
              <a:buFont typeface="Wingdings" panose="05000000000000000000" pitchFamily="2" charset="2"/>
              <a:buChar char="q"/>
              <a:defRPr sz="1330">
                <a:solidFill>
                  <a:srgbClr val="232D37"/>
                </a:solidFill>
                <a:latin typeface="Aptos"/>
              </a:defRPr>
            </a:pPr>
            <a:r>
              <a:rPr sz="2000" b="1" dirty="0"/>
              <a:t>Right to Information Act, 2005.</a:t>
            </a:r>
          </a:p>
          <a:p>
            <a:pPr marL="342900" indent="-342900">
              <a:spcAft>
                <a:spcPts val="800"/>
              </a:spcAft>
              <a:buFont typeface="Wingdings" panose="05000000000000000000" pitchFamily="2" charset="2"/>
              <a:buChar char="q"/>
              <a:defRPr sz="1330">
                <a:solidFill>
                  <a:srgbClr val="232D37"/>
                </a:solidFill>
                <a:latin typeface="Aptos"/>
              </a:defRPr>
            </a:pPr>
            <a:r>
              <a:rPr sz="2000" b="1" dirty="0"/>
              <a:t>Disaster Management Act, 2005 as amended in 2025.</a:t>
            </a:r>
          </a:p>
          <a:p>
            <a:pPr marL="342900" indent="-342900">
              <a:spcAft>
                <a:spcPts val="800"/>
              </a:spcAft>
              <a:buFont typeface="Wingdings" panose="05000000000000000000" pitchFamily="2" charset="2"/>
              <a:buChar char="q"/>
              <a:defRPr sz="1330">
                <a:solidFill>
                  <a:srgbClr val="232D37"/>
                </a:solidFill>
                <a:latin typeface="Aptos"/>
              </a:defRPr>
            </a:pPr>
            <a:r>
              <a:rPr sz="2000" b="1" dirty="0"/>
              <a:t>National Green Tribunal Act, 2010.</a:t>
            </a:r>
          </a:p>
          <a:p>
            <a:pPr marL="342900" indent="-342900">
              <a:spcAft>
                <a:spcPts val="800"/>
              </a:spcAft>
              <a:buFont typeface="Wingdings" panose="05000000000000000000" pitchFamily="2" charset="2"/>
              <a:buChar char="q"/>
              <a:defRPr sz="1330">
                <a:solidFill>
                  <a:srgbClr val="232D37"/>
                </a:solidFill>
                <a:latin typeface="Aptos"/>
              </a:defRPr>
            </a:pPr>
            <a:r>
              <a:rPr sz="2000" b="1" dirty="0"/>
              <a:t>National Action Plan on Climate Change and State Action Plans.</a:t>
            </a:r>
          </a:p>
          <a:p>
            <a:pPr marL="342900" indent="-342900">
              <a:spcAft>
                <a:spcPts val="800"/>
              </a:spcAft>
              <a:buFont typeface="Wingdings" panose="05000000000000000000" pitchFamily="2" charset="2"/>
              <a:buChar char="q"/>
              <a:defRPr sz="1330">
                <a:solidFill>
                  <a:srgbClr val="232D37"/>
                </a:solidFill>
                <a:latin typeface="Aptos"/>
              </a:defRPr>
            </a:pPr>
            <a:r>
              <a:rPr sz="2000" b="1" dirty="0"/>
              <a:t>Mission </a:t>
            </a:r>
            <a:r>
              <a:rPr sz="2000" b="1" dirty="0" err="1"/>
              <a:t>LiFE</a:t>
            </a:r>
            <a:r>
              <a:rPr sz="2000" b="1" dirty="0"/>
              <a:t>, Swachh Bharat, Jal Jeevan Mission and other sector missions.</a:t>
            </a:r>
          </a:p>
          <a:p>
            <a:pPr marL="342900" indent="-342900">
              <a:spcAft>
                <a:spcPts val="800"/>
              </a:spcAft>
              <a:buFont typeface="Wingdings" panose="05000000000000000000" pitchFamily="2" charset="2"/>
              <a:buChar char="q"/>
              <a:defRPr sz="1330">
                <a:solidFill>
                  <a:srgbClr val="232D37"/>
                </a:solidFill>
                <a:latin typeface="Aptos"/>
              </a:defRPr>
            </a:pPr>
            <a:r>
              <a:rPr sz="2000" b="1" dirty="0"/>
              <a:t>Bihar’s public-service delivery, grievance and sustainability initiatives.</a:t>
            </a:r>
          </a:p>
        </p:txBody>
      </p:sp>
      <p:sp>
        <p:nvSpPr>
          <p:cNvPr id="9" name="Rounded Rectangle 8"/>
          <p:cNvSpPr/>
          <p:nvPr/>
        </p:nvSpPr>
        <p:spPr>
          <a:xfrm>
            <a:off x="6400800" y="2057400"/>
            <a:ext cx="919886" cy="1051560"/>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446520" y="2286221"/>
            <a:ext cx="828446" cy="584775"/>
          </a:xfrm>
          <a:prstGeom prst="rect">
            <a:avLst/>
          </a:prstGeom>
          <a:noFill/>
        </p:spPr>
        <p:txBody>
          <a:bodyPr wrap="square" lIns="45720" rIns="45720" anchor="ctr">
            <a:spAutoFit/>
          </a:bodyPr>
          <a:lstStyle/>
          <a:p>
            <a:pPr algn="ctr"/>
            <a:r>
              <a:rPr sz="1600" b="1">
                <a:solidFill>
                  <a:srgbClr val="FFFFFF"/>
                </a:solidFill>
                <a:latin typeface="Aptos"/>
              </a:rPr>
              <a:t>CONSTITUTION</a:t>
            </a:r>
          </a:p>
        </p:txBody>
      </p:sp>
      <p:sp>
        <p:nvSpPr>
          <p:cNvPr id="11" name="TextBox 10"/>
          <p:cNvSpPr txBox="1"/>
          <p:nvPr/>
        </p:nvSpPr>
        <p:spPr>
          <a:xfrm>
            <a:off x="7320686"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485278" y="2057400"/>
            <a:ext cx="91988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530998" y="2409331"/>
            <a:ext cx="828446" cy="338554"/>
          </a:xfrm>
          <a:prstGeom prst="rect">
            <a:avLst/>
          </a:prstGeom>
          <a:noFill/>
        </p:spPr>
        <p:txBody>
          <a:bodyPr wrap="square" lIns="45720" rIns="45720" anchor="ctr">
            <a:spAutoFit/>
          </a:bodyPr>
          <a:lstStyle/>
          <a:p>
            <a:pPr algn="ctr"/>
            <a:r>
              <a:rPr sz="1600" b="1">
                <a:solidFill>
                  <a:srgbClr val="FFFFFF"/>
                </a:solidFill>
                <a:latin typeface="Aptos"/>
              </a:rPr>
              <a:t>LAW</a:t>
            </a:r>
          </a:p>
        </p:txBody>
      </p:sp>
      <p:sp>
        <p:nvSpPr>
          <p:cNvPr id="14" name="TextBox 13"/>
          <p:cNvSpPr txBox="1"/>
          <p:nvPr/>
        </p:nvSpPr>
        <p:spPr>
          <a:xfrm>
            <a:off x="8405164"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8569756" y="2057400"/>
            <a:ext cx="919886"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8615476" y="2286221"/>
            <a:ext cx="874166" cy="584775"/>
          </a:xfrm>
          <a:prstGeom prst="rect">
            <a:avLst/>
          </a:prstGeom>
          <a:noFill/>
        </p:spPr>
        <p:txBody>
          <a:bodyPr wrap="square" lIns="45720" rIns="45720" anchor="ctr">
            <a:spAutoFit/>
          </a:bodyPr>
          <a:lstStyle/>
          <a:p>
            <a:pPr algn="ctr"/>
            <a:r>
              <a:rPr sz="1600" b="1" dirty="0">
                <a:solidFill>
                  <a:srgbClr val="FFFFFF"/>
                </a:solidFill>
                <a:latin typeface="Aptos"/>
              </a:rPr>
              <a:t>POLICY / MISSION</a:t>
            </a:r>
          </a:p>
        </p:txBody>
      </p:sp>
      <p:sp>
        <p:nvSpPr>
          <p:cNvPr id="17" name="TextBox 16"/>
          <p:cNvSpPr txBox="1"/>
          <p:nvPr/>
        </p:nvSpPr>
        <p:spPr>
          <a:xfrm>
            <a:off x="9489643"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9654235" y="2057400"/>
            <a:ext cx="91988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9699955" y="2163110"/>
            <a:ext cx="828446" cy="830997"/>
          </a:xfrm>
          <a:prstGeom prst="rect">
            <a:avLst/>
          </a:prstGeom>
          <a:noFill/>
        </p:spPr>
        <p:txBody>
          <a:bodyPr wrap="square" lIns="45720" rIns="45720" anchor="ctr">
            <a:spAutoFit/>
          </a:bodyPr>
          <a:lstStyle/>
          <a:p>
            <a:pPr algn="ctr"/>
            <a:r>
              <a:rPr sz="1600" b="1">
                <a:solidFill>
                  <a:srgbClr val="FFFFFF"/>
                </a:solidFill>
                <a:latin typeface="Aptos"/>
              </a:rPr>
              <a:t>STATE FRAMEWORK</a:t>
            </a:r>
          </a:p>
        </p:txBody>
      </p:sp>
      <p:sp>
        <p:nvSpPr>
          <p:cNvPr id="20" name="TextBox 19"/>
          <p:cNvSpPr txBox="1"/>
          <p:nvPr/>
        </p:nvSpPr>
        <p:spPr>
          <a:xfrm>
            <a:off x="10574121" y="24505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21" name="Rounded Rectangle 20"/>
          <p:cNvSpPr/>
          <p:nvPr/>
        </p:nvSpPr>
        <p:spPr>
          <a:xfrm>
            <a:off x="10738713" y="2057400"/>
            <a:ext cx="91988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10784432" y="2286221"/>
            <a:ext cx="901599" cy="584775"/>
          </a:xfrm>
          <a:prstGeom prst="rect">
            <a:avLst/>
          </a:prstGeom>
          <a:noFill/>
        </p:spPr>
        <p:txBody>
          <a:bodyPr wrap="square" lIns="45720" rIns="45720" anchor="ctr">
            <a:spAutoFit/>
          </a:bodyPr>
          <a:lstStyle/>
          <a:p>
            <a:pPr algn="ctr"/>
            <a:r>
              <a:rPr sz="1600" b="1" dirty="0">
                <a:solidFill>
                  <a:srgbClr val="FFFFFF"/>
                </a:solidFill>
                <a:latin typeface="Aptos"/>
              </a:rPr>
              <a:t>DISTRICT ACTION</a:t>
            </a:r>
          </a:p>
        </p:txBody>
      </p:sp>
      <p:sp>
        <p:nvSpPr>
          <p:cNvPr id="23" name="TextBox 22"/>
          <p:cNvSpPr txBox="1"/>
          <p:nvPr/>
        </p:nvSpPr>
        <p:spPr>
          <a:xfrm>
            <a:off x="6812280" y="3977639"/>
            <a:ext cx="4434840" cy="584775"/>
          </a:xfrm>
          <a:prstGeom prst="rect">
            <a:avLst/>
          </a:prstGeom>
          <a:noFill/>
        </p:spPr>
        <p:txBody>
          <a:bodyPr wrap="square" lIns="45720" rIns="45720" anchor="t">
            <a:spAutoFit/>
          </a:bodyPr>
          <a:lstStyle/>
          <a:p>
            <a:pPr algn="ctr"/>
            <a:r>
              <a:rPr sz="1600" b="1">
                <a:solidFill>
                  <a:srgbClr val="143556"/>
                </a:solidFill>
                <a:latin typeface="Aptos"/>
              </a:rPr>
              <a:t>Alignment test: lawful • equitable • transparent • resilient • measurable</a:t>
            </a:r>
          </a:p>
        </p:txBody>
      </p:sp>
      <p:pic>
        <p:nvPicPr>
          <p:cNvPr id="25" name="Picture 24">
            <a:extLst>
              <a:ext uri="{FF2B5EF4-FFF2-40B4-BE49-F238E27FC236}">
                <a16:creationId xmlns:a16="http://schemas.microsoft.com/office/drawing/2014/main" id="{DB3BF91F-0097-45CF-8446-173F3BCB9C53}"/>
              </a:ext>
            </a:extLst>
          </p:cNvPr>
          <p:cNvPicPr>
            <a:picLocks noChangeAspect="1"/>
          </p:cNvPicPr>
          <p:nvPr/>
        </p:nvPicPr>
        <p:blipFill>
          <a:blip r:embed="rId2"/>
          <a:stretch>
            <a:fillRect/>
          </a:stretch>
        </p:blipFill>
        <p:spPr>
          <a:xfrm>
            <a:off x="-108155" y="0"/>
            <a:ext cx="12211665"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Digital Governance: Transform, Don’t Just </a:t>
            </a:r>
            <a:r>
              <a:rPr sz="3200" b="1" dirty="0" err="1">
                <a:solidFill>
                  <a:srgbClr val="143556"/>
                </a:solidFill>
                <a:latin typeface="Aptos"/>
              </a:rPr>
              <a:t>Digitise</a:t>
            </a:r>
            <a:endParaRPr sz="3200" b="1" dirty="0">
              <a:solidFill>
                <a:srgbClr val="143556"/>
              </a:solidFill>
              <a:latin typeface="Aptos"/>
            </a:endParaRPr>
          </a:p>
        </p:txBody>
      </p:sp>
      <p:sp>
        <p:nvSpPr>
          <p:cNvPr id="3" name="TextBox 2"/>
          <p:cNvSpPr txBox="1"/>
          <p:nvPr/>
        </p:nvSpPr>
        <p:spPr>
          <a:xfrm>
            <a:off x="11201400" y="256032"/>
            <a:ext cx="411480" cy="307777"/>
          </a:xfrm>
          <a:prstGeom prst="rect">
            <a:avLst/>
          </a:prstGeom>
          <a:noFill/>
        </p:spPr>
        <p:txBody>
          <a:bodyPr wrap="square" lIns="45720" rIns="45720" anchor="t">
            <a:spAutoFit/>
          </a:bodyPr>
          <a:lstStyle/>
          <a:p>
            <a:pPr algn="r"/>
            <a:r>
              <a:rPr sz="1400" b="1">
                <a:solidFill>
                  <a:srgbClr val="5B6F80"/>
                </a:solidFill>
                <a:latin typeface="Aptos"/>
              </a:rPr>
              <a:t>29</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307777"/>
          </a:xfrm>
          <a:prstGeom prst="rect">
            <a:avLst/>
          </a:prstGeom>
          <a:noFill/>
        </p:spPr>
        <p:txBody>
          <a:bodyPr wrap="square" lIns="45720" rIns="45720" anchor="t">
            <a:spAutoFit/>
          </a:bodyPr>
          <a:lstStyle/>
          <a:p>
            <a:pPr algn="l"/>
            <a:r>
              <a:rPr sz="1400" b="1" dirty="0">
                <a:solidFill>
                  <a:srgbClr val="008491"/>
                </a:solidFill>
                <a:latin typeface="Aptos"/>
              </a:rPr>
              <a:t>TRANSFORMATION TOOLS</a:t>
            </a:r>
          </a:p>
        </p:txBody>
      </p:sp>
      <p:sp>
        <p:nvSpPr>
          <p:cNvPr id="6" name="TextBox 5"/>
          <p:cNvSpPr txBox="1"/>
          <p:nvPr/>
        </p:nvSpPr>
        <p:spPr>
          <a:xfrm>
            <a:off x="530352" y="6519672"/>
            <a:ext cx="7498079" cy="246221"/>
          </a:xfrm>
          <a:prstGeom prst="rect">
            <a:avLst/>
          </a:prstGeom>
          <a:noFill/>
        </p:spPr>
        <p:txBody>
          <a:bodyPr wrap="square" lIns="45720" rIns="45720" anchor="t">
            <a:spAutoFit/>
          </a:bodyPr>
          <a:lstStyle/>
          <a:p>
            <a:pPr algn="l"/>
            <a:r>
              <a:rPr sz="1000" b="0" dirty="0">
                <a:solidFill>
                  <a:srgbClr val="FF0000"/>
                </a:solidFill>
                <a:latin typeface="Aptos"/>
              </a:rPr>
              <a:t>Prof Anil Kumar | NITTTR | Training for Class-II Officers, Government of Bihar</a:t>
            </a:r>
          </a:p>
        </p:txBody>
      </p:sp>
      <p:sp>
        <p:nvSpPr>
          <p:cNvPr id="7" name="TextBox 6"/>
          <p:cNvSpPr txBox="1"/>
          <p:nvPr/>
        </p:nvSpPr>
        <p:spPr>
          <a:xfrm>
            <a:off x="9281160" y="6486552"/>
            <a:ext cx="2331720" cy="230832"/>
          </a:xfrm>
          <a:prstGeom prst="rect">
            <a:avLst/>
          </a:prstGeom>
          <a:solidFill>
            <a:srgbClr val="008491"/>
          </a:solidFill>
          <a:ln>
            <a:noFill/>
          </a:ln>
        </p:spPr>
        <p:txBody>
          <a:bodyPr wrap="square" lIns="45720" rIns="45720" anchor="ctr">
            <a:spAutoFit/>
          </a:bodyPr>
          <a:lstStyle/>
          <a:p>
            <a:pPr algn="ctr"/>
            <a:r>
              <a:rPr sz="900" b="1">
                <a:solidFill>
                  <a:srgbClr val="FFFFFF"/>
                </a:solidFill>
                <a:latin typeface="Aptos"/>
              </a:rPr>
              <a:t>APPLY • MEASURE • LEARN • SUSTAIN</a:t>
            </a:r>
          </a:p>
        </p:txBody>
      </p:sp>
      <p:sp>
        <p:nvSpPr>
          <p:cNvPr id="8" name="TextBox 7"/>
          <p:cNvSpPr txBox="1"/>
          <p:nvPr/>
        </p:nvSpPr>
        <p:spPr>
          <a:xfrm>
            <a:off x="255639" y="1234440"/>
            <a:ext cx="5870841" cy="481157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Start with the citizen problem, not the software.</a:t>
            </a:r>
          </a:p>
          <a:p>
            <a:pPr marL="342900" indent="-342900">
              <a:spcAft>
                <a:spcPts val="800"/>
              </a:spcAft>
              <a:buFont typeface="Wingdings" panose="05000000000000000000" pitchFamily="2" charset="2"/>
              <a:buChar char="q"/>
              <a:defRPr sz="1330">
                <a:solidFill>
                  <a:srgbClr val="232D37"/>
                </a:solidFill>
                <a:latin typeface="Aptos"/>
              </a:defRPr>
            </a:pPr>
            <a:r>
              <a:rPr sz="2000" b="1" dirty="0"/>
              <a:t>Simplify the process before automating it.</a:t>
            </a:r>
          </a:p>
          <a:p>
            <a:pPr marL="342900" indent="-342900">
              <a:spcAft>
                <a:spcPts val="800"/>
              </a:spcAft>
              <a:buFont typeface="Wingdings" panose="05000000000000000000" pitchFamily="2" charset="2"/>
              <a:buChar char="q"/>
              <a:defRPr sz="1330">
                <a:solidFill>
                  <a:srgbClr val="232D37"/>
                </a:solidFill>
                <a:latin typeface="Aptos"/>
              </a:defRPr>
            </a:pPr>
            <a:r>
              <a:rPr sz="2000" b="1" dirty="0"/>
              <a:t>Design for assisted access and low-connectivity users.</a:t>
            </a:r>
          </a:p>
          <a:p>
            <a:pPr marL="342900" indent="-342900">
              <a:spcAft>
                <a:spcPts val="800"/>
              </a:spcAft>
              <a:buFont typeface="Wingdings" panose="05000000000000000000" pitchFamily="2" charset="2"/>
              <a:buChar char="q"/>
              <a:defRPr sz="1330">
                <a:solidFill>
                  <a:srgbClr val="232D37"/>
                </a:solidFill>
                <a:latin typeface="Aptos"/>
              </a:defRPr>
            </a:pPr>
            <a:r>
              <a:rPr sz="2000" b="1" dirty="0" err="1"/>
              <a:t>Minimise</a:t>
            </a:r>
            <a:r>
              <a:rPr sz="2000" b="1" dirty="0"/>
              <a:t> data collection; protect privacy and security.</a:t>
            </a:r>
          </a:p>
          <a:p>
            <a:pPr marL="342900" indent="-342900">
              <a:spcAft>
                <a:spcPts val="800"/>
              </a:spcAft>
              <a:buFont typeface="Wingdings" panose="05000000000000000000" pitchFamily="2" charset="2"/>
              <a:buChar char="q"/>
              <a:defRPr sz="1330">
                <a:solidFill>
                  <a:srgbClr val="232D37"/>
                </a:solidFill>
                <a:latin typeface="Aptos"/>
              </a:defRPr>
            </a:pPr>
            <a:r>
              <a:rPr sz="2000" b="1" dirty="0"/>
              <a:t>Create interoperability and avoid duplicate data entry.</a:t>
            </a:r>
          </a:p>
          <a:p>
            <a:pPr marL="342900" indent="-342900">
              <a:spcAft>
                <a:spcPts val="800"/>
              </a:spcAft>
              <a:buFont typeface="Wingdings" panose="05000000000000000000" pitchFamily="2" charset="2"/>
              <a:buChar char="q"/>
              <a:defRPr sz="1330">
                <a:solidFill>
                  <a:srgbClr val="232D37"/>
                </a:solidFill>
                <a:latin typeface="Aptos"/>
              </a:defRPr>
            </a:pPr>
            <a:r>
              <a:rPr sz="2000" b="1" dirty="0"/>
              <a:t>Use dashboards for decisions—not only reporting.</a:t>
            </a:r>
          </a:p>
          <a:p>
            <a:pPr marL="342900" indent="-342900">
              <a:spcAft>
                <a:spcPts val="800"/>
              </a:spcAft>
              <a:buFont typeface="Wingdings" panose="05000000000000000000" pitchFamily="2" charset="2"/>
              <a:buChar char="q"/>
              <a:defRPr sz="1330">
                <a:solidFill>
                  <a:srgbClr val="232D37"/>
                </a:solidFill>
                <a:latin typeface="Aptos"/>
              </a:defRPr>
            </a:pPr>
            <a:r>
              <a:rPr sz="2000" b="1" dirty="0"/>
              <a:t>Maintain human escalation for exceptions and grievances.</a:t>
            </a:r>
          </a:p>
          <a:p>
            <a:pPr marL="342900" indent="-342900">
              <a:spcAft>
                <a:spcPts val="800"/>
              </a:spcAft>
              <a:buFont typeface="Wingdings" panose="05000000000000000000" pitchFamily="2" charset="2"/>
              <a:buChar char="q"/>
              <a:defRPr sz="1330">
                <a:solidFill>
                  <a:srgbClr val="232D37"/>
                </a:solidFill>
                <a:latin typeface="Aptos"/>
              </a:defRPr>
            </a:pPr>
            <a:r>
              <a:rPr sz="2000" b="1" dirty="0" err="1"/>
              <a:t>Digitisation</a:t>
            </a:r>
            <a:r>
              <a:rPr sz="2000" b="1" dirty="0"/>
              <a:t> reproduces a bad process faster; redesign must come before automation.</a:t>
            </a:r>
          </a:p>
        </p:txBody>
      </p:sp>
      <p:sp>
        <p:nvSpPr>
          <p:cNvPr id="9" name="TextBox 8"/>
          <p:cNvSpPr txBox="1"/>
          <p:nvPr/>
        </p:nvSpPr>
        <p:spPr>
          <a:xfrm>
            <a:off x="6629400" y="1325880"/>
            <a:ext cx="1920240" cy="261610"/>
          </a:xfrm>
          <a:prstGeom prst="rect">
            <a:avLst/>
          </a:prstGeom>
          <a:noFill/>
        </p:spPr>
        <p:txBody>
          <a:bodyPr wrap="square" lIns="45720" rIns="45720" anchor="t">
            <a:spAutoFit/>
          </a:bodyPr>
          <a:lstStyle/>
          <a:p>
            <a:pPr algn="ctr"/>
            <a:r>
              <a:rPr sz="1100" b="1">
                <a:solidFill>
                  <a:srgbClr val="C23D34"/>
                </a:solidFill>
                <a:latin typeface="Aptos"/>
              </a:rPr>
              <a:t>BEFORE</a:t>
            </a:r>
          </a:p>
        </p:txBody>
      </p:sp>
      <p:sp>
        <p:nvSpPr>
          <p:cNvPr id="10" name="Rounded Rectangle 9"/>
          <p:cNvSpPr/>
          <p:nvPr/>
        </p:nvSpPr>
        <p:spPr>
          <a:xfrm>
            <a:off x="6446520"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1" name="TextBox 10"/>
          <p:cNvSpPr txBox="1"/>
          <p:nvPr/>
        </p:nvSpPr>
        <p:spPr>
          <a:xfrm>
            <a:off x="6492240" y="2196119"/>
            <a:ext cx="640080" cy="307777"/>
          </a:xfrm>
          <a:prstGeom prst="rect">
            <a:avLst/>
          </a:prstGeom>
          <a:noFill/>
        </p:spPr>
        <p:txBody>
          <a:bodyPr wrap="square" lIns="45720" rIns="45720" anchor="ctr">
            <a:spAutoFit/>
          </a:bodyPr>
          <a:lstStyle/>
          <a:p>
            <a:pPr algn="ctr"/>
            <a:r>
              <a:rPr sz="1400" b="1">
                <a:solidFill>
                  <a:srgbClr val="FFFFFF"/>
                </a:solidFill>
                <a:latin typeface="Aptos"/>
              </a:rPr>
              <a:t>Visit</a:t>
            </a:r>
          </a:p>
        </p:txBody>
      </p:sp>
      <p:sp>
        <p:nvSpPr>
          <p:cNvPr id="12" name="TextBox 11"/>
          <p:cNvSpPr txBox="1"/>
          <p:nvPr/>
        </p:nvSpPr>
        <p:spPr>
          <a:xfrm>
            <a:off x="7178040" y="222199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3" name="Rounded Rectangle 12"/>
          <p:cNvSpPr/>
          <p:nvPr/>
        </p:nvSpPr>
        <p:spPr>
          <a:xfrm>
            <a:off x="7342631"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4" name="TextBox 13"/>
          <p:cNvSpPr txBox="1"/>
          <p:nvPr/>
        </p:nvSpPr>
        <p:spPr>
          <a:xfrm>
            <a:off x="7388352" y="2196119"/>
            <a:ext cx="640080" cy="307777"/>
          </a:xfrm>
          <a:prstGeom prst="rect">
            <a:avLst/>
          </a:prstGeom>
          <a:noFill/>
        </p:spPr>
        <p:txBody>
          <a:bodyPr wrap="square" lIns="45720" rIns="45720" anchor="ctr">
            <a:spAutoFit/>
          </a:bodyPr>
          <a:lstStyle/>
          <a:p>
            <a:pPr algn="ctr"/>
            <a:r>
              <a:rPr sz="1400" b="1">
                <a:solidFill>
                  <a:srgbClr val="FFFFFF"/>
                </a:solidFill>
                <a:latin typeface="Aptos"/>
              </a:rPr>
              <a:t>Form</a:t>
            </a:r>
          </a:p>
        </p:txBody>
      </p:sp>
      <p:sp>
        <p:nvSpPr>
          <p:cNvPr id="15" name="TextBox 14"/>
          <p:cNvSpPr txBox="1"/>
          <p:nvPr/>
        </p:nvSpPr>
        <p:spPr>
          <a:xfrm>
            <a:off x="8074152" y="222199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6" name="Rounded Rectangle 15"/>
          <p:cNvSpPr/>
          <p:nvPr/>
        </p:nvSpPr>
        <p:spPr>
          <a:xfrm>
            <a:off x="8238744"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7" name="TextBox 16"/>
          <p:cNvSpPr txBox="1"/>
          <p:nvPr/>
        </p:nvSpPr>
        <p:spPr>
          <a:xfrm>
            <a:off x="8284464" y="2196119"/>
            <a:ext cx="640080" cy="307777"/>
          </a:xfrm>
          <a:prstGeom prst="rect">
            <a:avLst/>
          </a:prstGeom>
          <a:noFill/>
        </p:spPr>
        <p:txBody>
          <a:bodyPr wrap="square" lIns="45720" rIns="45720" anchor="ctr">
            <a:spAutoFit/>
          </a:bodyPr>
          <a:lstStyle/>
          <a:p>
            <a:pPr algn="ctr"/>
            <a:r>
              <a:rPr sz="1400" b="1">
                <a:solidFill>
                  <a:srgbClr val="FFFFFF"/>
                </a:solidFill>
                <a:latin typeface="Aptos"/>
              </a:rPr>
              <a:t>Verify</a:t>
            </a:r>
          </a:p>
        </p:txBody>
      </p:sp>
      <p:sp>
        <p:nvSpPr>
          <p:cNvPr id="18" name="TextBox 17"/>
          <p:cNvSpPr txBox="1"/>
          <p:nvPr/>
        </p:nvSpPr>
        <p:spPr>
          <a:xfrm>
            <a:off x="8970264" y="222199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19" name="Rounded Rectangle 18"/>
          <p:cNvSpPr/>
          <p:nvPr/>
        </p:nvSpPr>
        <p:spPr>
          <a:xfrm>
            <a:off x="9134856"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0" name="TextBox 19"/>
          <p:cNvSpPr txBox="1"/>
          <p:nvPr/>
        </p:nvSpPr>
        <p:spPr>
          <a:xfrm>
            <a:off x="9180576" y="2196119"/>
            <a:ext cx="640080" cy="307777"/>
          </a:xfrm>
          <a:prstGeom prst="rect">
            <a:avLst/>
          </a:prstGeom>
          <a:noFill/>
        </p:spPr>
        <p:txBody>
          <a:bodyPr wrap="square" lIns="45720" rIns="45720" anchor="ctr">
            <a:spAutoFit/>
          </a:bodyPr>
          <a:lstStyle/>
          <a:p>
            <a:pPr algn="ctr"/>
            <a:r>
              <a:rPr sz="1400" b="1">
                <a:solidFill>
                  <a:srgbClr val="FFFFFF"/>
                </a:solidFill>
                <a:latin typeface="Aptos"/>
              </a:rPr>
              <a:t>Revisit</a:t>
            </a:r>
          </a:p>
        </p:txBody>
      </p:sp>
      <p:sp>
        <p:nvSpPr>
          <p:cNvPr id="21" name="TextBox 20"/>
          <p:cNvSpPr txBox="1"/>
          <p:nvPr/>
        </p:nvSpPr>
        <p:spPr>
          <a:xfrm>
            <a:off x="9866376" y="222199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22" name="Rounded Rectangle 21"/>
          <p:cNvSpPr/>
          <p:nvPr/>
        </p:nvSpPr>
        <p:spPr>
          <a:xfrm>
            <a:off x="10030968"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3" name="TextBox 22"/>
          <p:cNvSpPr txBox="1"/>
          <p:nvPr/>
        </p:nvSpPr>
        <p:spPr>
          <a:xfrm>
            <a:off x="10076688" y="2088398"/>
            <a:ext cx="640080" cy="523220"/>
          </a:xfrm>
          <a:prstGeom prst="rect">
            <a:avLst/>
          </a:prstGeom>
          <a:noFill/>
        </p:spPr>
        <p:txBody>
          <a:bodyPr wrap="square" lIns="45720" rIns="45720" anchor="ctr">
            <a:spAutoFit/>
          </a:bodyPr>
          <a:lstStyle/>
          <a:p>
            <a:pPr algn="ctr"/>
            <a:r>
              <a:rPr sz="1400" b="1">
                <a:solidFill>
                  <a:srgbClr val="FFFFFF"/>
                </a:solidFill>
                <a:latin typeface="Aptos"/>
              </a:rPr>
              <a:t>Approve</a:t>
            </a:r>
          </a:p>
        </p:txBody>
      </p:sp>
      <p:sp>
        <p:nvSpPr>
          <p:cNvPr id="24" name="TextBox 23"/>
          <p:cNvSpPr txBox="1"/>
          <p:nvPr/>
        </p:nvSpPr>
        <p:spPr>
          <a:xfrm>
            <a:off x="10762488" y="2221992"/>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25" name="Rounded Rectangle 24"/>
          <p:cNvSpPr/>
          <p:nvPr/>
        </p:nvSpPr>
        <p:spPr>
          <a:xfrm>
            <a:off x="10927080" y="1828800"/>
            <a:ext cx="731520" cy="1051560"/>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6" name="TextBox 25"/>
          <p:cNvSpPr txBox="1"/>
          <p:nvPr/>
        </p:nvSpPr>
        <p:spPr>
          <a:xfrm>
            <a:off x="10972800" y="2196119"/>
            <a:ext cx="640080" cy="307777"/>
          </a:xfrm>
          <a:prstGeom prst="rect">
            <a:avLst/>
          </a:prstGeom>
          <a:noFill/>
        </p:spPr>
        <p:txBody>
          <a:bodyPr wrap="square" lIns="45720" rIns="45720" anchor="ctr">
            <a:spAutoFit/>
          </a:bodyPr>
          <a:lstStyle/>
          <a:p>
            <a:pPr algn="ctr"/>
            <a:r>
              <a:rPr sz="1400" b="1">
                <a:solidFill>
                  <a:srgbClr val="FFFFFF"/>
                </a:solidFill>
                <a:latin typeface="Aptos"/>
              </a:rPr>
              <a:t>Collect</a:t>
            </a:r>
          </a:p>
        </p:txBody>
      </p:sp>
      <p:sp>
        <p:nvSpPr>
          <p:cNvPr id="27" name="TextBox 26"/>
          <p:cNvSpPr txBox="1"/>
          <p:nvPr/>
        </p:nvSpPr>
        <p:spPr>
          <a:xfrm>
            <a:off x="6629400" y="3246120"/>
            <a:ext cx="1920240" cy="261610"/>
          </a:xfrm>
          <a:prstGeom prst="rect">
            <a:avLst/>
          </a:prstGeom>
          <a:noFill/>
        </p:spPr>
        <p:txBody>
          <a:bodyPr wrap="square" lIns="45720" rIns="45720" anchor="t">
            <a:spAutoFit/>
          </a:bodyPr>
          <a:lstStyle/>
          <a:p>
            <a:pPr algn="ctr"/>
            <a:r>
              <a:rPr sz="1100" b="1">
                <a:solidFill>
                  <a:srgbClr val="408558"/>
                </a:solidFill>
                <a:latin typeface="Aptos"/>
              </a:rPr>
              <a:t>AFTER REDESIGN</a:t>
            </a:r>
          </a:p>
        </p:txBody>
      </p:sp>
      <p:sp>
        <p:nvSpPr>
          <p:cNvPr id="28" name="Rounded Rectangle 27"/>
          <p:cNvSpPr/>
          <p:nvPr/>
        </p:nvSpPr>
        <p:spPr>
          <a:xfrm>
            <a:off x="6903720" y="3749039"/>
            <a:ext cx="950976"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9" name="TextBox 28"/>
          <p:cNvSpPr txBox="1"/>
          <p:nvPr/>
        </p:nvSpPr>
        <p:spPr>
          <a:xfrm>
            <a:off x="6949440" y="4116359"/>
            <a:ext cx="859536" cy="307777"/>
          </a:xfrm>
          <a:prstGeom prst="rect">
            <a:avLst/>
          </a:prstGeom>
          <a:noFill/>
        </p:spPr>
        <p:txBody>
          <a:bodyPr wrap="square" lIns="45720" rIns="45720" anchor="ctr">
            <a:spAutoFit/>
          </a:bodyPr>
          <a:lstStyle/>
          <a:p>
            <a:pPr algn="ctr"/>
            <a:r>
              <a:rPr sz="1400" b="1">
                <a:solidFill>
                  <a:srgbClr val="FFFFFF"/>
                </a:solidFill>
                <a:latin typeface="Aptos"/>
              </a:rPr>
              <a:t>Apply</a:t>
            </a:r>
          </a:p>
        </p:txBody>
      </p:sp>
      <p:sp>
        <p:nvSpPr>
          <p:cNvPr id="30" name="TextBox 29"/>
          <p:cNvSpPr txBox="1"/>
          <p:nvPr/>
        </p:nvSpPr>
        <p:spPr>
          <a:xfrm>
            <a:off x="7854696" y="4142231"/>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31" name="Rounded Rectangle 30"/>
          <p:cNvSpPr/>
          <p:nvPr/>
        </p:nvSpPr>
        <p:spPr>
          <a:xfrm>
            <a:off x="8019288" y="3749039"/>
            <a:ext cx="95097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2" name="TextBox 31"/>
          <p:cNvSpPr txBox="1"/>
          <p:nvPr/>
        </p:nvSpPr>
        <p:spPr>
          <a:xfrm>
            <a:off x="8065008" y="4116359"/>
            <a:ext cx="859536" cy="307777"/>
          </a:xfrm>
          <a:prstGeom prst="rect">
            <a:avLst/>
          </a:prstGeom>
          <a:noFill/>
        </p:spPr>
        <p:txBody>
          <a:bodyPr wrap="square" lIns="45720" rIns="45720" anchor="ctr">
            <a:spAutoFit/>
          </a:bodyPr>
          <a:lstStyle/>
          <a:p>
            <a:pPr algn="ctr"/>
            <a:r>
              <a:rPr sz="1400" b="1">
                <a:solidFill>
                  <a:srgbClr val="FFFFFF"/>
                </a:solidFill>
                <a:latin typeface="Aptos"/>
              </a:rPr>
              <a:t>Track</a:t>
            </a:r>
          </a:p>
        </p:txBody>
      </p:sp>
      <p:sp>
        <p:nvSpPr>
          <p:cNvPr id="33" name="TextBox 32"/>
          <p:cNvSpPr txBox="1"/>
          <p:nvPr/>
        </p:nvSpPr>
        <p:spPr>
          <a:xfrm>
            <a:off x="8970263" y="4142231"/>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34" name="Rounded Rectangle 33"/>
          <p:cNvSpPr/>
          <p:nvPr/>
        </p:nvSpPr>
        <p:spPr>
          <a:xfrm>
            <a:off x="9134856" y="3749039"/>
            <a:ext cx="95097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5" name="TextBox 34"/>
          <p:cNvSpPr txBox="1"/>
          <p:nvPr/>
        </p:nvSpPr>
        <p:spPr>
          <a:xfrm>
            <a:off x="9180576" y="4116359"/>
            <a:ext cx="859536" cy="307777"/>
          </a:xfrm>
          <a:prstGeom prst="rect">
            <a:avLst/>
          </a:prstGeom>
          <a:noFill/>
        </p:spPr>
        <p:txBody>
          <a:bodyPr wrap="square" lIns="45720" rIns="45720" anchor="ctr">
            <a:spAutoFit/>
          </a:bodyPr>
          <a:lstStyle/>
          <a:p>
            <a:pPr algn="ctr"/>
            <a:r>
              <a:rPr sz="1400" b="1">
                <a:solidFill>
                  <a:srgbClr val="FFFFFF"/>
                </a:solidFill>
                <a:latin typeface="Aptos"/>
              </a:rPr>
              <a:t>Decide</a:t>
            </a:r>
          </a:p>
        </p:txBody>
      </p:sp>
      <p:sp>
        <p:nvSpPr>
          <p:cNvPr id="36" name="TextBox 35"/>
          <p:cNvSpPr txBox="1"/>
          <p:nvPr/>
        </p:nvSpPr>
        <p:spPr>
          <a:xfrm>
            <a:off x="10085832" y="4142231"/>
            <a:ext cx="164592" cy="461665"/>
          </a:xfrm>
          <a:prstGeom prst="rect">
            <a:avLst/>
          </a:prstGeom>
          <a:noFill/>
        </p:spPr>
        <p:txBody>
          <a:bodyPr wrap="square" lIns="45720" rIns="45720" anchor="t">
            <a:spAutoFit/>
          </a:bodyPr>
          <a:lstStyle/>
          <a:p>
            <a:pPr algn="ctr"/>
            <a:r>
              <a:rPr sz="2400" b="1">
                <a:solidFill>
                  <a:srgbClr val="5B6F80"/>
                </a:solidFill>
                <a:latin typeface="Aptos"/>
              </a:rPr>
              <a:t>→</a:t>
            </a:r>
          </a:p>
        </p:txBody>
      </p:sp>
      <p:sp>
        <p:nvSpPr>
          <p:cNvPr id="37" name="Rounded Rectangle 36"/>
          <p:cNvSpPr/>
          <p:nvPr/>
        </p:nvSpPr>
        <p:spPr>
          <a:xfrm>
            <a:off x="10250424" y="3749039"/>
            <a:ext cx="950976" cy="1051560"/>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8" name="TextBox 37"/>
          <p:cNvSpPr txBox="1"/>
          <p:nvPr/>
        </p:nvSpPr>
        <p:spPr>
          <a:xfrm>
            <a:off x="10296144" y="4116359"/>
            <a:ext cx="859536" cy="307777"/>
          </a:xfrm>
          <a:prstGeom prst="rect">
            <a:avLst/>
          </a:prstGeom>
          <a:noFill/>
        </p:spPr>
        <p:txBody>
          <a:bodyPr wrap="square" lIns="45720" rIns="45720" anchor="ctr">
            <a:spAutoFit/>
          </a:bodyPr>
          <a:lstStyle/>
          <a:p>
            <a:pPr algn="ctr"/>
            <a:r>
              <a:rPr sz="1400" b="1">
                <a:solidFill>
                  <a:srgbClr val="FFFFFF"/>
                </a:solidFill>
                <a:latin typeface="Aptos"/>
              </a:rPr>
              <a:t>Deliver</a:t>
            </a:r>
          </a:p>
        </p:txBody>
      </p:sp>
      <p:pic>
        <p:nvPicPr>
          <p:cNvPr id="40" name="Picture 39">
            <a:extLst>
              <a:ext uri="{FF2B5EF4-FFF2-40B4-BE49-F238E27FC236}">
                <a16:creationId xmlns:a16="http://schemas.microsoft.com/office/drawing/2014/main" id="{833D6EE7-4B3E-409E-858D-FDBA69F788CB}"/>
              </a:ext>
            </a:extLst>
          </p:cNvPr>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Innovation in Government: Safe-to-Learn, Not Free-to-Fail</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30</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TRANSFORMATION TOOLS</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368306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Define the problem and non-negotiable legal/safety boundaries.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Generate options with frontline staff and citizens.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Pilot at limited scale with explicit success and stop criteria.</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Collect quantitative and qualitative evidence.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Adapt based on learning.</a:t>
            </a:r>
          </a:p>
          <a:p>
            <a:pPr marL="342900" indent="-342900">
              <a:spcAft>
                <a:spcPts val="800"/>
              </a:spcAft>
              <a:buFont typeface="Wingdings" panose="05000000000000000000" pitchFamily="2" charset="2"/>
              <a:buChar char="q"/>
              <a:defRPr sz="1450">
                <a:solidFill>
                  <a:srgbClr val="232D37"/>
                </a:solidFill>
                <a:latin typeface="Aptos"/>
              </a:defRPr>
            </a:pPr>
            <a:r>
              <a:rPr sz="2000" b="1" dirty="0"/>
              <a:t>Scale only when benefits, risks, costs and operating capacity are understood.</a:t>
            </a:r>
          </a:p>
        </p:txBody>
      </p:sp>
      <p:sp>
        <p:nvSpPr>
          <p:cNvPr id="9" name="Rounded Rectangle 8"/>
          <p:cNvSpPr/>
          <p:nvPr/>
        </p:nvSpPr>
        <p:spPr>
          <a:xfrm>
            <a:off x="6492240" y="2194560"/>
            <a:ext cx="883310"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537959" y="2423381"/>
            <a:ext cx="791870" cy="584775"/>
          </a:xfrm>
          <a:prstGeom prst="rect">
            <a:avLst/>
          </a:prstGeom>
          <a:noFill/>
        </p:spPr>
        <p:txBody>
          <a:bodyPr wrap="square" lIns="45720" rIns="45720" anchor="ctr">
            <a:spAutoFit/>
          </a:bodyPr>
          <a:lstStyle/>
          <a:p>
            <a:pPr algn="ctr"/>
            <a:r>
              <a:rPr sz="1600" b="1">
                <a:solidFill>
                  <a:srgbClr val="FFFFFF"/>
                </a:solidFill>
                <a:latin typeface="Aptos"/>
              </a:rPr>
              <a:t>PROBLEM</a:t>
            </a:r>
          </a:p>
        </p:txBody>
      </p:sp>
      <p:sp>
        <p:nvSpPr>
          <p:cNvPr id="11" name="TextBox 10"/>
          <p:cNvSpPr txBox="1"/>
          <p:nvPr/>
        </p:nvSpPr>
        <p:spPr>
          <a:xfrm>
            <a:off x="7375550" y="258775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540142" y="2194560"/>
            <a:ext cx="883310"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585862" y="2546491"/>
            <a:ext cx="791870" cy="338554"/>
          </a:xfrm>
          <a:prstGeom prst="rect">
            <a:avLst/>
          </a:prstGeom>
          <a:noFill/>
        </p:spPr>
        <p:txBody>
          <a:bodyPr wrap="square" lIns="45720" rIns="45720" anchor="ctr">
            <a:spAutoFit/>
          </a:bodyPr>
          <a:lstStyle/>
          <a:p>
            <a:pPr algn="ctr"/>
            <a:r>
              <a:rPr sz="1600" b="1">
                <a:solidFill>
                  <a:srgbClr val="FFFFFF"/>
                </a:solidFill>
                <a:latin typeface="Aptos"/>
              </a:rPr>
              <a:t>PILOT</a:t>
            </a:r>
          </a:p>
        </p:txBody>
      </p:sp>
      <p:sp>
        <p:nvSpPr>
          <p:cNvPr id="14" name="TextBox 13"/>
          <p:cNvSpPr txBox="1"/>
          <p:nvPr/>
        </p:nvSpPr>
        <p:spPr>
          <a:xfrm>
            <a:off x="8423452" y="258775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8588044" y="2194560"/>
            <a:ext cx="883310"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8633764" y="2423381"/>
            <a:ext cx="791870" cy="584775"/>
          </a:xfrm>
          <a:prstGeom prst="rect">
            <a:avLst/>
          </a:prstGeom>
          <a:noFill/>
        </p:spPr>
        <p:txBody>
          <a:bodyPr wrap="square" lIns="45720" rIns="45720" anchor="ctr">
            <a:spAutoFit/>
          </a:bodyPr>
          <a:lstStyle/>
          <a:p>
            <a:pPr algn="ctr"/>
            <a:r>
              <a:rPr sz="1600" b="1">
                <a:solidFill>
                  <a:srgbClr val="FFFFFF"/>
                </a:solidFill>
                <a:latin typeface="Aptos"/>
              </a:rPr>
              <a:t>EVIDENCE</a:t>
            </a:r>
          </a:p>
        </p:txBody>
      </p:sp>
      <p:sp>
        <p:nvSpPr>
          <p:cNvPr id="17" name="TextBox 16"/>
          <p:cNvSpPr txBox="1"/>
          <p:nvPr/>
        </p:nvSpPr>
        <p:spPr>
          <a:xfrm>
            <a:off x="9471355" y="258775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9635947" y="2194560"/>
            <a:ext cx="883310"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9681667" y="2546491"/>
            <a:ext cx="791870" cy="338554"/>
          </a:xfrm>
          <a:prstGeom prst="rect">
            <a:avLst/>
          </a:prstGeom>
          <a:noFill/>
        </p:spPr>
        <p:txBody>
          <a:bodyPr wrap="square" lIns="45720" rIns="45720" anchor="ctr">
            <a:spAutoFit/>
          </a:bodyPr>
          <a:lstStyle/>
          <a:p>
            <a:pPr algn="ctr"/>
            <a:r>
              <a:rPr sz="1600" b="1">
                <a:solidFill>
                  <a:srgbClr val="FFFFFF"/>
                </a:solidFill>
                <a:latin typeface="Aptos"/>
              </a:rPr>
              <a:t>ADAPT</a:t>
            </a:r>
          </a:p>
        </p:txBody>
      </p:sp>
      <p:sp>
        <p:nvSpPr>
          <p:cNvPr id="20" name="TextBox 19"/>
          <p:cNvSpPr txBox="1"/>
          <p:nvPr/>
        </p:nvSpPr>
        <p:spPr>
          <a:xfrm>
            <a:off x="10519257" y="258775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21" name="Rounded Rectangle 20"/>
          <p:cNvSpPr/>
          <p:nvPr/>
        </p:nvSpPr>
        <p:spPr>
          <a:xfrm>
            <a:off x="10683849" y="2194560"/>
            <a:ext cx="883310"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10729569" y="2546491"/>
            <a:ext cx="791870" cy="338554"/>
          </a:xfrm>
          <a:prstGeom prst="rect">
            <a:avLst/>
          </a:prstGeom>
          <a:noFill/>
        </p:spPr>
        <p:txBody>
          <a:bodyPr wrap="square" lIns="45720" rIns="45720" anchor="ctr">
            <a:spAutoFit/>
          </a:bodyPr>
          <a:lstStyle/>
          <a:p>
            <a:pPr algn="ctr"/>
            <a:r>
              <a:rPr sz="1600" b="1">
                <a:solidFill>
                  <a:srgbClr val="FFFFFF"/>
                </a:solidFill>
                <a:latin typeface="Aptos"/>
              </a:rPr>
              <a:t>SCALE</a:t>
            </a:r>
          </a:p>
        </p:txBody>
      </p:sp>
      <p:sp>
        <p:nvSpPr>
          <p:cNvPr id="23" name="TextBox 22"/>
          <p:cNvSpPr txBox="1"/>
          <p:nvPr/>
        </p:nvSpPr>
        <p:spPr>
          <a:xfrm>
            <a:off x="6903720" y="3886200"/>
            <a:ext cx="4297680" cy="584775"/>
          </a:xfrm>
          <a:prstGeom prst="rect">
            <a:avLst/>
          </a:prstGeom>
          <a:noFill/>
        </p:spPr>
        <p:txBody>
          <a:bodyPr wrap="square" lIns="45720" rIns="45720" anchor="t">
            <a:spAutoFit/>
          </a:bodyPr>
          <a:lstStyle/>
          <a:p>
            <a:pPr algn="ctr"/>
            <a:r>
              <a:rPr sz="1600" b="1">
                <a:solidFill>
                  <a:srgbClr val="143556"/>
                </a:solidFill>
                <a:latin typeface="Aptos"/>
              </a:rPr>
              <a:t>Safe-to-learn = bounded risk + explicit stop criteria + evidence before scale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Community Participation and Co-production</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31</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COMMUNITY</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81157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Move from informing citizens to involving them in diagnosis, design, monitoring and maintenance.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Use Gram Sabha, ward-level platforms, SHGs, community-based </a:t>
            </a:r>
            <a:r>
              <a:rPr sz="2000" b="1" dirty="0" err="1"/>
              <a:t>organisations</a:t>
            </a:r>
            <a:r>
              <a:rPr sz="2000" b="1" dirty="0"/>
              <a:t> and local institutions appropriately.</a:t>
            </a:r>
          </a:p>
          <a:p>
            <a:pPr marL="342900" indent="-342900">
              <a:spcAft>
                <a:spcPts val="800"/>
              </a:spcAft>
              <a:buFont typeface="Wingdings" panose="05000000000000000000" pitchFamily="2" charset="2"/>
              <a:buChar char="q"/>
              <a:defRPr sz="1450">
                <a:solidFill>
                  <a:srgbClr val="232D37"/>
                </a:solidFill>
                <a:latin typeface="Aptos"/>
              </a:defRPr>
            </a:pPr>
            <a:r>
              <a:rPr sz="2000" b="1" dirty="0"/>
              <a:t>Include women, youth, elderly persons, persons with disabilities and </a:t>
            </a:r>
            <a:r>
              <a:rPr sz="2000" b="1" dirty="0" err="1"/>
              <a:t>marginalised</a:t>
            </a:r>
            <a:r>
              <a:rPr sz="2000" b="1" dirty="0"/>
              <a:t> groups.</a:t>
            </a:r>
          </a:p>
          <a:p>
            <a:pPr marL="342900" indent="-342900">
              <a:spcAft>
                <a:spcPts val="800"/>
              </a:spcAft>
              <a:buFont typeface="Wingdings" panose="05000000000000000000" pitchFamily="2" charset="2"/>
              <a:buChar char="q"/>
              <a:defRPr sz="1450">
                <a:solidFill>
                  <a:srgbClr val="232D37"/>
                </a:solidFill>
                <a:latin typeface="Aptos"/>
              </a:defRPr>
            </a:pPr>
            <a:r>
              <a:rPr sz="2000" b="1" dirty="0"/>
              <a:t>Make feedback visible: ‘You said → We did → Result’.</a:t>
            </a:r>
          </a:p>
          <a:p>
            <a:pPr marL="342900" indent="-342900">
              <a:spcAft>
                <a:spcPts val="800"/>
              </a:spcAft>
              <a:buFont typeface="Wingdings" panose="05000000000000000000" pitchFamily="2" charset="2"/>
              <a:buChar char="q"/>
              <a:defRPr sz="1450">
                <a:solidFill>
                  <a:srgbClr val="232D37"/>
                </a:solidFill>
                <a:latin typeface="Aptos"/>
              </a:defRPr>
            </a:pPr>
            <a:r>
              <a:rPr sz="2000" b="1" dirty="0"/>
              <a:t>Community ownership is especially important for water, sanitation, resilience, livelihoods and </a:t>
            </a:r>
            <a:r>
              <a:rPr sz="2000" b="1" dirty="0" err="1"/>
              <a:t>behavioural</a:t>
            </a:r>
            <a:r>
              <a:rPr sz="2000" b="1" dirty="0"/>
              <a:t> change.</a:t>
            </a:r>
          </a:p>
        </p:txBody>
      </p:sp>
      <p:sp>
        <p:nvSpPr>
          <p:cNvPr id="9" name="Rounded Rectangle 8"/>
          <p:cNvSpPr/>
          <p:nvPr/>
        </p:nvSpPr>
        <p:spPr>
          <a:xfrm>
            <a:off x="8412480" y="5303520"/>
            <a:ext cx="1188720" cy="566928"/>
          </a:xfrm>
          <a:prstGeom prst="roundRect">
            <a:avLst>
              <a:gd name="adj" fmla="val 12000"/>
            </a:avLst>
          </a:prstGeom>
          <a:solidFill>
            <a:srgbClr val="5B6F80"/>
          </a:solidFill>
          <a:ln w="12700">
            <a:solidFill>
              <a:srgbClr val="5B6F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8458200" y="5413248"/>
            <a:ext cx="1097280" cy="307777"/>
          </a:xfrm>
          <a:prstGeom prst="rect">
            <a:avLst/>
          </a:prstGeom>
          <a:noFill/>
        </p:spPr>
        <p:txBody>
          <a:bodyPr wrap="square" lIns="45720" rIns="45720" anchor="t">
            <a:spAutoFit/>
          </a:bodyPr>
          <a:lstStyle/>
          <a:p>
            <a:pPr algn="ctr"/>
            <a:r>
              <a:rPr sz="1400" b="1">
                <a:solidFill>
                  <a:srgbClr val="FFFFFF"/>
                </a:solidFill>
                <a:latin typeface="Aptos"/>
              </a:rPr>
              <a:t>Inform</a:t>
            </a:r>
          </a:p>
        </p:txBody>
      </p:sp>
      <p:sp>
        <p:nvSpPr>
          <p:cNvPr id="11" name="Rounded Rectangle 10"/>
          <p:cNvSpPr/>
          <p:nvPr/>
        </p:nvSpPr>
        <p:spPr>
          <a:xfrm>
            <a:off x="8161019" y="4480559"/>
            <a:ext cx="1691640" cy="566928"/>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2" name="TextBox 11"/>
          <p:cNvSpPr txBox="1"/>
          <p:nvPr/>
        </p:nvSpPr>
        <p:spPr>
          <a:xfrm>
            <a:off x="8206740" y="4590288"/>
            <a:ext cx="1600200" cy="307777"/>
          </a:xfrm>
          <a:prstGeom prst="rect">
            <a:avLst/>
          </a:prstGeom>
          <a:noFill/>
        </p:spPr>
        <p:txBody>
          <a:bodyPr wrap="square" lIns="45720" rIns="45720" anchor="t">
            <a:spAutoFit/>
          </a:bodyPr>
          <a:lstStyle/>
          <a:p>
            <a:pPr algn="ctr"/>
            <a:r>
              <a:rPr sz="1400" b="1">
                <a:solidFill>
                  <a:srgbClr val="FFFFFF"/>
                </a:solidFill>
                <a:latin typeface="Aptos"/>
              </a:rPr>
              <a:t>Consult</a:t>
            </a:r>
          </a:p>
        </p:txBody>
      </p:sp>
      <p:sp>
        <p:nvSpPr>
          <p:cNvPr id="13" name="Rounded Rectangle 12"/>
          <p:cNvSpPr/>
          <p:nvPr/>
        </p:nvSpPr>
        <p:spPr>
          <a:xfrm>
            <a:off x="7909559" y="3657600"/>
            <a:ext cx="2194560" cy="566928"/>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TextBox 13"/>
          <p:cNvSpPr txBox="1"/>
          <p:nvPr/>
        </p:nvSpPr>
        <p:spPr>
          <a:xfrm>
            <a:off x="7955279" y="3767328"/>
            <a:ext cx="2103120" cy="307777"/>
          </a:xfrm>
          <a:prstGeom prst="rect">
            <a:avLst/>
          </a:prstGeom>
          <a:noFill/>
        </p:spPr>
        <p:txBody>
          <a:bodyPr wrap="square" lIns="45720" rIns="45720" anchor="t">
            <a:spAutoFit/>
          </a:bodyPr>
          <a:lstStyle/>
          <a:p>
            <a:pPr algn="ctr"/>
            <a:r>
              <a:rPr sz="1400" b="1">
                <a:solidFill>
                  <a:srgbClr val="FFFFFF"/>
                </a:solidFill>
                <a:latin typeface="Aptos"/>
              </a:rPr>
              <a:t>Involve</a:t>
            </a:r>
          </a:p>
        </p:txBody>
      </p:sp>
      <p:sp>
        <p:nvSpPr>
          <p:cNvPr id="15" name="Rounded Rectangle 14"/>
          <p:cNvSpPr/>
          <p:nvPr/>
        </p:nvSpPr>
        <p:spPr>
          <a:xfrm>
            <a:off x="7658100" y="2834639"/>
            <a:ext cx="2697480" cy="566928"/>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7703820" y="2944368"/>
            <a:ext cx="2606040" cy="307777"/>
          </a:xfrm>
          <a:prstGeom prst="rect">
            <a:avLst/>
          </a:prstGeom>
          <a:noFill/>
        </p:spPr>
        <p:txBody>
          <a:bodyPr wrap="square" lIns="45720" rIns="45720" anchor="t">
            <a:spAutoFit/>
          </a:bodyPr>
          <a:lstStyle/>
          <a:p>
            <a:pPr algn="ctr"/>
            <a:r>
              <a:rPr sz="1400" b="1">
                <a:solidFill>
                  <a:srgbClr val="FFFFFF"/>
                </a:solidFill>
                <a:latin typeface="Aptos"/>
              </a:rPr>
              <a:t>Collaborate</a:t>
            </a:r>
          </a:p>
        </p:txBody>
      </p:sp>
      <p:sp>
        <p:nvSpPr>
          <p:cNvPr id="17" name="Rounded Rectangle 16"/>
          <p:cNvSpPr/>
          <p:nvPr/>
        </p:nvSpPr>
        <p:spPr>
          <a:xfrm>
            <a:off x="7406640" y="2011679"/>
            <a:ext cx="3200400" cy="566928"/>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TextBox 17"/>
          <p:cNvSpPr txBox="1"/>
          <p:nvPr/>
        </p:nvSpPr>
        <p:spPr>
          <a:xfrm>
            <a:off x="7452360" y="2121408"/>
            <a:ext cx="3108960" cy="307777"/>
          </a:xfrm>
          <a:prstGeom prst="rect">
            <a:avLst/>
          </a:prstGeom>
          <a:noFill/>
        </p:spPr>
        <p:txBody>
          <a:bodyPr wrap="square" lIns="45720" rIns="45720" anchor="t">
            <a:spAutoFit/>
          </a:bodyPr>
          <a:lstStyle/>
          <a:p>
            <a:pPr algn="ctr"/>
            <a:r>
              <a:rPr sz="1400" b="1">
                <a:solidFill>
                  <a:srgbClr val="FFFFFF"/>
                </a:solidFill>
                <a:latin typeface="Aptos"/>
              </a:rPr>
              <a:t>Co-produce</a:t>
            </a:r>
          </a:p>
        </p:txBody>
      </p:sp>
      <p:sp>
        <p:nvSpPr>
          <p:cNvPr id="19" name="TextBox 18"/>
          <p:cNvSpPr txBox="1"/>
          <p:nvPr/>
        </p:nvSpPr>
        <p:spPr>
          <a:xfrm>
            <a:off x="6766560" y="1417320"/>
            <a:ext cx="4480560" cy="646331"/>
          </a:xfrm>
          <a:prstGeom prst="rect">
            <a:avLst/>
          </a:prstGeom>
          <a:noFill/>
        </p:spPr>
        <p:txBody>
          <a:bodyPr wrap="square" lIns="45720" rIns="45720" anchor="t">
            <a:spAutoFit/>
          </a:bodyPr>
          <a:lstStyle/>
          <a:p>
            <a:pPr algn="ctr"/>
            <a:r>
              <a:rPr b="1">
                <a:solidFill>
                  <a:srgbClr val="143556"/>
                </a:solidFill>
                <a:latin typeface="Aptos"/>
              </a:rPr>
              <a:t>Participation increases ownership—and the quality of local information.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A Citizen-Centric Service Redesign Example</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32</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APPLICATION</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4606389"/>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Problem: citizens make repeated visits for a routine service.</a:t>
            </a:r>
          </a:p>
          <a:p>
            <a:pPr marL="342900" indent="-342900">
              <a:spcAft>
                <a:spcPts val="800"/>
              </a:spcAft>
              <a:buFont typeface="Wingdings" panose="05000000000000000000" pitchFamily="2" charset="2"/>
              <a:buChar char="q"/>
              <a:defRPr sz="1450">
                <a:solidFill>
                  <a:srgbClr val="232D37"/>
                </a:solidFill>
                <a:latin typeface="Aptos"/>
              </a:defRPr>
            </a:pPr>
            <a:r>
              <a:rPr sz="2000" b="1" dirty="0"/>
              <a:t>Baseline: map visits, documents, processing time, rejection reasons and grievances.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Redesign: remove duplicate documents, clarify eligibility, enable status tracking, define escalation.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Adoption: train frontline staff; communicate to citizens; support assisted digital access.</a:t>
            </a:r>
          </a:p>
          <a:p>
            <a:pPr marL="342900" indent="-342900">
              <a:spcAft>
                <a:spcPts val="800"/>
              </a:spcAft>
              <a:buFont typeface="Wingdings" panose="05000000000000000000" pitchFamily="2" charset="2"/>
              <a:buChar char="q"/>
              <a:defRPr sz="1450">
                <a:solidFill>
                  <a:srgbClr val="232D37"/>
                </a:solidFill>
                <a:latin typeface="Aptos"/>
              </a:defRPr>
            </a:pPr>
            <a:r>
              <a:rPr sz="2000" b="1" dirty="0"/>
              <a:t>Measure: turnaround time, first-time-right rate, visits per case, grievance rate and satisfaction.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Sustain: SOP, dashboard, monthly review and corrective action.</a:t>
            </a:r>
          </a:p>
        </p:txBody>
      </p:sp>
      <p:sp>
        <p:nvSpPr>
          <p:cNvPr id="9" name="Rounded Rectangle 8"/>
          <p:cNvSpPr/>
          <p:nvPr/>
        </p:nvSpPr>
        <p:spPr>
          <a:xfrm>
            <a:off x="6400800" y="1828800"/>
            <a:ext cx="919886"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6446520" y="2057621"/>
            <a:ext cx="828446" cy="584775"/>
          </a:xfrm>
          <a:prstGeom prst="rect">
            <a:avLst/>
          </a:prstGeom>
          <a:noFill/>
        </p:spPr>
        <p:txBody>
          <a:bodyPr wrap="square" lIns="45720" rIns="45720" anchor="ctr">
            <a:spAutoFit/>
          </a:bodyPr>
          <a:lstStyle/>
          <a:p>
            <a:pPr algn="ctr"/>
            <a:r>
              <a:rPr sz="1600" b="1">
                <a:solidFill>
                  <a:srgbClr val="FFFFFF"/>
                </a:solidFill>
                <a:latin typeface="Aptos"/>
              </a:rPr>
              <a:t>Repeated visits</a:t>
            </a:r>
          </a:p>
        </p:txBody>
      </p:sp>
      <p:sp>
        <p:nvSpPr>
          <p:cNvPr id="11" name="TextBox 10"/>
          <p:cNvSpPr txBox="1"/>
          <p:nvPr/>
        </p:nvSpPr>
        <p:spPr>
          <a:xfrm>
            <a:off x="7320686"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2" name="Rounded Rectangle 11"/>
          <p:cNvSpPr/>
          <p:nvPr/>
        </p:nvSpPr>
        <p:spPr>
          <a:xfrm>
            <a:off x="7485278" y="1828800"/>
            <a:ext cx="91988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7530998" y="1934510"/>
            <a:ext cx="828446" cy="830997"/>
          </a:xfrm>
          <a:prstGeom prst="rect">
            <a:avLst/>
          </a:prstGeom>
          <a:noFill/>
        </p:spPr>
        <p:txBody>
          <a:bodyPr wrap="square" lIns="45720" rIns="45720" anchor="ctr">
            <a:spAutoFit/>
          </a:bodyPr>
          <a:lstStyle/>
          <a:p>
            <a:pPr algn="ctr"/>
            <a:r>
              <a:rPr sz="1600" b="1">
                <a:solidFill>
                  <a:srgbClr val="FFFFFF"/>
                </a:solidFill>
                <a:latin typeface="Aptos"/>
              </a:rPr>
              <a:t>Simplify documents</a:t>
            </a:r>
          </a:p>
        </p:txBody>
      </p:sp>
      <p:sp>
        <p:nvSpPr>
          <p:cNvPr id="14" name="TextBox 13"/>
          <p:cNvSpPr txBox="1"/>
          <p:nvPr/>
        </p:nvSpPr>
        <p:spPr>
          <a:xfrm>
            <a:off x="8405164"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5" name="Rounded Rectangle 14"/>
          <p:cNvSpPr/>
          <p:nvPr/>
        </p:nvSpPr>
        <p:spPr>
          <a:xfrm>
            <a:off x="8569756" y="1828800"/>
            <a:ext cx="91988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8615476" y="2057621"/>
            <a:ext cx="828446" cy="584775"/>
          </a:xfrm>
          <a:prstGeom prst="rect">
            <a:avLst/>
          </a:prstGeom>
          <a:noFill/>
        </p:spPr>
        <p:txBody>
          <a:bodyPr wrap="square" lIns="45720" rIns="45720" anchor="ctr">
            <a:spAutoFit/>
          </a:bodyPr>
          <a:lstStyle/>
          <a:p>
            <a:pPr algn="ctr"/>
            <a:r>
              <a:rPr sz="1600" b="1">
                <a:solidFill>
                  <a:srgbClr val="FFFFFF"/>
                </a:solidFill>
                <a:latin typeface="Aptos"/>
              </a:rPr>
              <a:t>Status tracking</a:t>
            </a:r>
          </a:p>
        </p:txBody>
      </p:sp>
      <p:sp>
        <p:nvSpPr>
          <p:cNvPr id="17" name="TextBox 16"/>
          <p:cNvSpPr txBox="1"/>
          <p:nvPr/>
        </p:nvSpPr>
        <p:spPr>
          <a:xfrm>
            <a:off x="9489643"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18" name="Rounded Rectangle 17"/>
          <p:cNvSpPr/>
          <p:nvPr/>
        </p:nvSpPr>
        <p:spPr>
          <a:xfrm>
            <a:off x="9654235" y="1828800"/>
            <a:ext cx="919886"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9699955" y="2057621"/>
            <a:ext cx="828446" cy="584775"/>
          </a:xfrm>
          <a:prstGeom prst="rect">
            <a:avLst/>
          </a:prstGeom>
          <a:noFill/>
        </p:spPr>
        <p:txBody>
          <a:bodyPr wrap="square" lIns="45720" rIns="45720" anchor="ctr">
            <a:spAutoFit/>
          </a:bodyPr>
          <a:lstStyle/>
          <a:p>
            <a:pPr algn="ctr"/>
            <a:r>
              <a:rPr sz="1600" b="1">
                <a:solidFill>
                  <a:srgbClr val="FFFFFF"/>
                </a:solidFill>
                <a:latin typeface="Aptos"/>
              </a:rPr>
              <a:t>Escalation</a:t>
            </a:r>
          </a:p>
        </p:txBody>
      </p:sp>
      <p:sp>
        <p:nvSpPr>
          <p:cNvPr id="20" name="TextBox 19"/>
          <p:cNvSpPr txBox="1"/>
          <p:nvPr/>
        </p:nvSpPr>
        <p:spPr>
          <a:xfrm>
            <a:off x="10574121" y="2221992"/>
            <a:ext cx="164592" cy="523220"/>
          </a:xfrm>
          <a:prstGeom prst="rect">
            <a:avLst/>
          </a:prstGeom>
          <a:noFill/>
        </p:spPr>
        <p:txBody>
          <a:bodyPr wrap="square" lIns="45720" rIns="45720" anchor="t">
            <a:spAutoFit/>
          </a:bodyPr>
          <a:lstStyle/>
          <a:p>
            <a:pPr algn="ctr"/>
            <a:r>
              <a:rPr sz="2800" b="1">
                <a:solidFill>
                  <a:srgbClr val="5B6F80"/>
                </a:solidFill>
                <a:latin typeface="Aptos"/>
              </a:rPr>
              <a:t>→</a:t>
            </a:r>
          </a:p>
        </p:txBody>
      </p:sp>
      <p:sp>
        <p:nvSpPr>
          <p:cNvPr id="21" name="Rounded Rectangle 20"/>
          <p:cNvSpPr/>
          <p:nvPr/>
        </p:nvSpPr>
        <p:spPr>
          <a:xfrm>
            <a:off x="10738713" y="1828800"/>
            <a:ext cx="919886"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TextBox 21"/>
          <p:cNvSpPr txBox="1"/>
          <p:nvPr/>
        </p:nvSpPr>
        <p:spPr>
          <a:xfrm>
            <a:off x="10784433" y="2057620"/>
            <a:ext cx="828446" cy="584775"/>
          </a:xfrm>
          <a:prstGeom prst="rect">
            <a:avLst/>
          </a:prstGeom>
          <a:noFill/>
        </p:spPr>
        <p:txBody>
          <a:bodyPr wrap="square" lIns="45720" rIns="45720" anchor="ctr">
            <a:spAutoFit/>
          </a:bodyPr>
          <a:lstStyle/>
          <a:p>
            <a:pPr algn="ctr"/>
            <a:r>
              <a:rPr sz="1600" b="1">
                <a:solidFill>
                  <a:srgbClr val="FFFFFF"/>
                </a:solidFill>
                <a:latin typeface="Aptos"/>
              </a:rPr>
              <a:t>Measure</a:t>
            </a:r>
          </a:p>
        </p:txBody>
      </p:sp>
      <p:sp>
        <p:nvSpPr>
          <p:cNvPr id="23" name="Rounded Rectangle 22"/>
          <p:cNvSpPr/>
          <p:nvPr/>
        </p:nvSpPr>
        <p:spPr>
          <a:xfrm>
            <a:off x="6537960" y="3657600"/>
            <a:ext cx="1563624" cy="72694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4" name="Oval 23"/>
          <p:cNvSpPr/>
          <p:nvPr/>
        </p:nvSpPr>
        <p:spPr>
          <a:xfrm>
            <a:off x="6665976" y="379476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5" name="TextBox 24"/>
          <p:cNvSpPr txBox="1"/>
          <p:nvPr/>
        </p:nvSpPr>
        <p:spPr>
          <a:xfrm>
            <a:off x="6702552" y="382999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26" name="TextBox 25"/>
          <p:cNvSpPr txBox="1"/>
          <p:nvPr/>
        </p:nvSpPr>
        <p:spPr>
          <a:xfrm>
            <a:off x="7132320" y="3633008"/>
            <a:ext cx="832103" cy="830997"/>
          </a:xfrm>
          <a:prstGeom prst="rect">
            <a:avLst/>
          </a:prstGeom>
          <a:noFill/>
        </p:spPr>
        <p:txBody>
          <a:bodyPr wrap="square" lIns="45720" rIns="45720" anchor="ctr">
            <a:spAutoFit/>
          </a:bodyPr>
          <a:lstStyle/>
          <a:p>
            <a:pPr algn="l"/>
            <a:r>
              <a:rPr sz="1600" b="1">
                <a:solidFill>
                  <a:srgbClr val="143556"/>
                </a:solidFill>
                <a:latin typeface="Aptos"/>
              </a:rPr>
              <a:t>Turnaround time</a:t>
            </a:r>
          </a:p>
        </p:txBody>
      </p:sp>
      <p:sp>
        <p:nvSpPr>
          <p:cNvPr id="27" name="Rounded Rectangle 26"/>
          <p:cNvSpPr/>
          <p:nvPr/>
        </p:nvSpPr>
        <p:spPr>
          <a:xfrm>
            <a:off x="8247888" y="3657600"/>
            <a:ext cx="1563624" cy="72694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8" name="Oval 27"/>
          <p:cNvSpPr/>
          <p:nvPr/>
        </p:nvSpPr>
        <p:spPr>
          <a:xfrm>
            <a:off x="8375903" y="379476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9" name="TextBox 28"/>
          <p:cNvSpPr txBox="1"/>
          <p:nvPr/>
        </p:nvSpPr>
        <p:spPr>
          <a:xfrm>
            <a:off x="8412480" y="382999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30" name="TextBox 29"/>
          <p:cNvSpPr txBox="1"/>
          <p:nvPr/>
        </p:nvSpPr>
        <p:spPr>
          <a:xfrm>
            <a:off x="8842248" y="3633008"/>
            <a:ext cx="832103" cy="830997"/>
          </a:xfrm>
          <a:prstGeom prst="rect">
            <a:avLst/>
          </a:prstGeom>
          <a:noFill/>
        </p:spPr>
        <p:txBody>
          <a:bodyPr wrap="square" lIns="45720" rIns="45720" anchor="ctr">
            <a:spAutoFit/>
          </a:bodyPr>
          <a:lstStyle/>
          <a:p>
            <a:pPr algn="l"/>
            <a:r>
              <a:rPr sz="1600" b="1">
                <a:solidFill>
                  <a:srgbClr val="143556"/>
                </a:solidFill>
                <a:latin typeface="Aptos"/>
              </a:rPr>
              <a:t>First-time-right</a:t>
            </a:r>
          </a:p>
        </p:txBody>
      </p:sp>
      <p:sp>
        <p:nvSpPr>
          <p:cNvPr id="31" name="Rounded Rectangle 30"/>
          <p:cNvSpPr/>
          <p:nvPr/>
        </p:nvSpPr>
        <p:spPr>
          <a:xfrm>
            <a:off x="9957816" y="3657600"/>
            <a:ext cx="1563624" cy="72694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2" name="Oval 31"/>
          <p:cNvSpPr/>
          <p:nvPr/>
        </p:nvSpPr>
        <p:spPr>
          <a:xfrm>
            <a:off x="10085832" y="3794760"/>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3" name="TextBox 32"/>
          <p:cNvSpPr txBox="1"/>
          <p:nvPr/>
        </p:nvSpPr>
        <p:spPr>
          <a:xfrm>
            <a:off x="10122408" y="3829997"/>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34" name="TextBox 33"/>
          <p:cNvSpPr txBox="1"/>
          <p:nvPr/>
        </p:nvSpPr>
        <p:spPr>
          <a:xfrm>
            <a:off x="10552176" y="3756118"/>
            <a:ext cx="832103" cy="584775"/>
          </a:xfrm>
          <a:prstGeom prst="rect">
            <a:avLst/>
          </a:prstGeom>
          <a:noFill/>
        </p:spPr>
        <p:txBody>
          <a:bodyPr wrap="square" lIns="45720" rIns="45720" anchor="ctr">
            <a:spAutoFit/>
          </a:bodyPr>
          <a:lstStyle/>
          <a:p>
            <a:pPr algn="l"/>
            <a:r>
              <a:rPr sz="1600" b="1">
                <a:solidFill>
                  <a:srgbClr val="143556"/>
                </a:solidFill>
                <a:latin typeface="Aptos"/>
              </a:rPr>
              <a:t>Visits/case</a:t>
            </a:r>
          </a:p>
        </p:txBody>
      </p:sp>
      <p:sp>
        <p:nvSpPr>
          <p:cNvPr id="35" name="Rounded Rectangle 34"/>
          <p:cNvSpPr/>
          <p:nvPr/>
        </p:nvSpPr>
        <p:spPr>
          <a:xfrm>
            <a:off x="6537960" y="4530852"/>
            <a:ext cx="1563624" cy="72694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6" name="Oval 35"/>
          <p:cNvSpPr/>
          <p:nvPr/>
        </p:nvSpPr>
        <p:spPr>
          <a:xfrm>
            <a:off x="6665976" y="4668012"/>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7" name="TextBox 36"/>
          <p:cNvSpPr txBox="1"/>
          <p:nvPr/>
        </p:nvSpPr>
        <p:spPr>
          <a:xfrm>
            <a:off x="6702552" y="4703249"/>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38" name="TextBox 37"/>
          <p:cNvSpPr txBox="1"/>
          <p:nvPr/>
        </p:nvSpPr>
        <p:spPr>
          <a:xfrm>
            <a:off x="7132320" y="4629372"/>
            <a:ext cx="832103" cy="584775"/>
          </a:xfrm>
          <a:prstGeom prst="rect">
            <a:avLst/>
          </a:prstGeom>
          <a:noFill/>
        </p:spPr>
        <p:txBody>
          <a:bodyPr wrap="square" lIns="45720" rIns="45720" anchor="ctr">
            <a:spAutoFit/>
          </a:bodyPr>
          <a:lstStyle/>
          <a:p>
            <a:pPr algn="l"/>
            <a:r>
              <a:rPr sz="1600" b="1">
                <a:solidFill>
                  <a:srgbClr val="143556"/>
                </a:solidFill>
                <a:latin typeface="Aptos"/>
              </a:rPr>
              <a:t>Grievance rate</a:t>
            </a:r>
          </a:p>
        </p:txBody>
      </p:sp>
      <p:sp>
        <p:nvSpPr>
          <p:cNvPr id="39" name="Rounded Rectangle 38"/>
          <p:cNvSpPr/>
          <p:nvPr/>
        </p:nvSpPr>
        <p:spPr>
          <a:xfrm>
            <a:off x="8247888" y="4530852"/>
            <a:ext cx="1563624" cy="726948"/>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40" name="Oval 39"/>
          <p:cNvSpPr/>
          <p:nvPr/>
        </p:nvSpPr>
        <p:spPr>
          <a:xfrm>
            <a:off x="8375903" y="466801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41" name="TextBox 40"/>
          <p:cNvSpPr txBox="1"/>
          <p:nvPr/>
        </p:nvSpPr>
        <p:spPr>
          <a:xfrm>
            <a:off x="8412480" y="4703249"/>
            <a:ext cx="310896" cy="276999"/>
          </a:xfrm>
          <a:prstGeom prst="rect">
            <a:avLst/>
          </a:prstGeom>
          <a:noFill/>
        </p:spPr>
        <p:txBody>
          <a:bodyPr wrap="square" lIns="45720" rIns="45720" anchor="ctr">
            <a:spAutoFit/>
          </a:bodyPr>
          <a:lstStyle/>
          <a:p>
            <a:pPr algn="ctr"/>
            <a:r>
              <a:rPr sz="1200" b="1">
                <a:solidFill>
                  <a:srgbClr val="FFFFFF"/>
                </a:solidFill>
                <a:latin typeface="Aptos"/>
              </a:rPr>
              <a:t>5</a:t>
            </a:r>
          </a:p>
        </p:txBody>
      </p:sp>
      <p:sp>
        <p:nvSpPr>
          <p:cNvPr id="42" name="TextBox 41"/>
          <p:cNvSpPr txBox="1"/>
          <p:nvPr/>
        </p:nvSpPr>
        <p:spPr>
          <a:xfrm>
            <a:off x="8842248" y="4629371"/>
            <a:ext cx="832103" cy="584775"/>
          </a:xfrm>
          <a:prstGeom prst="rect">
            <a:avLst/>
          </a:prstGeom>
          <a:noFill/>
        </p:spPr>
        <p:txBody>
          <a:bodyPr wrap="square" lIns="45720" rIns="45720" anchor="ctr">
            <a:spAutoFit/>
          </a:bodyPr>
          <a:lstStyle/>
          <a:p>
            <a:pPr algn="l"/>
            <a:r>
              <a:rPr sz="1600" b="1">
                <a:solidFill>
                  <a:srgbClr val="143556"/>
                </a:solidFill>
                <a:latin typeface="Aptos"/>
              </a:rPr>
              <a:t>Satisfaction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Case Study Workshop: Heatwave Resilience</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33</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CASE WORKSHOP</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640080" y="1234440"/>
            <a:ext cx="5486400" cy="4811574"/>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Challenge: rising heat risk affects health, outdoor workers, schools, water demand and urban services.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Change task: build a multi-department heat-risk management system.</a:t>
            </a:r>
          </a:p>
          <a:p>
            <a:pPr marL="342900" indent="-342900">
              <a:spcAft>
                <a:spcPts val="800"/>
              </a:spcAft>
              <a:buFont typeface="Wingdings" panose="05000000000000000000" pitchFamily="2" charset="2"/>
              <a:buChar char="q"/>
              <a:defRPr sz="1450">
                <a:solidFill>
                  <a:srgbClr val="232D37"/>
                </a:solidFill>
                <a:latin typeface="Aptos"/>
              </a:defRPr>
            </a:pPr>
            <a:r>
              <a:rPr sz="2000" b="1" dirty="0"/>
              <a:t>Apply: risk mapping + early warning + health preparedness + water/cooling access + work/school protocols + public communication.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Stakeholders: district administration, ULB, health, education, </a:t>
            </a:r>
            <a:r>
              <a:rPr sz="2000" b="1" dirty="0" err="1"/>
              <a:t>labour</a:t>
            </a:r>
            <a:r>
              <a:rPr sz="2000" b="1" dirty="0"/>
              <a:t>, water, disaster management, communities and media.</a:t>
            </a:r>
          </a:p>
          <a:p>
            <a:pPr marL="342900" indent="-342900">
              <a:spcAft>
                <a:spcPts val="800"/>
              </a:spcAft>
              <a:buFont typeface="Wingdings" panose="05000000000000000000" pitchFamily="2" charset="2"/>
              <a:buChar char="q"/>
              <a:defRPr sz="1450">
                <a:solidFill>
                  <a:srgbClr val="232D37"/>
                </a:solidFill>
                <a:latin typeface="Aptos"/>
              </a:defRPr>
            </a:pPr>
            <a:r>
              <a:rPr sz="2000" b="1" dirty="0"/>
              <a:t>Success: fewer heat-related impacts, timely alerts, high-risk area coverage and citizen awareness.</a:t>
            </a:r>
          </a:p>
        </p:txBody>
      </p:sp>
      <p:sp>
        <p:nvSpPr>
          <p:cNvPr id="9" name="Rounded Rectangle 8"/>
          <p:cNvSpPr/>
          <p:nvPr/>
        </p:nvSpPr>
        <p:spPr>
          <a:xfrm>
            <a:off x="6446520"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Oval 9"/>
          <p:cNvSpPr/>
          <p:nvPr/>
        </p:nvSpPr>
        <p:spPr>
          <a:xfrm>
            <a:off x="6574536" y="1463040"/>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1" name="TextBox 10"/>
          <p:cNvSpPr txBox="1"/>
          <p:nvPr/>
        </p:nvSpPr>
        <p:spPr>
          <a:xfrm>
            <a:off x="6611112" y="149827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12" name="TextBox 11"/>
          <p:cNvSpPr txBox="1"/>
          <p:nvPr/>
        </p:nvSpPr>
        <p:spPr>
          <a:xfrm>
            <a:off x="7040880" y="1889647"/>
            <a:ext cx="1801368" cy="338554"/>
          </a:xfrm>
          <a:prstGeom prst="rect">
            <a:avLst/>
          </a:prstGeom>
          <a:noFill/>
        </p:spPr>
        <p:txBody>
          <a:bodyPr wrap="square" lIns="45720" rIns="45720" anchor="ctr">
            <a:spAutoFit/>
          </a:bodyPr>
          <a:lstStyle/>
          <a:p>
            <a:pPr algn="l"/>
            <a:r>
              <a:rPr sz="1600" b="1">
                <a:solidFill>
                  <a:srgbClr val="143556"/>
                </a:solidFill>
                <a:latin typeface="Aptos"/>
              </a:rPr>
              <a:t>Risk map</a:t>
            </a:r>
          </a:p>
        </p:txBody>
      </p:sp>
      <p:sp>
        <p:nvSpPr>
          <p:cNvPr id="13" name="Rounded Rectangle 12"/>
          <p:cNvSpPr/>
          <p:nvPr/>
        </p:nvSpPr>
        <p:spPr>
          <a:xfrm>
            <a:off x="9125712"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4" name="Oval 13"/>
          <p:cNvSpPr/>
          <p:nvPr/>
        </p:nvSpPr>
        <p:spPr>
          <a:xfrm>
            <a:off x="9253728" y="1463040"/>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9290304" y="149827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16" name="TextBox 15"/>
          <p:cNvSpPr txBox="1"/>
          <p:nvPr/>
        </p:nvSpPr>
        <p:spPr>
          <a:xfrm>
            <a:off x="9720072" y="1889647"/>
            <a:ext cx="1801368" cy="338554"/>
          </a:xfrm>
          <a:prstGeom prst="rect">
            <a:avLst/>
          </a:prstGeom>
          <a:noFill/>
        </p:spPr>
        <p:txBody>
          <a:bodyPr wrap="square" lIns="45720" rIns="45720" anchor="ctr">
            <a:spAutoFit/>
          </a:bodyPr>
          <a:lstStyle/>
          <a:p>
            <a:pPr algn="l"/>
            <a:r>
              <a:rPr sz="1600" b="1">
                <a:solidFill>
                  <a:srgbClr val="143556"/>
                </a:solidFill>
                <a:latin typeface="Aptos"/>
              </a:rPr>
              <a:t>Early warning</a:t>
            </a:r>
          </a:p>
        </p:txBody>
      </p:sp>
      <p:sp>
        <p:nvSpPr>
          <p:cNvPr id="17" name="Rounded Rectangle 16"/>
          <p:cNvSpPr/>
          <p:nvPr/>
        </p:nvSpPr>
        <p:spPr>
          <a:xfrm>
            <a:off x="6446520"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Oval 17"/>
          <p:cNvSpPr/>
          <p:nvPr/>
        </p:nvSpPr>
        <p:spPr>
          <a:xfrm>
            <a:off x="6574536" y="3020568"/>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6611112" y="3055805"/>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0" name="TextBox 19"/>
          <p:cNvSpPr txBox="1"/>
          <p:nvPr/>
        </p:nvSpPr>
        <p:spPr>
          <a:xfrm>
            <a:off x="7040880" y="3447175"/>
            <a:ext cx="1801368" cy="338554"/>
          </a:xfrm>
          <a:prstGeom prst="rect">
            <a:avLst/>
          </a:prstGeom>
          <a:noFill/>
        </p:spPr>
        <p:txBody>
          <a:bodyPr wrap="square" lIns="45720" rIns="45720" anchor="ctr">
            <a:spAutoFit/>
          </a:bodyPr>
          <a:lstStyle/>
          <a:p>
            <a:pPr algn="l"/>
            <a:r>
              <a:rPr sz="1600" b="1">
                <a:solidFill>
                  <a:srgbClr val="143556"/>
                </a:solidFill>
                <a:latin typeface="Aptos"/>
              </a:rPr>
              <a:t>Health readiness</a:t>
            </a:r>
          </a:p>
        </p:txBody>
      </p:sp>
      <p:sp>
        <p:nvSpPr>
          <p:cNvPr id="21" name="Rounded Rectangle 20"/>
          <p:cNvSpPr/>
          <p:nvPr/>
        </p:nvSpPr>
        <p:spPr>
          <a:xfrm>
            <a:off x="9125712"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Oval 21"/>
          <p:cNvSpPr/>
          <p:nvPr/>
        </p:nvSpPr>
        <p:spPr>
          <a:xfrm>
            <a:off x="9253728" y="3020568"/>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3" name="TextBox 22"/>
          <p:cNvSpPr txBox="1"/>
          <p:nvPr/>
        </p:nvSpPr>
        <p:spPr>
          <a:xfrm>
            <a:off x="9290304" y="3055805"/>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24" name="TextBox 23"/>
          <p:cNvSpPr txBox="1"/>
          <p:nvPr/>
        </p:nvSpPr>
        <p:spPr>
          <a:xfrm>
            <a:off x="9720072" y="3447175"/>
            <a:ext cx="1801368" cy="338554"/>
          </a:xfrm>
          <a:prstGeom prst="rect">
            <a:avLst/>
          </a:prstGeom>
          <a:noFill/>
        </p:spPr>
        <p:txBody>
          <a:bodyPr wrap="square" lIns="45720" rIns="45720" anchor="ctr">
            <a:spAutoFit/>
          </a:bodyPr>
          <a:lstStyle/>
          <a:p>
            <a:pPr algn="l"/>
            <a:r>
              <a:rPr sz="1600" b="1">
                <a:solidFill>
                  <a:srgbClr val="143556"/>
                </a:solidFill>
                <a:latin typeface="Aptos"/>
              </a:rPr>
              <a:t>Water / cooling</a:t>
            </a:r>
          </a:p>
        </p:txBody>
      </p:sp>
      <p:sp>
        <p:nvSpPr>
          <p:cNvPr id="25" name="Rounded Rectangle 24"/>
          <p:cNvSpPr/>
          <p:nvPr/>
        </p:nvSpPr>
        <p:spPr>
          <a:xfrm>
            <a:off x="6446520"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Oval 25"/>
          <p:cNvSpPr/>
          <p:nvPr/>
        </p:nvSpPr>
        <p:spPr>
          <a:xfrm>
            <a:off x="6574536" y="4578096"/>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7" name="TextBox 26"/>
          <p:cNvSpPr txBox="1"/>
          <p:nvPr/>
        </p:nvSpPr>
        <p:spPr>
          <a:xfrm>
            <a:off x="6611112" y="4613333"/>
            <a:ext cx="310896" cy="276999"/>
          </a:xfrm>
          <a:prstGeom prst="rect">
            <a:avLst/>
          </a:prstGeom>
          <a:noFill/>
        </p:spPr>
        <p:txBody>
          <a:bodyPr wrap="square" lIns="45720" rIns="45720" anchor="ctr">
            <a:spAutoFit/>
          </a:bodyPr>
          <a:lstStyle/>
          <a:p>
            <a:pPr algn="ctr"/>
            <a:r>
              <a:rPr sz="1200" b="1">
                <a:solidFill>
                  <a:srgbClr val="FFFFFF"/>
                </a:solidFill>
                <a:latin typeface="Aptos"/>
              </a:rPr>
              <a:t>5</a:t>
            </a:r>
          </a:p>
        </p:txBody>
      </p:sp>
      <p:sp>
        <p:nvSpPr>
          <p:cNvPr id="28" name="TextBox 27"/>
          <p:cNvSpPr txBox="1"/>
          <p:nvPr/>
        </p:nvSpPr>
        <p:spPr>
          <a:xfrm>
            <a:off x="7040880" y="4881592"/>
            <a:ext cx="1801368" cy="584775"/>
          </a:xfrm>
          <a:prstGeom prst="rect">
            <a:avLst/>
          </a:prstGeom>
          <a:noFill/>
        </p:spPr>
        <p:txBody>
          <a:bodyPr wrap="square" lIns="45720" rIns="45720" anchor="ctr">
            <a:spAutoFit/>
          </a:bodyPr>
          <a:lstStyle/>
          <a:p>
            <a:pPr algn="l"/>
            <a:r>
              <a:rPr sz="1600" b="1">
                <a:solidFill>
                  <a:srgbClr val="143556"/>
                </a:solidFill>
                <a:latin typeface="Aptos"/>
              </a:rPr>
              <a:t>Work-school protocols</a:t>
            </a:r>
          </a:p>
        </p:txBody>
      </p:sp>
      <p:sp>
        <p:nvSpPr>
          <p:cNvPr id="29" name="Rounded Rectangle 28"/>
          <p:cNvSpPr/>
          <p:nvPr/>
        </p:nvSpPr>
        <p:spPr>
          <a:xfrm>
            <a:off x="9125712"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Oval 29"/>
          <p:cNvSpPr/>
          <p:nvPr/>
        </p:nvSpPr>
        <p:spPr>
          <a:xfrm>
            <a:off x="9253728" y="4578096"/>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1" name="TextBox 30"/>
          <p:cNvSpPr txBox="1"/>
          <p:nvPr/>
        </p:nvSpPr>
        <p:spPr>
          <a:xfrm>
            <a:off x="9290304" y="4613333"/>
            <a:ext cx="310896" cy="276999"/>
          </a:xfrm>
          <a:prstGeom prst="rect">
            <a:avLst/>
          </a:prstGeom>
          <a:noFill/>
        </p:spPr>
        <p:txBody>
          <a:bodyPr wrap="square" lIns="45720" rIns="45720" anchor="ctr">
            <a:spAutoFit/>
          </a:bodyPr>
          <a:lstStyle/>
          <a:p>
            <a:pPr algn="ctr"/>
            <a:r>
              <a:rPr sz="1200" b="1">
                <a:solidFill>
                  <a:srgbClr val="FFFFFF"/>
                </a:solidFill>
                <a:latin typeface="Aptos"/>
              </a:rPr>
              <a:t>6</a:t>
            </a:r>
          </a:p>
        </p:txBody>
      </p:sp>
      <p:sp>
        <p:nvSpPr>
          <p:cNvPr id="32" name="TextBox 31"/>
          <p:cNvSpPr txBox="1"/>
          <p:nvPr/>
        </p:nvSpPr>
        <p:spPr>
          <a:xfrm>
            <a:off x="9720072" y="4881592"/>
            <a:ext cx="1801368" cy="584775"/>
          </a:xfrm>
          <a:prstGeom prst="rect">
            <a:avLst/>
          </a:prstGeom>
          <a:noFill/>
        </p:spPr>
        <p:txBody>
          <a:bodyPr wrap="square" lIns="45720" rIns="45720" anchor="ctr">
            <a:spAutoFit/>
          </a:bodyPr>
          <a:lstStyle/>
          <a:p>
            <a:pPr algn="l"/>
            <a:r>
              <a:rPr sz="1600" b="1">
                <a:solidFill>
                  <a:srgbClr val="143556"/>
                </a:solidFill>
                <a:latin typeface="Aptos"/>
              </a:rPr>
              <a:t>Public communication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Case Study Workshop: Climate-Smart Rural Development</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34</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CASE WORKSHOP</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a:solidFill>
                  <a:srgbClr val="5B6F8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5119350"/>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Challenge: rainfall variability, flood/drought risk and livelihood vulnerability.</a:t>
            </a:r>
          </a:p>
          <a:p>
            <a:pPr marL="342900" indent="-342900">
              <a:spcAft>
                <a:spcPts val="800"/>
              </a:spcAft>
              <a:buFont typeface="Wingdings" panose="05000000000000000000" pitchFamily="2" charset="2"/>
              <a:buChar char="q"/>
              <a:defRPr sz="1450">
                <a:solidFill>
                  <a:srgbClr val="232D37"/>
                </a:solidFill>
                <a:latin typeface="Aptos"/>
              </a:defRPr>
            </a:pPr>
            <a:r>
              <a:rPr sz="2000" b="1" dirty="0"/>
              <a:t>Change task: increase adoption of climate-resilient practices without imposing one-size-fits-all solutions.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Tools: demonstration plots, farmer champions, advisories, water management, resilient varieties, SHG/FPO linkages and convergence of schemes.</a:t>
            </a:r>
          </a:p>
          <a:p>
            <a:pPr marL="342900" indent="-342900">
              <a:spcAft>
                <a:spcPts val="800"/>
              </a:spcAft>
              <a:buFont typeface="Wingdings" panose="05000000000000000000" pitchFamily="2" charset="2"/>
              <a:buChar char="q"/>
              <a:defRPr sz="1450">
                <a:solidFill>
                  <a:srgbClr val="232D37"/>
                </a:solidFill>
                <a:latin typeface="Aptos"/>
              </a:defRPr>
            </a:pPr>
            <a:r>
              <a:rPr sz="2000" b="1" dirty="0"/>
              <a:t>Change lesson: visible local evidence + trusted messengers + enabling finance/inputs can accelerate adoption.</a:t>
            </a:r>
          </a:p>
          <a:p>
            <a:pPr marL="342900" indent="-342900">
              <a:spcAft>
                <a:spcPts val="800"/>
              </a:spcAft>
              <a:buFont typeface="Wingdings" panose="05000000000000000000" pitchFamily="2" charset="2"/>
              <a:buChar char="q"/>
              <a:defRPr sz="1450">
                <a:solidFill>
                  <a:srgbClr val="232D37"/>
                </a:solidFill>
                <a:latin typeface="Aptos"/>
              </a:defRPr>
            </a:pPr>
            <a:r>
              <a:rPr sz="2000" b="1" dirty="0"/>
              <a:t>Measure both adoption and outcomes: yield stability, water use, income resilience and inclusion.</a:t>
            </a:r>
          </a:p>
        </p:txBody>
      </p:sp>
      <p:sp>
        <p:nvSpPr>
          <p:cNvPr id="9" name="Rounded Rectangle 8"/>
          <p:cNvSpPr/>
          <p:nvPr/>
        </p:nvSpPr>
        <p:spPr>
          <a:xfrm>
            <a:off x="6017342" y="2011680"/>
            <a:ext cx="1303344" cy="1051560"/>
          </a:xfrm>
          <a:prstGeom prst="roundRect">
            <a:avLst>
              <a:gd name="adj" fmla="val 12000"/>
            </a:avLst>
          </a:prstGeom>
          <a:solidFill>
            <a:srgbClr val="C23D34"/>
          </a:solidFill>
          <a:ln w="12700">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6446520" y="2209723"/>
            <a:ext cx="828446" cy="646331"/>
          </a:xfrm>
          <a:prstGeom prst="rect">
            <a:avLst/>
          </a:prstGeom>
          <a:noFill/>
        </p:spPr>
        <p:txBody>
          <a:bodyPr wrap="square" lIns="45720" rIns="45720" anchor="ctr">
            <a:spAutoFit/>
          </a:bodyPr>
          <a:lstStyle/>
          <a:p>
            <a:pPr algn="ctr"/>
            <a:r>
              <a:rPr b="1" dirty="0">
                <a:solidFill>
                  <a:srgbClr val="FFFFFF"/>
                </a:solidFill>
                <a:latin typeface="Aptos"/>
              </a:rPr>
              <a:t>Climate risk</a:t>
            </a:r>
          </a:p>
        </p:txBody>
      </p:sp>
      <p:sp>
        <p:nvSpPr>
          <p:cNvPr id="11" name="TextBox 10"/>
          <p:cNvSpPr txBox="1"/>
          <p:nvPr/>
        </p:nvSpPr>
        <p:spPr>
          <a:xfrm>
            <a:off x="7320686" y="240487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2" name="Rounded Rectangle 11"/>
          <p:cNvSpPr/>
          <p:nvPr/>
        </p:nvSpPr>
        <p:spPr>
          <a:xfrm>
            <a:off x="7485278" y="2011680"/>
            <a:ext cx="919886" cy="1051560"/>
          </a:xfrm>
          <a:prstGeom prst="roundRect">
            <a:avLst>
              <a:gd name="adj" fmla="val 12000"/>
            </a:avLst>
          </a:prstGeom>
          <a:solidFill>
            <a:srgbClr val="E1A437"/>
          </a:solidFill>
          <a:ln w="12700">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7530998" y="2071224"/>
            <a:ext cx="828446" cy="923330"/>
          </a:xfrm>
          <a:prstGeom prst="rect">
            <a:avLst/>
          </a:prstGeom>
          <a:noFill/>
        </p:spPr>
        <p:txBody>
          <a:bodyPr wrap="square" lIns="45720" rIns="45720" anchor="ctr">
            <a:spAutoFit/>
          </a:bodyPr>
          <a:lstStyle/>
          <a:p>
            <a:pPr algn="ctr"/>
            <a:r>
              <a:rPr b="1">
                <a:solidFill>
                  <a:srgbClr val="FFFFFF"/>
                </a:solidFill>
                <a:latin typeface="Aptos"/>
              </a:rPr>
              <a:t>Local evidence</a:t>
            </a:r>
          </a:p>
        </p:txBody>
      </p:sp>
      <p:sp>
        <p:nvSpPr>
          <p:cNvPr id="14" name="TextBox 13"/>
          <p:cNvSpPr txBox="1"/>
          <p:nvPr/>
        </p:nvSpPr>
        <p:spPr>
          <a:xfrm>
            <a:off x="8405164" y="240487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5" name="Rounded Rectangle 14"/>
          <p:cNvSpPr/>
          <p:nvPr/>
        </p:nvSpPr>
        <p:spPr>
          <a:xfrm>
            <a:off x="8569756" y="2011680"/>
            <a:ext cx="919886" cy="1051560"/>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8615476" y="2071224"/>
            <a:ext cx="828446" cy="923330"/>
          </a:xfrm>
          <a:prstGeom prst="rect">
            <a:avLst/>
          </a:prstGeom>
          <a:noFill/>
        </p:spPr>
        <p:txBody>
          <a:bodyPr wrap="square" lIns="45720" rIns="45720" anchor="ctr">
            <a:spAutoFit/>
          </a:bodyPr>
          <a:lstStyle/>
          <a:p>
            <a:pPr algn="ctr"/>
            <a:r>
              <a:rPr b="1">
                <a:solidFill>
                  <a:srgbClr val="FFFFFF"/>
                </a:solidFill>
                <a:latin typeface="Aptos"/>
              </a:rPr>
              <a:t>Farmer champions</a:t>
            </a:r>
          </a:p>
        </p:txBody>
      </p:sp>
      <p:sp>
        <p:nvSpPr>
          <p:cNvPr id="17" name="TextBox 16"/>
          <p:cNvSpPr txBox="1"/>
          <p:nvPr/>
        </p:nvSpPr>
        <p:spPr>
          <a:xfrm>
            <a:off x="9489643" y="240487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18" name="Rounded Rectangle 17"/>
          <p:cNvSpPr/>
          <p:nvPr/>
        </p:nvSpPr>
        <p:spPr>
          <a:xfrm>
            <a:off x="9654235" y="2011680"/>
            <a:ext cx="919886" cy="1051560"/>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9699955" y="2209722"/>
            <a:ext cx="828446" cy="646331"/>
          </a:xfrm>
          <a:prstGeom prst="rect">
            <a:avLst/>
          </a:prstGeom>
          <a:noFill/>
        </p:spPr>
        <p:txBody>
          <a:bodyPr wrap="square" lIns="45720" rIns="45720" anchor="ctr">
            <a:spAutoFit/>
          </a:bodyPr>
          <a:lstStyle/>
          <a:p>
            <a:pPr algn="ctr"/>
            <a:r>
              <a:rPr b="1" dirty="0">
                <a:solidFill>
                  <a:srgbClr val="FFFFFF"/>
                </a:solidFill>
                <a:latin typeface="Aptos"/>
              </a:rPr>
              <a:t>Adoption</a:t>
            </a:r>
          </a:p>
        </p:txBody>
      </p:sp>
      <p:sp>
        <p:nvSpPr>
          <p:cNvPr id="20" name="TextBox 19"/>
          <p:cNvSpPr txBox="1"/>
          <p:nvPr/>
        </p:nvSpPr>
        <p:spPr>
          <a:xfrm>
            <a:off x="10574121" y="2404872"/>
            <a:ext cx="164592" cy="584775"/>
          </a:xfrm>
          <a:prstGeom prst="rect">
            <a:avLst/>
          </a:prstGeom>
          <a:noFill/>
        </p:spPr>
        <p:txBody>
          <a:bodyPr wrap="square" lIns="45720" rIns="45720" anchor="t">
            <a:spAutoFit/>
          </a:bodyPr>
          <a:lstStyle/>
          <a:p>
            <a:pPr algn="ctr"/>
            <a:r>
              <a:rPr sz="3200" b="1">
                <a:solidFill>
                  <a:srgbClr val="5B6F80"/>
                </a:solidFill>
                <a:latin typeface="Aptos"/>
              </a:rPr>
              <a:t>→</a:t>
            </a:r>
          </a:p>
        </p:txBody>
      </p:sp>
      <p:sp>
        <p:nvSpPr>
          <p:cNvPr id="21" name="Rounded Rectangle 20"/>
          <p:cNvSpPr/>
          <p:nvPr/>
        </p:nvSpPr>
        <p:spPr>
          <a:xfrm>
            <a:off x="10738712" y="2011680"/>
            <a:ext cx="1236977" cy="1051560"/>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TextBox 21"/>
          <p:cNvSpPr txBox="1"/>
          <p:nvPr/>
        </p:nvSpPr>
        <p:spPr>
          <a:xfrm>
            <a:off x="10784432" y="2209722"/>
            <a:ext cx="1236977" cy="646331"/>
          </a:xfrm>
          <a:prstGeom prst="rect">
            <a:avLst/>
          </a:prstGeom>
          <a:noFill/>
        </p:spPr>
        <p:txBody>
          <a:bodyPr wrap="square" lIns="45720" rIns="45720" anchor="ctr">
            <a:spAutoFit/>
          </a:bodyPr>
          <a:lstStyle/>
          <a:p>
            <a:pPr algn="ctr"/>
            <a:r>
              <a:rPr b="1" dirty="0">
                <a:solidFill>
                  <a:srgbClr val="FFFFFF"/>
                </a:solidFill>
                <a:latin typeface="Aptos"/>
              </a:rPr>
              <a:t>Resilient livelihood</a:t>
            </a:r>
          </a:p>
        </p:txBody>
      </p:sp>
      <p:sp>
        <p:nvSpPr>
          <p:cNvPr id="23" name="Rounded Rectangle 22"/>
          <p:cNvSpPr/>
          <p:nvPr/>
        </p:nvSpPr>
        <p:spPr>
          <a:xfrm>
            <a:off x="6675120" y="3840480"/>
            <a:ext cx="1033271" cy="146304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4" name="Oval 23"/>
          <p:cNvSpPr/>
          <p:nvPr/>
        </p:nvSpPr>
        <p:spPr>
          <a:xfrm>
            <a:off x="6803136" y="397764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5" name="TextBox 24"/>
          <p:cNvSpPr txBox="1"/>
          <p:nvPr/>
        </p:nvSpPr>
        <p:spPr>
          <a:xfrm>
            <a:off x="6839712" y="399748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26" name="TextBox 25"/>
          <p:cNvSpPr txBox="1"/>
          <p:nvPr/>
        </p:nvSpPr>
        <p:spPr>
          <a:xfrm>
            <a:off x="6734557" y="4455093"/>
            <a:ext cx="850391" cy="646331"/>
          </a:xfrm>
          <a:prstGeom prst="rect">
            <a:avLst/>
          </a:prstGeom>
          <a:noFill/>
        </p:spPr>
        <p:txBody>
          <a:bodyPr wrap="square" lIns="45720" rIns="45720" anchor="ctr">
            <a:spAutoFit/>
          </a:bodyPr>
          <a:lstStyle/>
          <a:p>
            <a:pPr algn="l"/>
            <a:r>
              <a:rPr b="1">
                <a:solidFill>
                  <a:srgbClr val="143556"/>
                </a:solidFill>
                <a:latin typeface="Aptos"/>
              </a:rPr>
              <a:t>Yield stability</a:t>
            </a:r>
          </a:p>
        </p:txBody>
      </p:sp>
      <p:sp>
        <p:nvSpPr>
          <p:cNvPr id="27" name="Rounded Rectangle 26"/>
          <p:cNvSpPr/>
          <p:nvPr/>
        </p:nvSpPr>
        <p:spPr>
          <a:xfrm>
            <a:off x="7854696" y="3840480"/>
            <a:ext cx="1033271" cy="146304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8" name="Oval 27"/>
          <p:cNvSpPr/>
          <p:nvPr/>
        </p:nvSpPr>
        <p:spPr>
          <a:xfrm>
            <a:off x="7982711" y="397764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9" name="TextBox 28"/>
          <p:cNvSpPr txBox="1"/>
          <p:nvPr/>
        </p:nvSpPr>
        <p:spPr>
          <a:xfrm>
            <a:off x="8019288" y="399748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30" name="TextBox 29"/>
          <p:cNvSpPr txBox="1"/>
          <p:nvPr/>
        </p:nvSpPr>
        <p:spPr>
          <a:xfrm>
            <a:off x="7998402" y="4498848"/>
            <a:ext cx="822959" cy="646331"/>
          </a:xfrm>
          <a:prstGeom prst="rect">
            <a:avLst/>
          </a:prstGeom>
          <a:noFill/>
        </p:spPr>
        <p:txBody>
          <a:bodyPr wrap="square" lIns="45720" rIns="45720" anchor="ctr">
            <a:spAutoFit/>
          </a:bodyPr>
          <a:lstStyle/>
          <a:p>
            <a:pPr algn="l"/>
            <a:r>
              <a:rPr b="1" dirty="0">
                <a:solidFill>
                  <a:srgbClr val="143556"/>
                </a:solidFill>
                <a:latin typeface="Aptos"/>
              </a:rPr>
              <a:t>Water use</a:t>
            </a:r>
          </a:p>
        </p:txBody>
      </p:sp>
      <p:sp>
        <p:nvSpPr>
          <p:cNvPr id="31" name="Rounded Rectangle 30"/>
          <p:cNvSpPr/>
          <p:nvPr/>
        </p:nvSpPr>
        <p:spPr>
          <a:xfrm>
            <a:off x="9034272" y="3840480"/>
            <a:ext cx="1033271" cy="146304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2" name="Oval 31"/>
          <p:cNvSpPr/>
          <p:nvPr/>
        </p:nvSpPr>
        <p:spPr>
          <a:xfrm>
            <a:off x="9162287" y="3977640"/>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3" name="TextBox 32"/>
          <p:cNvSpPr txBox="1"/>
          <p:nvPr/>
        </p:nvSpPr>
        <p:spPr>
          <a:xfrm>
            <a:off x="9198863" y="3997488"/>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34" name="TextBox 33"/>
          <p:cNvSpPr txBox="1"/>
          <p:nvPr/>
        </p:nvSpPr>
        <p:spPr>
          <a:xfrm>
            <a:off x="9070848" y="4451730"/>
            <a:ext cx="996695" cy="646331"/>
          </a:xfrm>
          <a:prstGeom prst="rect">
            <a:avLst/>
          </a:prstGeom>
          <a:noFill/>
        </p:spPr>
        <p:txBody>
          <a:bodyPr wrap="square" lIns="45720" rIns="45720" anchor="ctr">
            <a:spAutoFit/>
          </a:bodyPr>
          <a:lstStyle/>
          <a:p>
            <a:pPr algn="l"/>
            <a:r>
              <a:rPr b="1" dirty="0">
                <a:solidFill>
                  <a:srgbClr val="143556"/>
                </a:solidFill>
                <a:latin typeface="Aptos"/>
              </a:rPr>
              <a:t>Income resilience</a:t>
            </a:r>
          </a:p>
        </p:txBody>
      </p:sp>
      <p:sp>
        <p:nvSpPr>
          <p:cNvPr id="35" name="Rounded Rectangle 34"/>
          <p:cNvSpPr/>
          <p:nvPr/>
        </p:nvSpPr>
        <p:spPr>
          <a:xfrm>
            <a:off x="10213847" y="3840480"/>
            <a:ext cx="1033271" cy="1463040"/>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6" name="Oval 35"/>
          <p:cNvSpPr/>
          <p:nvPr/>
        </p:nvSpPr>
        <p:spPr>
          <a:xfrm>
            <a:off x="10341863" y="3977640"/>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7" name="TextBox 36"/>
          <p:cNvSpPr txBox="1"/>
          <p:nvPr/>
        </p:nvSpPr>
        <p:spPr>
          <a:xfrm>
            <a:off x="10378439" y="3997488"/>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38" name="TextBox 37"/>
          <p:cNvSpPr txBox="1"/>
          <p:nvPr/>
        </p:nvSpPr>
        <p:spPr>
          <a:xfrm>
            <a:off x="10190072" y="4414765"/>
            <a:ext cx="1361847" cy="369332"/>
          </a:xfrm>
          <a:prstGeom prst="rect">
            <a:avLst/>
          </a:prstGeom>
          <a:noFill/>
        </p:spPr>
        <p:txBody>
          <a:bodyPr wrap="square" lIns="45720" rIns="45720" anchor="ctr">
            <a:spAutoFit/>
          </a:bodyPr>
          <a:lstStyle/>
          <a:p>
            <a:pPr algn="l"/>
            <a:r>
              <a:rPr b="1" dirty="0">
                <a:solidFill>
                  <a:srgbClr val="143556"/>
                </a:solidFill>
                <a:latin typeface="Aptos"/>
              </a:rPr>
              <a:t>Inclusion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The CHANGE Roadmap for Bihar Officers</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35</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OFFICER TOOLKIT</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127819" y="1234440"/>
            <a:ext cx="6318701" cy="5119350"/>
          </a:xfrm>
          <a:prstGeom prst="rect">
            <a:avLst/>
          </a:prstGeom>
          <a:noFill/>
        </p:spPr>
        <p:txBody>
          <a:bodyPr wrap="square" lIns="36576" rIns="54864">
            <a:spAutoFit/>
          </a:bodyPr>
          <a:lstStyle/>
          <a:p>
            <a:pPr>
              <a:spcAft>
                <a:spcPts val="800"/>
              </a:spcAft>
              <a:defRPr sz="1330">
                <a:solidFill>
                  <a:srgbClr val="232D37"/>
                </a:solidFill>
                <a:latin typeface="Aptos"/>
              </a:defRPr>
            </a:pPr>
            <a:r>
              <a:rPr sz="2000" b="1" dirty="0"/>
              <a:t>C — Clarify the need: evidence, citizen problem, risk of inaction.</a:t>
            </a:r>
          </a:p>
          <a:p>
            <a:pPr>
              <a:spcAft>
                <a:spcPts val="800"/>
              </a:spcAft>
              <a:defRPr sz="1330">
                <a:solidFill>
                  <a:srgbClr val="232D37"/>
                </a:solidFill>
                <a:latin typeface="Aptos"/>
              </a:defRPr>
            </a:pPr>
            <a:r>
              <a:rPr sz="2000" b="1" dirty="0"/>
              <a:t>H — Have a vision: define the future state and measurable outcomes.</a:t>
            </a:r>
          </a:p>
          <a:p>
            <a:pPr>
              <a:spcAft>
                <a:spcPts val="800"/>
              </a:spcAft>
              <a:defRPr sz="1330">
                <a:solidFill>
                  <a:srgbClr val="232D37"/>
                </a:solidFill>
                <a:latin typeface="Aptos"/>
              </a:defRPr>
            </a:pPr>
            <a:r>
              <a:rPr sz="2000" b="1" dirty="0"/>
              <a:t>A — Assess and plan: stakeholders, resources, risks, legal constraints.</a:t>
            </a:r>
          </a:p>
          <a:p>
            <a:pPr>
              <a:spcAft>
                <a:spcPts val="800"/>
              </a:spcAft>
              <a:defRPr sz="1330">
                <a:solidFill>
                  <a:srgbClr val="232D37"/>
                </a:solidFill>
                <a:latin typeface="Aptos"/>
              </a:defRPr>
            </a:pPr>
            <a:r>
              <a:rPr sz="2000" b="1" dirty="0"/>
              <a:t>N — Navigate stakeholders: build ownership and address resistance.</a:t>
            </a:r>
          </a:p>
          <a:p>
            <a:pPr>
              <a:spcAft>
                <a:spcPts val="800"/>
              </a:spcAft>
              <a:defRPr sz="1330">
                <a:solidFill>
                  <a:srgbClr val="232D37"/>
                </a:solidFill>
                <a:latin typeface="Aptos"/>
              </a:defRPr>
            </a:pPr>
            <a:r>
              <a:rPr sz="2000" b="1" dirty="0"/>
              <a:t>G — Generate quick wins: prove value and build credibility.</a:t>
            </a:r>
          </a:p>
          <a:p>
            <a:pPr>
              <a:spcAft>
                <a:spcPts val="800"/>
              </a:spcAft>
              <a:defRPr sz="1330">
                <a:solidFill>
                  <a:srgbClr val="232D37"/>
                </a:solidFill>
                <a:latin typeface="Aptos"/>
              </a:defRPr>
            </a:pPr>
            <a:r>
              <a:rPr sz="2000" b="1" dirty="0"/>
              <a:t>E — Embed and sustain: SOPs, budgets, capability, MIS and accountability.</a:t>
            </a:r>
          </a:p>
          <a:p>
            <a:pPr>
              <a:spcAft>
                <a:spcPts val="800"/>
              </a:spcAft>
              <a:defRPr sz="1330">
                <a:solidFill>
                  <a:srgbClr val="232D37"/>
                </a:solidFill>
                <a:latin typeface="Aptos"/>
              </a:defRPr>
            </a:pPr>
            <a:endParaRPr lang="en-US" sz="2000" b="1" dirty="0"/>
          </a:p>
          <a:p>
            <a:pPr>
              <a:spcAft>
                <a:spcPts val="800"/>
              </a:spcAft>
              <a:defRPr sz="1330">
                <a:solidFill>
                  <a:srgbClr val="232D37"/>
                </a:solidFill>
                <a:latin typeface="Aptos"/>
              </a:defRPr>
            </a:pPr>
            <a:r>
              <a:rPr sz="2000" b="1" dirty="0"/>
              <a:t>Use CHANGE as a field checklist from diagnosis to </a:t>
            </a:r>
            <a:r>
              <a:rPr sz="2000" b="1" dirty="0" err="1"/>
              <a:t>institutionalisation</a:t>
            </a:r>
            <a:r>
              <a:rPr sz="2000" b="1" dirty="0"/>
              <a:t>.</a:t>
            </a:r>
          </a:p>
        </p:txBody>
      </p:sp>
      <p:sp>
        <p:nvSpPr>
          <p:cNvPr id="9" name="Oval 8"/>
          <p:cNvSpPr/>
          <p:nvPr/>
        </p:nvSpPr>
        <p:spPr>
          <a:xfrm>
            <a:off x="6638544" y="1335024"/>
            <a:ext cx="530352" cy="530352"/>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6675120" y="1453895"/>
            <a:ext cx="457200" cy="461665"/>
          </a:xfrm>
          <a:prstGeom prst="rect">
            <a:avLst/>
          </a:prstGeom>
          <a:noFill/>
        </p:spPr>
        <p:txBody>
          <a:bodyPr wrap="square" lIns="45720" rIns="45720" anchor="t">
            <a:spAutoFit/>
          </a:bodyPr>
          <a:lstStyle/>
          <a:p>
            <a:pPr algn="ctr"/>
            <a:r>
              <a:rPr sz="2400" b="1">
                <a:solidFill>
                  <a:srgbClr val="FFFFFF"/>
                </a:solidFill>
                <a:latin typeface="Aptos"/>
              </a:rPr>
              <a:t>C</a:t>
            </a:r>
          </a:p>
        </p:txBody>
      </p:sp>
      <p:sp>
        <p:nvSpPr>
          <p:cNvPr id="11" name="TextBox 10"/>
          <p:cNvSpPr txBox="1"/>
          <p:nvPr/>
        </p:nvSpPr>
        <p:spPr>
          <a:xfrm>
            <a:off x="7360920" y="1404717"/>
            <a:ext cx="3886200" cy="400110"/>
          </a:xfrm>
          <a:prstGeom prst="rect">
            <a:avLst/>
          </a:prstGeom>
          <a:noFill/>
        </p:spPr>
        <p:txBody>
          <a:bodyPr wrap="square" lIns="45720" rIns="45720" anchor="ctr">
            <a:spAutoFit/>
          </a:bodyPr>
          <a:lstStyle/>
          <a:p>
            <a:pPr algn="l"/>
            <a:r>
              <a:rPr sz="2000" b="1">
                <a:solidFill>
                  <a:srgbClr val="143556"/>
                </a:solidFill>
                <a:latin typeface="Aptos"/>
              </a:rPr>
              <a:t>Clarify</a:t>
            </a:r>
          </a:p>
        </p:txBody>
      </p:sp>
      <p:sp>
        <p:nvSpPr>
          <p:cNvPr id="12" name="Oval 11"/>
          <p:cNvSpPr/>
          <p:nvPr/>
        </p:nvSpPr>
        <p:spPr>
          <a:xfrm>
            <a:off x="6638544" y="2084831"/>
            <a:ext cx="530352" cy="530352"/>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6675120" y="2203704"/>
            <a:ext cx="457200" cy="461665"/>
          </a:xfrm>
          <a:prstGeom prst="rect">
            <a:avLst/>
          </a:prstGeom>
          <a:noFill/>
        </p:spPr>
        <p:txBody>
          <a:bodyPr wrap="square" lIns="45720" rIns="45720" anchor="t">
            <a:spAutoFit/>
          </a:bodyPr>
          <a:lstStyle/>
          <a:p>
            <a:pPr algn="ctr"/>
            <a:r>
              <a:rPr sz="2400" b="1">
                <a:solidFill>
                  <a:srgbClr val="FFFFFF"/>
                </a:solidFill>
                <a:latin typeface="Aptos"/>
              </a:rPr>
              <a:t>H</a:t>
            </a:r>
          </a:p>
        </p:txBody>
      </p:sp>
      <p:sp>
        <p:nvSpPr>
          <p:cNvPr id="14" name="TextBox 13"/>
          <p:cNvSpPr txBox="1"/>
          <p:nvPr/>
        </p:nvSpPr>
        <p:spPr>
          <a:xfrm>
            <a:off x="7360920" y="2154525"/>
            <a:ext cx="3886200" cy="400110"/>
          </a:xfrm>
          <a:prstGeom prst="rect">
            <a:avLst/>
          </a:prstGeom>
          <a:noFill/>
        </p:spPr>
        <p:txBody>
          <a:bodyPr wrap="square" lIns="45720" rIns="45720" anchor="ctr">
            <a:spAutoFit/>
          </a:bodyPr>
          <a:lstStyle/>
          <a:p>
            <a:pPr algn="l"/>
            <a:r>
              <a:rPr sz="2000" b="1">
                <a:solidFill>
                  <a:srgbClr val="143556"/>
                </a:solidFill>
                <a:latin typeface="Aptos"/>
              </a:rPr>
              <a:t>Have a vision</a:t>
            </a:r>
          </a:p>
        </p:txBody>
      </p:sp>
      <p:sp>
        <p:nvSpPr>
          <p:cNvPr id="15" name="Oval 14"/>
          <p:cNvSpPr/>
          <p:nvPr/>
        </p:nvSpPr>
        <p:spPr>
          <a:xfrm>
            <a:off x="6638544" y="2834639"/>
            <a:ext cx="530352" cy="530352"/>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6675120" y="2953512"/>
            <a:ext cx="457200" cy="461665"/>
          </a:xfrm>
          <a:prstGeom prst="rect">
            <a:avLst/>
          </a:prstGeom>
          <a:noFill/>
        </p:spPr>
        <p:txBody>
          <a:bodyPr wrap="square" lIns="45720" rIns="45720" anchor="t">
            <a:spAutoFit/>
          </a:bodyPr>
          <a:lstStyle/>
          <a:p>
            <a:pPr algn="ctr"/>
            <a:r>
              <a:rPr sz="2400" b="1">
                <a:solidFill>
                  <a:srgbClr val="FFFFFF"/>
                </a:solidFill>
                <a:latin typeface="Aptos"/>
              </a:rPr>
              <a:t>A</a:t>
            </a:r>
          </a:p>
        </p:txBody>
      </p:sp>
      <p:sp>
        <p:nvSpPr>
          <p:cNvPr id="17" name="TextBox 16"/>
          <p:cNvSpPr txBox="1"/>
          <p:nvPr/>
        </p:nvSpPr>
        <p:spPr>
          <a:xfrm>
            <a:off x="7360920" y="2904333"/>
            <a:ext cx="3886200" cy="400110"/>
          </a:xfrm>
          <a:prstGeom prst="rect">
            <a:avLst/>
          </a:prstGeom>
          <a:noFill/>
        </p:spPr>
        <p:txBody>
          <a:bodyPr wrap="square" lIns="45720" rIns="45720" anchor="ctr">
            <a:spAutoFit/>
          </a:bodyPr>
          <a:lstStyle/>
          <a:p>
            <a:pPr algn="l"/>
            <a:r>
              <a:rPr sz="2000" b="1">
                <a:solidFill>
                  <a:srgbClr val="143556"/>
                </a:solidFill>
                <a:latin typeface="Aptos"/>
              </a:rPr>
              <a:t>Assess &amp; plan</a:t>
            </a:r>
          </a:p>
        </p:txBody>
      </p:sp>
      <p:sp>
        <p:nvSpPr>
          <p:cNvPr id="18" name="Oval 17"/>
          <p:cNvSpPr/>
          <p:nvPr/>
        </p:nvSpPr>
        <p:spPr>
          <a:xfrm>
            <a:off x="6638544" y="3584448"/>
            <a:ext cx="530352" cy="530352"/>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75120" y="3703320"/>
            <a:ext cx="457200" cy="461665"/>
          </a:xfrm>
          <a:prstGeom prst="rect">
            <a:avLst/>
          </a:prstGeom>
          <a:noFill/>
        </p:spPr>
        <p:txBody>
          <a:bodyPr wrap="square" lIns="45720" rIns="45720" anchor="t">
            <a:spAutoFit/>
          </a:bodyPr>
          <a:lstStyle/>
          <a:p>
            <a:pPr algn="ctr"/>
            <a:r>
              <a:rPr sz="2400" b="1">
                <a:solidFill>
                  <a:srgbClr val="FFFFFF"/>
                </a:solidFill>
                <a:latin typeface="Aptos"/>
              </a:rPr>
              <a:t>N</a:t>
            </a:r>
          </a:p>
        </p:txBody>
      </p:sp>
      <p:sp>
        <p:nvSpPr>
          <p:cNvPr id="20" name="TextBox 19"/>
          <p:cNvSpPr txBox="1"/>
          <p:nvPr/>
        </p:nvSpPr>
        <p:spPr>
          <a:xfrm>
            <a:off x="7360920" y="3654141"/>
            <a:ext cx="3886200" cy="400110"/>
          </a:xfrm>
          <a:prstGeom prst="rect">
            <a:avLst/>
          </a:prstGeom>
          <a:noFill/>
        </p:spPr>
        <p:txBody>
          <a:bodyPr wrap="square" lIns="45720" rIns="45720" anchor="ctr">
            <a:spAutoFit/>
          </a:bodyPr>
          <a:lstStyle/>
          <a:p>
            <a:pPr algn="l"/>
            <a:r>
              <a:rPr sz="2000" b="1">
                <a:solidFill>
                  <a:srgbClr val="143556"/>
                </a:solidFill>
                <a:latin typeface="Aptos"/>
              </a:rPr>
              <a:t>Navigate</a:t>
            </a:r>
          </a:p>
        </p:txBody>
      </p:sp>
      <p:sp>
        <p:nvSpPr>
          <p:cNvPr id="21" name="Oval 20"/>
          <p:cNvSpPr/>
          <p:nvPr/>
        </p:nvSpPr>
        <p:spPr>
          <a:xfrm>
            <a:off x="6638544" y="4334255"/>
            <a:ext cx="530352" cy="530352"/>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TextBox 21"/>
          <p:cNvSpPr txBox="1"/>
          <p:nvPr/>
        </p:nvSpPr>
        <p:spPr>
          <a:xfrm>
            <a:off x="6675120" y="4453127"/>
            <a:ext cx="457200" cy="461665"/>
          </a:xfrm>
          <a:prstGeom prst="rect">
            <a:avLst/>
          </a:prstGeom>
          <a:noFill/>
        </p:spPr>
        <p:txBody>
          <a:bodyPr wrap="square" lIns="45720" rIns="45720" anchor="t">
            <a:spAutoFit/>
          </a:bodyPr>
          <a:lstStyle/>
          <a:p>
            <a:pPr algn="ctr"/>
            <a:r>
              <a:rPr sz="2400" b="1">
                <a:solidFill>
                  <a:srgbClr val="FFFFFF"/>
                </a:solidFill>
                <a:latin typeface="Aptos"/>
              </a:rPr>
              <a:t>G</a:t>
            </a:r>
          </a:p>
        </p:txBody>
      </p:sp>
      <p:sp>
        <p:nvSpPr>
          <p:cNvPr id="23" name="TextBox 22"/>
          <p:cNvSpPr txBox="1"/>
          <p:nvPr/>
        </p:nvSpPr>
        <p:spPr>
          <a:xfrm>
            <a:off x="7360920" y="4403949"/>
            <a:ext cx="3886200" cy="400110"/>
          </a:xfrm>
          <a:prstGeom prst="rect">
            <a:avLst/>
          </a:prstGeom>
          <a:noFill/>
        </p:spPr>
        <p:txBody>
          <a:bodyPr wrap="square" lIns="45720" rIns="45720" anchor="ctr">
            <a:spAutoFit/>
          </a:bodyPr>
          <a:lstStyle/>
          <a:p>
            <a:pPr algn="l"/>
            <a:r>
              <a:rPr sz="2000" b="1">
                <a:solidFill>
                  <a:srgbClr val="143556"/>
                </a:solidFill>
                <a:latin typeface="Aptos"/>
              </a:rPr>
              <a:t>Generate wins</a:t>
            </a:r>
          </a:p>
        </p:txBody>
      </p:sp>
      <p:sp>
        <p:nvSpPr>
          <p:cNvPr id="24" name="Oval 23"/>
          <p:cNvSpPr/>
          <p:nvPr/>
        </p:nvSpPr>
        <p:spPr>
          <a:xfrm>
            <a:off x="6638544" y="5084064"/>
            <a:ext cx="530352" cy="530352"/>
          </a:xfrm>
          <a:prstGeom prst="ellipse">
            <a:avLst/>
          </a:prstGeom>
          <a:solidFill>
            <a:srgbClr val="143556"/>
          </a:solidFill>
          <a:ln>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5" name="TextBox 24"/>
          <p:cNvSpPr txBox="1"/>
          <p:nvPr/>
        </p:nvSpPr>
        <p:spPr>
          <a:xfrm>
            <a:off x="6675120" y="5202936"/>
            <a:ext cx="457200" cy="461665"/>
          </a:xfrm>
          <a:prstGeom prst="rect">
            <a:avLst/>
          </a:prstGeom>
          <a:noFill/>
        </p:spPr>
        <p:txBody>
          <a:bodyPr wrap="square" lIns="45720" rIns="45720" anchor="t">
            <a:spAutoFit/>
          </a:bodyPr>
          <a:lstStyle/>
          <a:p>
            <a:pPr algn="ctr"/>
            <a:r>
              <a:rPr sz="2400" b="1">
                <a:solidFill>
                  <a:srgbClr val="FFFFFF"/>
                </a:solidFill>
                <a:latin typeface="Aptos"/>
              </a:rPr>
              <a:t>E</a:t>
            </a:r>
          </a:p>
        </p:txBody>
      </p:sp>
      <p:sp>
        <p:nvSpPr>
          <p:cNvPr id="26" name="TextBox 25"/>
          <p:cNvSpPr txBox="1"/>
          <p:nvPr/>
        </p:nvSpPr>
        <p:spPr>
          <a:xfrm>
            <a:off x="7360920" y="5153757"/>
            <a:ext cx="3886200" cy="400110"/>
          </a:xfrm>
          <a:prstGeom prst="rect">
            <a:avLst/>
          </a:prstGeom>
          <a:noFill/>
        </p:spPr>
        <p:txBody>
          <a:bodyPr wrap="square" lIns="45720" rIns="45720" anchor="ctr">
            <a:spAutoFit/>
          </a:bodyPr>
          <a:lstStyle/>
          <a:p>
            <a:pPr algn="l"/>
            <a:r>
              <a:rPr sz="2000" b="1">
                <a:solidFill>
                  <a:srgbClr val="143556"/>
                </a:solidFill>
                <a:latin typeface="Aptos"/>
              </a:rPr>
              <a:t>Embed</a:t>
            </a:r>
          </a:p>
        </p:txBody>
      </p:sp>
      <p:pic>
        <p:nvPicPr>
          <p:cNvPr id="27" name="Picture 26">
            <a:extLst>
              <a:ext uri="{FF2B5EF4-FFF2-40B4-BE49-F238E27FC236}">
                <a16:creationId xmlns:a16="http://schemas.microsoft.com/office/drawing/2014/main" id="{087EB50C-1FEE-4DD1-AE11-4E6F4794585A}"/>
              </a:ext>
            </a:extLst>
          </p:cNvPr>
          <p:cNvPicPr>
            <a:picLocks noChangeAspect="1"/>
          </p:cNvPicPr>
          <p:nvPr/>
        </p:nvPicPr>
        <p:blipFill>
          <a:blip r:embed="rId2"/>
          <a:stretch>
            <a:fillRect/>
          </a:stretch>
        </p:blipFill>
        <p:spPr>
          <a:xfrm>
            <a:off x="67523" y="109728"/>
            <a:ext cx="12056954"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23220"/>
          </a:xfrm>
          <a:prstGeom prst="rect">
            <a:avLst/>
          </a:prstGeom>
          <a:noFill/>
        </p:spPr>
        <p:txBody>
          <a:bodyPr wrap="square" lIns="45720" rIns="45720" anchor="t">
            <a:spAutoFit/>
          </a:bodyPr>
          <a:lstStyle/>
          <a:p>
            <a:pPr algn="l"/>
            <a:r>
              <a:rPr sz="2800" b="1" dirty="0">
                <a:solidFill>
                  <a:srgbClr val="143556"/>
                </a:solidFill>
                <a:latin typeface="Aptos"/>
              </a:rPr>
              <a:t>Change Dashboard: Measure What Matters</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36</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OFFICER TOOLKIT</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708981"/>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dirty="0"/>
              <a:t>Outcome: what changed for citizens/community?</a:t>
            </a:r>
          </a:p>
          <a:p>
            <a:pPr marL="342900" indent="-342900">
              <a:spcAft>
                <a:spcPts val="800"/>
              </a:spcAft>
              <a:buFont typeface="Wingdings" panose="05000000000000000000" pitchFamily="2" charset="2"/>
              <a:buChar char="q"/>
              <a:defRPr sz="1330">
                <a:solidFill>
                  <a:srgbClr val="232D37"/>
                </a:solidFill>
                <a:latin typeface="Aptos"/>
              </a:defRPr>
            </a:pPr>
            <a:r>
              <a:rPr sz="2000" dirty="0"/>
              <a:t>Service: access, timeliness, quality, reliability and grievance resolution.</a:t>
            </a:r>
          </a:p>
          <a:p>
            <a:pPr marL="342900" indent="-342900">
              <a:spcAft>
                <a:spcPts val="800"/>
              </a:spcAft>
              <a:buFont typeface="Wingdings" panose="05000000000000000000" pitchFamily="2" charset="2"/>
              <a:buChar char="q"/>
              <a:defRPr sz="1330">
                <a:solidFill>
                  <a:srgbClr val="232D37"/>
                </a:solidFill>
                <a:latin typeface="Aptos"/>
              </a:defRPr>
            </a:pPr>
            <a:r>
              <a:rPr sz="2000" dirty="0"/>
              <a:t>Equity: who benefited and who was left behind?</a:t>
            </a:r>
          </a:p>
          <a:p>
            <a:pPr marL="342900" indent="-342900">
              <a:spcAft>
                <a:spcPts val="800"/>
              </a:spcAft>
              <a:buFont typeface="Wingdings" panose="05000000000000000000" pitchFamily="2" charset="2"/>
              <a:buChar char="q"/>
              <a:defRPr sz="1330">
                <a:solidFill>
                  <a:srgbClr val="232D37"/>
                </a:solidFill>
                <a:latin typeface="Aptos"/>
              </a:defRPr>
            </a:pPr>
            <a:r>
              <a:rPr sz="2000" dirty="0"/>
              <a:t>Adoption: are staff and citizens actually using the new process?</a:t>
            </a:r>
          </a:p>
          <a:p>
            <a:pPr marL="342900" indent="-342900">
              <a:spcAft>
                <a:spcPts val="800"/>
              </a:spcAft>
              <a:buFont typeface="Wingdings" panose="05000000000000000000" pitchFamily="2" charset="2"/>
              <a:buChar char="q"/>
              <a:defRPr sz="1330">
                <a:solidFill>
                  <a:srgbClr val="232D37"/>
                </a:solidFill>
                <a:latin typeface="Aptos"/>
              </a:defRPr>
            </a:pPr>
            <a:r>
              <a:rPr sz="2000" dirty="0"/>
              <a:t>Resilience/sustainability: does the change reduce risk and resource intensity?</a:t>
            </a:r>
          </a:p>
          <a:p>
            <a:pPr marL="342900" indent="-342900">
              <a:spcAft>
                <a:spcPts val="800"/>
              </a:spcAft>
              <a:buFont typeface="Wingdings" panose="05000000000000000000" pitchFamily="2" charset="2"/>
              <a:buChar char="q"/>
              <a:defRPr sz="1330">
                <a:solidFill>
                  <a:srgbClr val="232D37"/>
                </a:solidFill>
                <a:latin typeface="Aptos"/>
              </a:defRPr>
            </a:pPr>
            <a:r>
              <a:rPr sz="2000" dirty="0"/>
              <a:t>Implementation health: milestones, budget, bottlenecks and risks.</a:t>
            </a:r>
          </a:p>
          <a:p>
            <a:pPr marL="342900" indent="-342900">
              <a:spcAft>
                <a:spcPts val="800"/>
              </a:spcAft>
              <a:buFont typeface="Wingdings" panose="05000000000000000000" pitchFamily="2" charset="2"/>
              <a:buChar char="q"/>
              <a:defRPr sz="1330">
                <a:solidFill>
                  <a:srgbClr val="232D37"/>
                </a:solidFill>
                <a:latin typeface="Aptos"/>
              </a:defRPr>
            </a:pPr>
            <a:r>
              <a:rPr sz="2000" dirty="0"/>
              <a:t>Learning: what should be stopped, adapted or scaled?</a:t>
            </a:r>
          </a:p>
        </p:txBody>
      </p:sp>
      <p:sp>
        <p:nvSpPr>
          <p:cNvPr id="9" name="Rounded Rectangle 8"/>
          <p:cNvSpPr/>
          <p:nvPr/>
        </p:nvSpPr>
        <p:spPr>
          <a:xfrm>
            <a:off x="6446520" y="1234440"/>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37160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39144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616702"/>
            <a:ext cx="1801368" cy="369332"/>
          </a:xfrm>
          <a:prstGeom prst="rect">
            <a:avLst/>
          </a:prstGeom>
          <a:noFill/>
        </p:spPr>
        <p:txBody>
          <a:bodyPr wrap="square" lIns="45720" rIns="45720" anchor="ctr">
            <a:spAutoFit/>
          </a:bodyPr>
          <a:lstStyle/>
          <a:p>
            <a:pPr algn="l"/>
            <a:r>
              <a:rPr b="1">
                <a:solidFill>
                  <a:srgbClr val="143556"/>
                </a:solidFill>
                <a:latin typeface="Aptos"/>
              </a:rPr>
              <a:t>Outcome</a:t>
            </a:r>
          </a:p>
        </p:txBody>
      </p:sp>
      <p:sp>
        <p:nvSpPr>
          <p:cNvPr id="13" name="Rounded Rectangle 12"/>
          <p:cNvSpPr/>
          <p:nvPr/>
        </p:nvSpPr>
        <p:spPr>
          <a:xfrm>
            <a:off x="9125712" y="1234440"/>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37160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39144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616702"/>
            <a:ext cx="1801368" cy="369332"/>
          </a:xfrm>
          <a:prstGeom prst="rect">
            <a:avLst/>
          </a:prstGeom>
          <a:noFill/>
        </p:spPr>
        <p:txBody>
          <a:bodyPr wrap="square" lIns="45720" rIns="45720" anchor="ctr">
            <a:spAutoFit/>
          </a:bodyPr>
          <a:lstStyle/>
          <a:p>
            <a:pPr algn="l"/>
            <a:r>
              <a:rPr b="1">
                <a:solidFill>
                  <a:srgbClr val="143556"/>
                </a:solidFill>
                <a:latin typeface="Aptos"/>
              </a:rPr>
              <a:t>Service</a:t>
            </a:r>
          </a:p>
        </p:txBody>
      </p:sp>
      <p:sp>
        <p:nvSpPr>
          <p:cNvPr id="17" name="Rounded Rectangle 16"/>
          <p:cNvSpPr/>
          <p:nvPr/>
        </p:nvSpPr>
        <p:spPr>
          <a:xfrm>
            <a:off x="6446520" y="2459736"/>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2596896"/>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2616744"/>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2841998"/>
            <a:ext cx="1801368" cy="369332"/>
          </a:xfrm>
          <a:prstGeom prst="rect">
            <a:avLst/>
          </a:prstGeom>
          <a:noFill/>
        </p:spPr>
        <p:txBody>
          <a:bodyPr wrap="square" lIns="45720" rIns="45720" anchor="ctr">
            <a:spAutoFit/>
          </a:bodyPr>
          <a:lstStyle/>
          <a:p>
            <a:pPr algn="l"/>
            <a:r>
              <a:rPr b="1">
                <a:solidFill>
                  <a:srgbClr val="143556"/>
                </a:solidFill>
                <a:latin typeface="Aptos"/>
              </a:rPr>
              <a:t>Equity</a:t>
            </a:r>
          </a:p>
        </p:txBody>
      </p:sp>
      <p:sp>
        <p:nvSpPr>
          <p:cNvPr id="21" name="Rounded Rectangle 20"/>
          <p:cNvSpPr/>
          <p:nvPr/>
        </p:nvSpPr>
        <p:spPr>
          <a:xfrm>
            <a:off x="9125712" y="2459736"/>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2596896"/>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2616744"/>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2841998"/>
            <a:ext cx="1801368" cy="369332"/>
          </a:xfrm>
          <a:prstGeom prst="rect">
            <a:avLst/>
          </a:prstGeom>
          <a:noFill/>
        </p:spPr>
        <p:txBody>
          <a:bodyPr wrap="square" lIns="45720" rIns="45720" anchor="ctr">
            <a:spAutoFit/>
          </a:bodyPr>
          <a:lstStyle/>
          <a:p>
            <a:pPr algn="l"/>
            <a:r>
              <a:rPr b="1">
                <a:solidFill>
                  <a:srgbClr val="143556"/>
                </a:solidFill>
                <a:latin typeface="Aptos"/>
              </a:rPr>
              <a:t>Adoption</a:t>
            </a:r>
          </a:p>
        </p:txBody>
      </p:sp>
      <p:sp>
        <p:nvSpPr>
          <p:cNvPr id="25" name="Rounded Rectangle 24"/>
          <p:cNvSpPr/>
          <p:nvPr/>
        </p:nvSpPr>
        <p:spPr>
          <a:xfrm>
            <a:off x="6446520" y="3685032"/>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382219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3842040"/>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067294"/>
            <a:ext cx="1801368" cy="369332"/>
          </a:xfrm>
          <a:prstGeom prst="rect">
            <a:avLst/>
          </a:prstGeom>
          <a:noFill/>
        </p:spPr>
        <p:txBody>
          <a:bodyPr wrap="square" lIns="45720" rIns="45720" anchor="ctr">
            <a:spAutoFit/>
          </a:bodyPr>
          <a:lstStyle/>
          <a:p>
            <a:pPr algn="l"/>
            <a:r>
              <a:rPr b="1">
                <a:solidFill>
                  <a:srgbClr val="143556"/>
                </a:solidFill>
                <a:latin typeface="Aptos"/>
              </a:rPr>
              <a:t>Resilience</a:t>
            </a:r>
          </a:p>
        </p:txBody>
      </p:sp>
      <p:sp>
        <p:nvSpPr>
          <p:cNvPr id="29" name="Rounded Rectangle 28"/>
          <p:cNvSpPr/>
          <p:nvPr/>
        </p:nvSpPr>
        <p:spPr>
          <a:xfrm>
            <a:off x="9125712" y="3685032"/>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3822192"/>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3842040"/>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067294"/>
            <a:ext cx="1801368" cy="369332"/>
          </a:xfrm>
          <a:prstGeom prst="rect">
            <a:avLst/>
          </a:prstGeom>
          <a:noFill/>
        </p:spPr>
        <p:txBody>
          <a:bodyPr wrap="square" lIns="45720" rIns="45720" anchor="ctr">
            <a:spAutoFit/>
          </a:bodyPr>
          <a:lstStyle/>
          <a:p>
            <a:pPr algn="l"/>
            <a:r>
              <a:rPr b="1">
                <a:solidFill>
                  <a:srgbClr val="143556"/>
                </a:solidFill>
                <a:latin typeface="Aptos"/>
              </a:rPr>
              <a:t>Implementation</a:t>
            </a:r>
          </a:p>
        </p:txBody>
      </p:sp>
      <p:sp>
        <p:nvSpPr>
          <p:cNvPr id="33" name="Rounded Rectangle 32"/>
          <p:cNvSpPr/>
          <p:nvPr/>
        </p:nvSpPr>
        <p:spPr>
          <a:xfrm>
            <a:off x="6446520" y="4910328"/>
            <a:ext cx="2532888" cy="107899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4" name="Oval 33"/>
          <p:cNvSpPr/>
          <p:nvPr/>
        </p:nvSpPr>
        <p:spPr>
          <a:xfrm>
            <a:off x="6574536" y="5047488"/>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5" name="TextBox 34"/>
          <p:cNvSpPr txBox="1"/>
          <p:nvPr/>
        </p:nvSpPr>
        <p:spPr>
          <a:xfrm>
            <a:off x="6611112" y="5067336"/>
            <a:ext cx="310896" cy="307777"/>
          </a:xfrm>
          <a:prstGeom prst="rect">
            <a:avLst/>
          </a:prstGeom>
          <a:noFill/>
        </p:spPr>
        <p:txBody>
          <a:bodyPr wrap="square" lIns="45720" rIns="45720" anchor="ctr">
            <a:spAutoFit/>
          </a:bodyPr>
          <a:lstStyle/>
          <a:p>
            <a:pPr algn="ctr"/>
            <a:r>
              <a:rPr sz="1400" b="1">
                <a:solidFill>
                  <a:srgbClr val="FFFFFF"/>
                </a:solidFill>
                <a:latin typeface="Aptos"/>
              </a:rPr>
              <a:t>7</a:t>
            </a:r>
          </a:p>
        </p:txBody>
      </p:sp>
      <p:sp>
        <p:nvSpPr>
          <p:cNvPr id="36" name="TextBox 35"/>
          <p:cNvSpPr txBox="1"/>
          <p:nvPr/>
        </p:nvSpPr>
        <p:spPr>
          <a:xfrm>
            <a:off x="7040880" y="5292590"/>
            <a:ext cx="1801368" cy="369332"/>
          </a:xfrm>
          <a:prstGeom prst="rect">
            <a:avLst/>
          </a:prstGeom>
          <a:noFill/>
        </p:spPr>
        <p:txBody>
          <a:bodyPr wrap="square" lIns="45720" rIns="45720" anchor="ctr">
            <a:spAutoFit/>
          </a:bodyPr>
          <a:lstStyle/>
          <a:p>
            <a:pPr algn="l"/>
            <a:r>
              <a:rPr b="1">
                <a:solidFill>
                  <a:srgbClr val="143556"/>
                </a:solidFill>
                <a:latin typeface="Aptos"/>
              </a:rPr>
              <a:t>Learning</a:t>
            </a:r>
          </a:p>
        </p:txBody>
      </p:sp>
      <p:pic>
        <p:nvPicPr>
          <p:cNvPr id="40" name="Picture 39">
            <a:extLst>
              <a:ext uri="{FF2B5EF4-FFF2-40B4-BE49-F238E27FC236}">
                <a16:creationId xmlns:a16="http://schemas.microsoft.com/office/drawing/2014/main" id="{C350DAC2-03F6-439A-AD60-B61D72F07195}"/>
              </a:ext>
            </a:extLst>
          </p:cNvPr>
          <p:cNvPicPr>
            <a:picLocks noChangeAspect="1"/>
          </p:cNvPicPr>
          <p:nvPr/>
        </p:nvPicPr>
        <p:blipFill>
          <a:blip r:embed="rId2"/>
          <a:stretch>
            <a:fillRect/>
          </a:stretch>
        </p:blipFill>
        <p:spPr>
          <a:xfrm>
            <a:off x="56387" y="0"/>
            <a:ext cx="12037289"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07008"/>
          </a:xfrm>
          <a:prstGeom prst="rect">
            <a:avLst/>
          </a:prstGeom>
          <a:solidFill>
            <a:srgbClr val="0C3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 name="TextBox 2"/>
          <p:cNvSpPr txBox="1"/>
          <p:nvPr/>
        </p:nvSpPr>
        <p:spPr>
          <a:xfrm>
            <a:off x="502920" y="164592"/>
            <a:ext cx="11247120" cy="584775"/>
          </a:xfrm>
          <a:prstGeom prst="rect">
            <a:avLst/>
          </a:prstGeom>
          <a:noFill/>
        </p:spPr>
        <p:txBody>
          <a:bodyPr wrap="square">
            <a:spAutoFit/>
          </a:bodyPr>
          <a:lstStyle/>
          <a:p>
            <a:pPr>
              <a:defRPr sz="2900" b="1">
                <a:solidFill>
                  <a:srgbClr val="FFFFFF"/>
                </a:solidFill>
                <a:latin typeface="Aptos"/>
              </a:defRPr>
            </a:pPr>
            <a:r>
              <a:rPr sz="3200" dirty="0"/>
              <a:t>WHY BIHAR NEEDS CHANGE MANAGEMENT</a:t>
            </a:r>
          </a:p>
        </p:txBody>
      </p:sp>
      <p:sp>
        <p:nvSpPr>
          <p:cNvPr id="4" name="TextBox 3"/>
          <p:cNvSpPr txBox="1"/>
          <p:nvPr/>
        </p:nvSpPr>
        <p:spPr>
          <a:xfrm>
            <a:off x="521207" y="804672"/>
            <a:ext cx="10972800" cy="400110"/>
          </a:xfrm>
          <a:prstGeom prst="rect">
            <a:avLst/>
          </a:prstGeom>
          <a:noFill/>
        </p:spPr>
        <p:txBody>
          <a:bodyPr wrap="square">
            <a:spAutoFit/>
          </a:bodyPr>
          <a:lstStyle/>
          <a:p>
            <a:pPr>
              <a:defRPr sz="1500" b="0">
                <a:solidFill>
                  <a:srgbClr val="F4B823"/>
                </a:solidFill>
                <a:latin typeface="Aptos"/>
              </a:defRPr>
            </a:pPr>
            <a:r>
              <a:rPr sz="2000" dirty="0">
                <a:solidFill>
                  <a:srgbClr val="FFFF00"/>
                </a:solidFill>
              </a:rPr>
              <a:t>From scheme delivery to citizen outcomes</a:t>
            </a:r>
          </a:p>
        </p:txBody>
      </p:sp>
      <p:sp>
        <p:nvSpPr>
          <p:cNvPr id="5" name="Rounded Rectangle 4"/>
          <p:cNvSpPr/>
          <p:nvPr/>
        </p:nvSpPr>
        <p:spPr>
          <a:xfrm>
            <a:off x="502920" y="143560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6" name="TextBox 5"/>
          <p:cNvSpPr txBox="1"/>
          <p:nvPr/>
        </p:nvSpPr>
        <p:spPr>
          <a:xfrm>
            <a:off x="667512" y="1545336"/>
            <a:ext cx="5212080" cy="523220"/>
          </a:xfrm>
          <a:prstGeom prst="rect">
            <a:avLst/>
          </a:prstGeom>
          <a:noFill/>
        </p:spPr>
        <p:txBody>
          <a:bodyPr wrap="square">
            <a:spAutoFit/>
          </a:bodyPr>
          <a:lstStyle/>
          <a:p>
            <a:pPr>
              <a:defRPr sz="1800" b="1">
                <a:solidFill>
                  <a:srgbClr val="0C315B"/>
                </a:solidFill>
                <a:latin typeface="Aptos"/>
              </a:defRPr>
            </a:pPr>
            <a:r>
              <a:rPr sz="2800"/>
              <a:t>• Citizen-centred governance</a:t>
            </a:r>
          </a:p>
        </p:txBody>
      </p:sp>
      <p:sp>
        <p:nvSpPr>
          <p:cNvPr id="7" name="TextBox 6"/>
          <p:cNvSpPr txBox="1"/>
          <p:nvPr/>
        </p:nvSpPr>
        <p:spPr>
          <a:xfrm>
            <a:off x="850392" y="1938528"/>
            <a:ext cx="4956048" cy="584775"/>
          </a:xfrm>
          <a:prstGeom prst="rect">
            <a:avLst/>
          </a:prstGeom>
          <a:noFill/>
        </p:spPr>
        <p:txBody>
          <a:bodyPr wrap="square">
            <a:spAutoFit/>
          </a:bodyPr>
          <a:lstStyle/>
          <a:p>
            <a:pPr>
              <a:defRPr sz="1500" b="0">
                <a:solidFill>
                  <a:srgbClr val="1E2F41"/>
                </a:solidFill>
                <a:latin typeface="Aptos"/>
              </a:defRPr>
            </a:pPr>
            <a:r>
              <a:rPr sz="1600"/>
              <a:t>Shift from files, approvals and expenditure to quality, access, equity and trust.</a:t>
            </a:r>
          </a:p>
        </p:txBody>
      </p:sp>
      <p:sp>
        <p:nvSpPr>
          <p:cNvPr id="8" name="Rounded Rectangle 7"/>
          <p:cNvSpPr/>
          <p:nvPr/>
        </p:nvSpPr>
        <p:spPr>
          <a:xfrm>
            <a:off x="6318504" y="143560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p:cNvSpPr txBox="1"/>
          <p:nvPr/>
        </p:nvSpPr>
        <p:spPr>
          <a:xfrm>
            <a:off x="6483096" y="1545336"/>
            <a:ext cx="5212080" cy="523220"/>
          </a:xfrm>
          <a:prstGeom prst="rect">
            <a:avLst/>
          </a:prstGeom>
          <a:noFill/>
        </p:spPr>
        <p:txBody>
          <a:bodyPr wrap="square">
            <a:spAutoFit/>
          </a:bodyPr>
          <a:lstStyle/>
          <a:p>
            <a:pPr>
              <a:defRPr sz="1800" b="1">
                <a:solidFill>
                  <a:srgbClr val="0C315B"/>
                </a:solidFill>
                <a:latin typeface="Aptos"/>
              </a:defRPr>
            </a:pPr>
            <a:r>
              <a:rPr sz="2800"/>
              <a:t>• Human development first</a:t>
            </a:r>
          </a:p>
        </p:txBody>
      </p:sp>
      <p:sp>
        <p:nvSpPr>
          <p:cNvPr id="10" name="TextBox 9"/>
          <p:cNvSpPr txBox="1"/>
          <p:nvPr/>
        </p:nvSpPr>
        <p:spPr>
          <a:xfrm>
            <a:off x="6665976" y="1938528"/>
            <a:ext cx="4956048" cy="584775"/>
          </a:xfrm>
          <a:prstGeom prst="rect">
            <a:avLst/>
          </a:prstGeom>
          <a:noFill/>
        </p:spPr>
        <p:txBody>
          <a:bodyPr wrap="square">
            <a:spAutoFit/>
          </a:bodyPr>
          <a:lstStyle/>
          <a:p>
            <a:pPr>
              <a:defRPr sz="1500" b="0">
                <a:solidFill>
                  <a:srgbClr val="1E2F41"/>
                </a:solidFill>
                <a:latin typeface="Aptos"/>
              </a:defRPr>
            </a:pPr>
            <a:r>
              <a:rPr sz="1600"/>
              <a:t>Improve learning, healthcare, nutrition, skills and women’s opportunities.</a:t>
            </a:r>
          </a:p>
        </p:txBody>
      </p:sp>
      <p:sp>
        <p:nvSpPr>
          <p:cNvPr id="11" name="Rounded Rectangle 10"/>
          <p:cNvSpPr/>
          <p:nvPr/>
        </p:nvSpPr>
        <p:spPr>
          <a:xfrm>
            <a:off x="502920" y="294436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667512" y="3054096"/>
            <a:ext cx="5212080" cy="523220"/>
          </a:xfrm>
          <a:prstGeom prst="rect">
            <a:avLst/>
          </a:prstGeom>
          <a:noFill/>
        </p:spPr>
        <p:txBody>
          <a:bodyPr wrap="square">
            <a:spAutoFit/>
          </a:bodyPr>
          <a:lstStyle/>
          <a:p>
            <a:pPr>
              <a:defRPr sz="1800" b="1">
                <a:solidFill>
                  <a:srgbClr val="0C315B"/>
                </a:solidFill>
                <a:latin typeface="Aptos"/>
              </a:defRPr>
            </a:pPr>
            <a:r>
              <a:rPr sz="2800"/>
              <a:t>• Jobs and productive growth</a:t>
            </a:r>
          </a:p>
        </p:txBody>
      </p:sp>
      <p:sp>
        <p:nvSpPr>
          <p:cNvPr id="13" name="TextBox 12"/>
          <p:cNvSpPr txBox="1"/>
          <p:nvPr/>
        </p:nvSpPr>
        <p:spPr>
          <a:xfrm>
            <a:off x="850392" y="3447287"/>
            <a:ext cx="4956048" cy="584775"/>
          </a:xfrm>
          <a:prstGeom prst="rect">
            <a:avLst/>
          </a:prstGeom>
          <a:noFill/>
        </p:spPr>
        <p:txBody>
          <a:bodyPr wrap="square">
            <a:spAutoFit/>
          </a:bodyPr>
          <a:lstStyle/>
          <a:p>
            <a:pPr>
              <a:defRPr sz="1500" b="0">
                <a:solidFill>
                  <a:srgbClr val="1E2F41"/>
                </a:solidFill>
                <a:latin typeface="Aptos"/>
              </a:defRPr>
            </a:pPr>
            <a:r>
              <a:rPr sz="1600"/>
              <a:t>Link agriculture, MSMEs, industry, entrepreneurship and youth employment.</a:t>
            </a:r>
          </a:p>
        </p:txBody>
      </p:sp>
      <p:sp>
        <p:nvSpPr>
          <p:cNvPr id="14" name="Rounded Rectangle 13"/>
          <p:cNvSpPr/>
          <p:nvPr/>
        </p:nvSpPr>
        <p:spPr>
          <a:xfrm>
            <a:off x="6318504" y="294436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6483096" y="3054096"/>
            <a:ext cx="5212080" cy="461665"/>
          </a:xfrm>
          <a:prstGeom prst="rect">
            <a:avLst/>
          </a:prstGeom>
          <a:noFill/>
        </p:spPr>
        <p:txBody>
          <a:bodyPr wrap="square">
            <a:spAutoFit/>
          </a:bodyPr>
          <a:lstStyle/>
          <a:p>
            <a:pPr>
              <a:defRPr sz="1800" b="1">
                <a:solidFill>
                  <a:srgbClr val="0C315B"/>
                </a:solidFill>
                <a:latin typeface="Aptos"/>
              </a:defRPr>
            </a:pPr>
            <a:r>
              <a:rPr sz="2400" dirty="0"/>
              <a:t>• Convergence across government</a:t>
            </a:r>
          </a:p>
        </p:txBody>
      </p:sp>
      <p:sp>
        <p:nvSpPr>
          <p:cNvPr id="16" name="TextBox 15"/>
          <p:cNvSpPr txBox="1"/>
          <p:nvPr/>
        </p:nvSpPr>
        <p:spPr>
          <a:xfrm>
            <a:off x="6665976" y="3447287"/>
            <a:ext cx="4956048" cy="584775"/>
          </a:xfrm>
          <a:prstGeom prst="rect">
            <a:avLst/>
          </a:prstGeom>
          <a:noFill/>
        </p:spPr>
        <p:txBody>
          <a:bodyPr wrap="square">
            <a:spAutoFit/>
          </a:bodyPr>
          <a:lstStyle/>
          <a:p>
            <a:pPr>
              <a:defRPr sz="1500" b="0">
                <a:solidFill>
                  <a:srgbClr val="1E2F41"/>
                </a:solidFill>
                <a:latin typeface="Aptos"/>
              </a:defRPr>
            </a:pPr>
            <a:r>
              <a:rPr sz="1600" dirty="0"/>
              <a:t>Align departments, districts, PRIs/ULBs and communities around shared outcomes.</a:t>
            </a:r>
          </a:p>
        </p:txBody>
      </p:sp>
      <p:sp>
        <p:nvSpPr>
          <p:cNvPr id="17" name="Rounded Rectangle 16"/>
          <p:cNvSpPr/>
          <p:nvPr/>
        </p:nvSpPr>
        <p:spPr>
          <a:xfrm>
            <a:off x="502920" y="445312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TextBox 17"/>
          <p:cNvSpPr txBox="1"/>
          <p:nvPr/>
        </p:nvSpPr>
        <p:spPr>
          <a:xfrm>
            <a:off x="667512" y="4562856"/>
            <a:ext cx="5212080" cy="523220"/>
          </a:xfrm>
          <a:prstGeom prst="rect">
            <a:avLst/>
          </a:prstGeom>
          <a:noFill/>
        </p:spPr>
        <p:txBody>
          <a:bodyPr wrap="square">
            <a:spAutoFit/>
          </a:bodyPr>
          <a:lstStyle/>
          <a:p>
            <a:pPr>
              <a:defRPr sz="1800" b="1">
                <a:solidFill>
                  <a:srgbClr val="0C315B"/>
                </a:solidFill>
                <a:latin typeface="Aptos"/>
              </a:defRPr>
            </a:pPr>
            <a:r>
              <a:rPr sz="2800"/>
              <a:t>• Resilience and sustainability</a:t>
            </a:r>
          </a:p>
        </p:txBody>
      </p:sp>
      <p:sp>
        <p:nvSpPr>
          <p:cNvPr id="19" name="TextBox 18"/>
          <p:cNvSpPr txBox="1"/>
          <p:nvPr/>
        </p:nvSpPr>
        <p:spPr>
          <a:xfrm>
            <a:off x="850392" y="4956048"/>
            <a:ext cx="4956048" cy="584775"/>
          </a:xfrm>
          <a:prstGeom prst="rect">
            <a:avLst/>
          </a:prstGeom>
          <a:noFill/>
        </p:spPr>
        <p:txBody>
          <a:bodyPr wrap="square">
            <a:spAutoFit/>
          </a:bodyPr>
          <a:lstStyle/>
          <a:p>
            <a:pPr>
              <a:defRPr sz="1500" b="0">
                <a:solidFill>
                  <a:srgbClr val="1E2F41"/>
                </a:solidFill>
                <a:latin typeface="Aptos"/>
              </a:defRPr>
            </a:pPr>
            <a:r>
              <a:rPr sz="1600"/>
              <a:t>Integrate flood, heat, water, pollution and climate risks into development.</a:t>
            </a:r>
          </a:p>
        </p:txBody>
      </p:sp>
      <p:sp>
        <p:nvSpPr>
          <p:cNvPr id="20" name="Rounded Rectangle 19"/>
          <p:cNvSpPr/>
          <p:nvPr/>
        </p:nvSpPr>
        <p:spPr>
          <a:xfrm>
            <a:off x="6318504" y="445312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TextBox 20"/>
          <p:cNvSpPr txBox="1"/>
          <p:nvPr/>
        </p:nvSpPr>
        <p:spPr>
          <a:xfrm>
            <a:off x="6483096" y="4562856"/>
            <a:ext cx="5212080" cy="523220"/>
          </a:xfrm>
          <a:prstGeom prst="rect">
            <a:avLst/>
          </a:prstGeom>
          <a:noFill/>
        </p:spPr>
        <p:txBody>
          <a:bodyPr wrap="square">
            <a:spAutoFit/>
          </a:bodyPr>
          <a:lstStyle/>
          <a:p>
            <a:pPr>
              <a:defRPr sz="1800" b="1">
                <a:solidFill>
                  <a:srgbClr val="0C315B"/>
                </a:solidFill>
                <a:latin typeface="Aptos"/>
              </a:defRPr>
            </a:pPr>
            <a:r>
              <a:rPr sz="2800"/>
              <a:t>• Evidence-based priorities</a:t>
            </a:r>
          </a:p>
        </p:txBody>
      </p:sp>
      <p:sp>
        <p:nvSpPr>
          <p:cNvPr id="22" name="TextBox 21"/>
          <p:cNvSpPr txBox="1"/>
          <p:nvPr/>
        </p:nvSpPr>
        <p:spPr>
          <a:xfrm>
            <a:off x="6665976" y="4956048"/>
            <a:ext cx="4956048" cy="584775"/>
          </a:xfrm>
          <a:prstGeom prst="rect">
            <a:avLst/>
          </a:prstGeom>
          <a:noFill/>
        </p:spPr>
        <p:txBody>
          <a:bodyPr wrap="square">
            <a:spAutoFit/>
          </a:bodyPr>
          <a:lstStyle/>
          <a:p>
            <a:pPr>
              <a:defRPr sz="1500" b="0">
                <a:solidFill>
                  <a:srgbClr val="1E2F41"/>
                </a:solidFill>
                <a:latin typeface="Aptos"/>
              </a:defRPr>
            </a:pPr>
            <a:r>
              <a:rPr sz="1600"/>
              <a:t>Use district baselines and SDG indicators to identify gaps and measure progress.</a:t>
            </a:r>
          </a:p>
        </p:txBody>
      </p:sp>
      <p:sp>
        <p:nvSpPr>
          <p:cNvPr id="23" name="TextBox 22"/>
          <p:cNvSpPr txBox="1"/>
          <p:nvPr/>
        </p:nvSpPr>
        <p:spPr>
          <a:xfrm>
            <a:off x="484632" y="6121354"/>
            <a:ext cx="10789920" cy="307777"/>
          </a:xfrm>
          <a:prstGeom prst="rect">
            <a:avLst/>
          </a:prstGeom>
          <a:noFill/>
        </p:spPr>
        <p:txBody>
          <a:bodyPr wrap="square">
            <a:spAutoFit/>
          </a:bodyPr>
          <a:lstStyle/>
          <a:p>
            <a:pPr>
              <a:defRPr sz="1200" b="1">
                <a:solidFill>
                  <a:srgbClr val="0C315B"/>
                </a:solidFill>
                <a:latin typeface="Aptos"/>
              </a:defRPr>
            </a:pPr>
            <a:r>
              <a:rPr sz="1400" dirty="0" err="1">
                <a:solidFill>
                  <a:srgbClr val="FF0000"/>
                </a:solidFill>
              </a:rPr>
              <a:t>Viksit</a:t>
            </a:r>
            <a:r>
              <a:rPr sz="1400" dirty="0">
                <a:solidFill>
                  <a:srgbClr val="FF0000"/>
                </a:solidFill>
              </a:rPr>
              <a:t> Bihar @ 2047  |  Inclusive growth • Better services • Accountable institutions • Climate resilience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07008"/>
          </a:xfrm>
          <a:prstGeom prst="rect">
            <a:avLst/>
          </a:prstGeom>
          <a:solidFill>
            <a:srgbClr val="0C3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 name="TextBox 2"/>
          <p:cNvSpPr txBox="1"/>
          <p:nvPr/>
        </p:nvSpPr>
        <p:spPr>
          <a:xfrm>
            <a:off x="502920" y="164592"/>
            <a:ext cx="11247120" cy="584775"/>
          </a:xfrm>
          <a:prstGeom prst="rect">
            <a:avLst/>
          </a:prstGeom>
          <a:noFill/>
        </p:spPr>
        <p:txBody>
          <a:bodyPr wrap="square">
            <a:spAutoFit/>
          </a:bodyPr>
          <a:lstStyle/>
          <a:p>
            <a:pPr>
              <a:defRPr sz="2900" b="1">
                <a:solidFill>
                  <a:srgbClr val="FFFFFF"/>
                </a:solidFill>
                <a:latin typeface="Aptos"/>
              </a:defRPr>
            </a:pPr>
            <a:r>
              <a:rPr sz="3200" dirty="0"/>
              <a:t>HOW OFFICERS CAN LEAD TRANSFORMATION</a:t>
            </a:r>
          </a:p>
        </p:txBody>
      </p:sp>
      <p:sp>
        <p:nvSpPr>
          <p:cNvPr id="4" name="TextBox 3"/>
          <p:cNvSpPr txBox="1"/>
          <p:nvPr/>
        </p:nvSpPr>
        <p:spPr>
          <a:xfrm>
            <a:off x="521207" y="804672"/>
            <a:ext cx="10972800" cy="338554"/>
          </a:xfrm>
          <a:prstGeom prst="rect">
            <a:avLst/>
          </a:prstGeom>
          <a:noFill/>
        </p:spPr>
        <p:txBody>
          <a:bodyPr wrap="square">
            <a:spAutoFit/>
          </a:bodyPr>
          <a:lstStyle/>
          <a:p>
            <a:pPr>
              <a:defRPr sz="1500" b="0">
                <a:solidFill>
                  <a:srgbClr val="F4B823"/>
                </a:solidFill>
                <a:latin typeface="Aptos"/>
              </a:defRPr>
            </a:pPr>
            <a:r>
              <a:rPr sz="1600" b="1" dirty="0">
                <a:solidFill>
                  <a:srgbClr val="FFFF00"/>
                </a:solidFill>
              </a:rPr>
              <a:t>The change-management approach</a:t>
            </a:r>
          </a:p>
        </p:txBody>
      </p:sp>
      <p:sp>
        <p:nvSpPr>
          <p:cNvPr id="5" name="Rounded Rectangle 4"/>
          <p:cNvSpPr/>
          <p:nvPr/>
        </p:nvSpPr>
        <p:spPr>
          <a:xfrm>
            <a:off x="502920" y="143560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6" name="TextBox 5"/>
          <p:cNvSpPr txBox="1"/>
          <p:nvPr/>
        </p:nvSpPr>
        <p:spPr>
          <a:xfrm>
            <a:off x="667512" y="1545336"/>
            <a:ext cx="5212080" cy="523220"/>
          </a:xfrm>
          <a:prstGeom prst="rect">
            <a:avLst/>
          </a:prstGeom>
          <a:noFill/>
        </p:spPr>
        <p:txBody>
          <a:bodyPr wrap="square">
            <a:spAutoFit/>
          </a:bodyPr>
          <a:lstStyle/>
          <a:p>
            <a:pPr>
              <a:defRPr sz="1800" b="1">
                <a:solidFill>
                  <a:srgbClr val="0C315B"/>
                </a:solidFill>
                <a:latin typeface="Aptos"/>
              </a:defRPr>
            </a:pPr>
            <a:r>
              <a:rPr sz="2800"/>
              <a:t>• Build a shared case for change</a:t>
            </a:r>
          </a:p>
        </p:txBody>
      </p:sp>
      <p:sp>
        <p:nvSpPr>
          <p:cNvPr id="7" name="TextBox 6"/>
          <p:cNvSpPr txBox="1"/>
          <p:nvPr/>
        </p:nvSpPr>
        <p:spPr>
          <a:xfrm>
            <a:off x="850392" y="1938528"/>
            <a:ext cx="4956048" cy="584775"/>
          </a:xfrm>
          <a:prstGeom prst="rect">
            <a:avLst/>
          </a:prstGeom>
          <a:noFill/>
        </p:spPr>
        <p:txBody>
          <a:bodyPr wrap="square">
            <a:spAutoFit/>
          </a:bodyPr>
          <a:lstStyle/>
          <a:p>
            <a:pPr>
              <a:defRPr sz="1500" b="0">
                <a:solidFill>
                  <a:srgbClr val="1E2F41"/>
                </a:solidFill>
                <a:latin typeface="Aptos"/>
              </a:defRPr>
            </a:pPr>
            <a:r>
              <a:rPr sz="1600"/>
              <a:t>Explain the problem, urgency and benefits in simple language.</a:t>
            </a:r>
          </a:p>
        </p:txBody>
      </p:sp>
      <p:sp>
        <p:nvSpPr>
          <p:cNvPr id="8" name="Rounded Rectangle 7"/>
          <p:cNvSpPr/>
          <p:nvPr/>
        </p:nvSpPr>
        <p:spPr>
          <a:xfrm>
            <a:off x="6318504" y="143560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p:cNvSpPr txBox="1"/>
          <p:nvPr/>
        </p:nvSpPr>
        <p:spPr>
          <a:xfrm>
            <a:off x="6483096" y="1545336"/>
            <a:ext cx="5212080" cy="523220"/>
          </a:xfrm>
          <a:prstGeom prst="rect">
            <a:avLst/>
          </a:prstGeom>
          <a:noFill/>
        </p:spPr>
        <p:txBody>
          <a:bodyPr wrap="square">
            <a:spAutoFit/>
          </a:bodyPr>
          <a:lstStyle/>
          <a:p>
            <a:pPr>
              <a:defRPr sz="1800" b="1">
                <a:solidFill>
                  <a:srgbClr val="0C315B"/>
                </a:solidFill>
                <a:latin typeface="Aptos"/>
              </a:defRPr>
            </a:pPr>
            <a:r>
              <a:rPr sz="2800"/>
              <a:t>• Set a clear 2047 direction</a:t>
            </a:r>
          </a:p>
        </p:txBody>
      </p:sp>
      <p:sp>
        <p:nvSpPr>
          <p:cNvPr id="10" name="TextBox 9"/>
          <p:cNvSpPr txBox="1"/>
          <p:nvPr/>
        </p:nvSpPr>
        <p:spPr>
          <a:xfrm>
            <a:off x="6665976" y="1938528"/>
            <a:ext cx="4956048" cy="584775"/>
          </a:xfrm>
          <a:prstGeom prst="rect">
            <a:avLst/>
          </a:prstGeom>
          <a:noFill/>
        </p:spPr>
        <p:txBody>
          <a:bodyPr wrap="square">
            <a:spAutoFit/>
          </a:bodyPr>
          <a:lstStyle/>
          <a:p>
            <a:pPr>
              <a:defRPr sz="1500" b="0">
                <a:solidFill>
                  <a:srgbClr val="1E2F41"/>
                </a:solidFill>
                <a:latin typeface="Aptos"/>
              </a:defRPr>
            </a:pPr>
            <a:r>
              <a:rPr sz="1600"/>
              <a:t>Translate Viksit Bihar goals into measurable district and service outcomes.</a:t>
            </a:r>
          </a:p>
        </p:txBody>
      </p:sp>
      <p:sp>
        <p:nvSpPr>
          <p:cNvPr id="11" name="Rounded Rectangle 10"/>
          <p:cNvSpPr/>
          <p:nvPr/>
        </p:nvSpPr>
        <p:spPr>
          <a:xfrm>
            <a:off x="502920" y="294436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667512" y="3054096"/>
            <a:ext cx="5212080" cy="523220"/>
          </a:xfrm>
          <a:prstGeom prst="rect">
            <a:avLst/>
          </a:prstGeom>
          <a:noFill/>
        </p:spPr>
        <p:txBody>
          <a:bodyPr wrap="square">
            <a:spAutoFit/>
          </a:bodyPr>
          <a:lstStyle/>
          <a:p>
            <a:pPr>
              <a:defRPr sz="1800" b="1">
                <a:solidFill>
                  <a:srgbClr val="0C315B"/>
                </a:solidFill>
                <a:latin typeface="Aptos"/>
              </a:defRPr>
            </a:pPr>
            <a:r>
              <a:rPr sz="2800"/>
              <a:t>• Co-design with citizens</a:t>
            </a:r>
          </a:p>
        </p:txBody>
      </p:sp>
      <p:sp>
        <p:nvSpPr>
          <p:cNvPr id="13" name="TextBox 12"/>
          <p:cNvSpPr txBox="1"/>
          <p:nvPr/>
        </p:nvSpPr>
        <p:spPr>
          <a:xfrm>
            <a:off x="850392" y="3447287"/>
            <a:ext cx="4956048" cy="584775"/>
          </a:xfrm>
          <a:prstGeom prst="rect">
            <a:avLst/>
          </a:prstGeom>
          <a:noFill/>
        </p:spPr>
        <p:txBody>
          <a:bodyPr wrap="square">
            <a:spAutoFit/>
          </a:bodyPr>
          <a:lstStyle/>
          <a:p>
            <a:pPr>
              <a:defRPr sz="1500" b="0">
                <a:solidFill>
                  <a:srgbClr val="1E2F41"/>
                </a:solidFill>
                <a:latin typeface="Aptos"/>
              </a:defRPr>
            </a:pPr>
            <a:r>
              <a:rPr sz="1600"/>
              <a:t>Engage frontline staff, women, youth, vulnerable groups and local institutions.</a:t>
            </a:r>
          </a:p>
        </p:txBody>
      </p:sp>
      <p:sp>
        <p:nvSpPr>
          <p:cNvPr id="14" name="Rounded Rectangle 13"/>
          <p:cNvSpPr/>
          <p:nvPr/>
        </p:nvSpPr>
        <p:spPr>
          <a:xfrm>
            <a:off x="6318504" y="294436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6483096" y="3054096"/>
            <a:ext cx="5212080" cy="461665"/>
          </a:xfrm>
          <a:prstGeom prst="rect">
            <a:avLst/>
          </a:prstGeom>
          <a:noFill/>
        </p:spPr>
        <p:txBody>
          <a:bodyPr wrap="square">
            <a:spAutoFit/>
          </a:bodyPr>
          <a:lstStyle/>
          <a:p>
            <a:pPr>
              <a:defRPr sz="1800" b="1">
                <a:solidFill>
                  <a:srgbClr val="0C315B"/>
                </a:solidFill>
                <a:latin typeface="Aptos"/>
              </a:defRPr>
            </a:pPr>
            <a:r>
              <a:rPr sz="2400" dirty="0"/>
              <a:t>• Remove implementation barriers</a:t>
            </a:r>
          </a:p>
        </p:txBody>
      </p:sp>
      <p:sp>
        <p:nvSpPr>
          <p:cNvPr id="16" name="TextBox 15"/>
          <p:cNvSpPr txBox="1"/>
          <p:nvPr/>
        </p:nvSpPr>
        <p:spPr>
          <a:xfrm>
            <a:off x="6665976" y="3447287"/>
            <a:ext cx="4956048" cy="584775"/>
          </a:xfrm>
          <a:prstGeom prst="rect">
            <a:avLst/>
          </a:prstGeom>
          <a:noFill/>
        </p:spPr>
        <p:txBody>
          <a:bodyPr wrap="square">
            <a:spAutoFit/>
          </a:bodyPr>
          <a:lstStyle/>
          <a:p>
            <a:pPr>
              <a:defRPr sz="1500" b="0">
                <a:solidFill>
                  <a:srgbClr val="1E2F41"/>
                </a:solidFill>
                <a:latin typeface="Aptos"/>
              </a:defRPr>
            </a:pPr>
            <a:r>
              <a:rPr sz="1600"/>
              <a:t>Simplify rules, approvals and workflows; build skills and digital adoption.</a:t>
            </a:r>
          </a:p>
        </p:txBody>
      </p:sp>
      <p:sp>
        <p:nvSpPr>
          <p:cNvPr id="17" name="Rounded Rectangle 16"/>
          <p:cNvSpPr/>
          <p:nvPr/>
        </p:nvSpPr>
        <p:spPr>
          <a:xfrm>
            <a:off x="502920" y="445312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TextBox 17"/>
          <p:cNvSpPr txBox="1"/>
          <p:nvPr/>
        </p:nvSpPr>
        <p:spPr>
          <a:xfrm>
            <a:off x="667512" y="4562856"/>
            <a:ext cx="5212080" cy="523220"/>
          </a:xfrm>
          <a:prstGeom prst="rect">
            <a:avLst/>
          </a:prstGeom>
          <a:noFill/>
        </p:spPr>
        <p:txBody>
          <a:bodyPr wrap="square">
            <a:spAutoFit/>
          </a:bodyPr>
          <a:lstStyle/>
          <a:p>
            <a:pPr>
              <a:defRPr sz="1800" b="1">
                <a:solidFill>
                  <a:srgbClr val="0C315B"/>
                </a:solidFill>
                <a:latin typeface="Aptos"/>
              </a:defRPr>
            </a:pPr>
            <a:r>
              <a:rPr sz="2800"/>
              <a:t>• Pilot, learn and scale</a:t>
            </a:r>
          </a:p>
        </p:txBody>
      </p:sp>
      <p:sp>
        <p:nvSpPr>
          <p:cNvPr id="19" name="TextBox 18"/>
          <p:cNvSpPr txBox="1"/>
          <p:nvPr/>
        </p:nvSpPr>
        <p:spPr>
          <a:xfrm>
            <a:off x="850392" y="4956048"/>
            <a:ext cx="4956048" cy="584775"/>
          </a:xfrm>
          <a:prstGeom prst="rect">
            <a:avLst/>
          </a:prstGeom>
          <a:noFill/>
        </p:spPr>
        <p:txBody>
          <a:bodyPr wrap="square">
            <a:spAutoFit/>
          </a:bodyPr>
          <a:lstStyle/>
          <a:p>
            <a:pPr>
              <a:defRPr sz="1500" b="0">
                <a:solidFill>
                  <a:srgbClr val="1E2F41"/>
                </a:solidFill>
                <a:latin typeface="Aptos"/>
              </a:defRPr>
            </a:pPr>
            <a:r>
              <a:rPr sz="1600"/>
              <a:t>Test locally, measure citizen experience, show early wins and replicate what works.</a:t>
            </a:r>
          </a:p>
        </p:txBody>
      </p:sp>
      <p:sp>
        <p:nvSpPr>
          <p:cNvPr id="20" name="Rounded Rectangle 19"/>
          <p:cNvSpPr/>
          <p:nvPr/>
        </p:nvSpPr>
        <p:spPr>
          <a:xfrm>
            <a:off x="6318504" y="445312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TextBox 20"/>
          <p:cNvSpPr txBox="1"/>
          <p:nvPr/>
        </p:nvSpPr>
        <p:spPr>
          <a:xfrm>
            <a:off x="6483096" y="4562856"/>
            <a:ext cx="5212080" cy="523220"/>
          </a:xfrm>
          <a:prstGeom prst="rect">
            <a:avLst/>
          </a:prstGeom>
          <a:noFill/>
        </p:spPr>
        <p:txBody>
          <a:bodyPr wrap="square">
            <a:spAutoFit/>
          </a:bodyPr>
          <a:lstStyle/>
          <a:p>
            <a:pPr>
              <a:defRPr sz="1800" b="1">
                <a:solidFill>
                  <a:srgbClr val="0C315B"/>
                </a:solidFill>
                <a:latin typeface="Aptos"/>
              </a:defRPr>
            </a:pPr>
            <a:r>
              <a:rPr sz="2800"/>
              <a:t>• Institutionalise reforms</a:t>
            </a:r>
          </a:p>
        </p:txBody>
      </p:sp>
      <p:sp>
        <p:nvSpPr>
          <p:cNvPr id="22" name="TextBox 21"/>
          <p:cNvSpPr txBox="1"/>
          <p:nvPr/>
        </p:nvSpPr>
        <p:spPr>
          <a:xfrm>
            <a:off x="6665976" y="4956048"/>
            <a:ext cx="4956048" cy="584775"/>
          </a:xfrm>
          <a:prstGeom prst="rect">
            <a:avLst/>
          </a:prstGeom>
          <a:noFill/>
        </p:spPr>
        <p:txBody>
          <a:bodyPr wrap="square">
            <a:spAutoFit/>
          </a:bodyPr>
          <a:lstStyle/>
          <a:p>
            <a:pPr>
              <a:defRPr sz="1500" b="0">
                <a:solidFill>
                  <a:srgbClr val="1E2F41"/>
                </a:solidFill>
                <a:latin typeface="Aptos"/>
              </a:defRPr>
            </a:pPr>
            <a:r>
              <a:rPr sz="1600"/>
              <a:t>Embed ownership, SOPs, budgets, data dashboards, reviews and accountability.</a:t>
            </a:r>
          </a:p>
        </p:txBody>
      </p:sp>
      <p:sp>
        <p:nvSpPr>
          <p:cNvPr id="23" name="TextBox 22"/>
          <p:cNvSpPr txBox="1"/>
          <p:nvPr/>
        </p:nvSpPr>
        <p:spPr>
          <a:xfrm>
            <a:off x="530352" y="6144768"/>
            <a:ext cx="10789920" cy="338554"/>
          </a:xfrm>
          <a:prstGeom prst="rect">
            <a:avLst/>
          </a:prstGeom>
          <a:noFill/>
        </p:spPr>
        <p:txBody>
          <a:bodyPr wrap="square">
            <a:spAutoFit/>
          </a:bodyPr>
          <a:lstStyle/>
          <a:p>
            <a:pPr>
              <a:defRPr sz="1200" b="1">
                <a:solidFill>
                  <a:srgbClr val="0C315B"/>
                </a:solidFill>
                <a:latin typeface="Aptos"/>
              </a:defRPr>
            </a:pPr>
            <a:r>
              <a:rPr sz="1600" dirty="0" err="1">
                <a:solidFill>
                  <a:srgbClr val="FF0000"/>
                </a:solidFill>
              </a:rPr>
              <a:t>Viksit</a:t>
            </a:r>
            <a:r>
              <a:rPr sz="1600" dirty="0">
                <a:solidFill>
                  <a:srgbClr val="FF0000"/>
                </a:solidFill>
              </a:rPr>
              <a:t> Bihar @ 2047  |  Inclusive growth • Better services • Accountable institutions • Climate resilience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1207008"/>
          </a:xfrm>
          <a:prstGeom prst="rect">
            <a:avLst/>
          </a:prstGeom>
          <a:solidFill>
            <a:srgbClr val="0C3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 name="TextBox 2"/>
          <p:cNvSpPr txBox="1"/>
          <p:nvPr/>
        </p:nvSpPr>
        <p:spPr>
          <a:xfrm>
            <a:off x="502920" y="164592"/>
            <a:ext cx="11247120" cy="584775"/>
          </a:xfrm>
          <a:prstGeom prst="rect">
            <a:avLst/>
          </a:prstGeom>
          <a:noFill/>
        </p:spPr>
        <p:txBody>
          <a:bodyPr wrap="square">
            <a:spAutoFit/>
          </a:bodyPr>
          <a:lstStyle/>
          <a:p>
            <a:pPr>
              <a:defRPr sz="2900" b="1">
                <a:solidFill>
                  <a:srgbClr val="FFFFFF"/>
                </a:solidFill>
                <a:latin typeface="Aptos"/>
              </a:defRPr>
            </a:pPr>
            <a:r>
              <a:rPr sz="3200" dirty="0"/>
              <a:t>BIHAR @ 2047: FROM VISION TO RESULTS</a:t>
            </a:r>
          </a:p>
        </p:txBody>
      </p:sp>
      <p:sp>
        <p:nvSpPr>
          <p:cNvPr id="4" name="TextBox 3"/>
          <p:cNvSpPr txBox="1"/>
          <p:nvPr/>
        </p:nvSpPr>
        <p:spPr>
          <a:xfrm>
            <a:off x="521207" y="804672"/>
            <a:ext cx="10972800" cy="338554"/>
          </a:xfrm>
          <a:prstGeom prst="rect">
            <a:avLst/>
          </a:prstGeom>
          <a:noFill/>
        </p:spPr>
        <p:txBody>
          <a:bodyPr wrap="square">
            <a:spAutoFit/>
          </a:bodyPr>
          <a:lstStyle/>
          <a:p>
            <a:pPr>
              <a:defRPr sz="1500" b="0">
                <a:solidFill>
                  <a:srgbClr val="F4B823"/>
                </a:solidFill>
                <a:latin typeface="Aptos"/>
              </a:defRPr>
            </a:pPr>
            <a:r>
              <a:rPr sz="1600"/>
              <a:t>A practical action agenda</a:t>
            </a:r>
          </a:p>
        </p:txBody>
      </p:sp>
      <p:sp>
        <p:nvSpPr>
          <p:cNvPr id="5" name="Rounded Rectangle 4"/>
          <p:cNvSpPr/>
          <p:nvPr/>
        </p:nvSpPr>
        <p:spPr>
          <a:xfrm>
            <a:off x="502920" y="143560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6" name="TextBox 5"/>
          <p:cNvSpPr txBox="1"/>
          <p:nvPr/>
        </p:nvSpPr>
        <p:spPr>
          <a:xfrm>
            <a:off x="667512" y="1545336"/>
            <a:ext cx="5212080" cy="523220"/>
          </a:xfrm>
          <a:prstGeom prst="rect">
            <a:avLst/>
          </a:prstGeom>
          <a:noFill/>
        </p:spPr>
        <p:txBody>
          <a:bodyPr wrap="square">
            <a:spAutoFit/>
          </a:bodyPr>
          <a:lstStyle/>
          <a:p>
            <a:pPr>
              <a:defRPr sz="1800" b="1">
                <a:solidFill>
                  <a:srgbClr val="0C315B"/>
                </a:solidFill>
                <a:latin typeface="Aptos"/>
              </a:defRPr>
            </a:pPr>
            <a:r>
              <a:rPr sz="2800"/>
              <a:t>• District-led transformation</a:t>
            </a:r>
          </a:p>
        </p:txBody>
      </p:sp>
      <p:sp>
        <p:nvSpPr>
          <p:cNvPr id="7" name="TextBox 6"/>
          <p:cNvSpPr txBox="1"/>
          <p:nvPr/>
        </p:nvSpPr>
        <p:spPr>
          <a:xfrm>
            <a:off x="850392" y="1938528"/>
            <a:ext cx="4956048" cy="584775"/>
          </a:xfrm>
          <a:prstGeom prst="rect">
            <a:avLst/>
          </a:prstGeom>
          <a:noFill/>
        </p:spPr>
        <p:txBody>
          <a:bodyPr wrap="square">
            <a:spAutoFit/>
          </a:bodyPr>
          <a:lstStyle/>
          <a:p>
            <a:pPr>
              <a:defRPr sz="1500" b="0">
                <a:solidFill>
                  <a:srgbClr val="1E2F41"/>
                </a:solidFill>
                <a:latin typeface="Aptos"/>
              </a:defRPr>
            </a:pPr>
            <a:r>
              <a:rPr sz="1600"/>
              <a:t>Prepare district roadmaps with clear baselines, targets and accountable owners.</a:t>
            </a:r>
          </a:p>
        </p:txBody>
      </p:sp>
      <p:sp>
        <p:nvSpPr>
          <p:cNvPr id="8" name="Rounded Rectangle 7"/>
          <p:cNvSpPr/>
          <p:nvPr/>
        </p:nvSpPr>
        <p:spPr>
          <a:xfrm>
            <a:off x="6318504" y="143560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p:cNvSpPr txBox="1"/>
          <p:nvPr/>
        </p:nvSpPr>
        <p:spPr>
          <a:xfrm>
            <a:off x="6483096" y="1545336"/>
            <a:ext cx="5212080" cy="523220"/>
          </a:xfrm>
          <a:prstGeom prst="rect">
            <a:avLst/>
          </a:prstGeom>
          <a:noFill/>
        </p:spPr>
        <p:txBody>
          <a:bodyPr wrap="square">
            <a:spAutoFit/>
          </a:bodyPr>
          <a:lstStyle/>
          <a:p>
            <a:pPr>
              <a:defRPr sz="1800" b="1">
                <a:solidFill>
                  <a:srgbClr val="0C315B"/>
                </a:solidFill>
                <a:latin typeface="Aptos"/>
              </a:defRPr>
            </a:pPr>
            <a:r>
              <a:rPr sz="2800"/>
              <a:t>• Outcome-based monitoring</a:t>
            </a:r>
          </a:p>
        </p:txBody>
      </p:sp>
      <p:sp>
        <p:nvSpPr>
          <p:cNvPr id="10" name="TextBox 9"/>
          <p:cNvSpPr txBox="1"/>
          <p:nvPr/>
        </p:nvSpPr>
        <p:spPr>
          <a:xfrm>
            <a:off x="6665976" y="1938528"/>
            <a:ext cx="4956048" cy="584775"/>
          </a:xfrm>
          <a:prstGeom prst="rect">
            <a:avLst/>
          </a:prstGeom>
          <a:noFill/>
        </p:spPr>
        <p:txBody>
          <a:bodyPr wrap="square">
            <a:spAutoFit/>
          </a:bodyPr>
          <a:lstStyle/>
          <a:p>
            <a:pPr>
              <a:defRPr sz="1500" b="0">
                <a:solidFill>
                  <a:srgbClr val="1E2F41"/>
                </a:solidFill>
                <a:latin typeface="Aptos"/>
              </a:defRPr>
            </a:pPr>
            <a:r>
              <a:rPr sz="1600"/>
              <a:t>Track learning, health, jobs, service timeliness, inclusion and climate resilience.</a:t>
            </a:r>
          </a:p>
        </p:txBody>
      </p:sp>
      <p:sp>
        <p:nvSpPr>
          <p:cNvPr id="11" name="Rounded Rectangle 10"/>
          <p:cNvSpPr/>
          <p:nvPr/>
        </p:nvSpPr>
        <p:spPr>
          <a:xfrm>
            <a:off x="502920" y="294436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667512" y="3054096"/>
            <a:ext cx="5212080" cy="523220"/>
          </a:xfrm>
          <a:prstGeom prst="rect">
            <a:avLst/>
          </a:prstGeom>
          <a:noFill/>
        </p:spPr>
        <p:txBody>
          <a:bodyPr wrap="square">
            <a:spAutoFit/>
          </a:bodyPr>
          <a:lstStyle/>
          <a:p>
            <a:pPr>
              <a:defRPr sz="1800" b="1">
                <a:solidFill>
                  <a:srgbClr val="0C315B"/>
                </a:solidFill>
                <a:latin typeface="Aptos"/>
              </a:defRPr>
            </a:pPr>
            <a:r>
              <a:rPr sz="2800"/>
              <a:t>• Whole-of-government delivery</a:t>
            </a:r>
          </a:p>
        </p:txBody>
      </p:sp>
      <p:sp>
        <p:nvSpPr>
          <p:cNvPr id="13" name="TextBox 12"/>
          <p:cNvSpPr txBox="1"/>
          <p:nvPr/>
        </p:nvSpPr>
        <p:spPr>
          <a:xfrm>
            <a:off x="850392" y="3447287"/>
            <a:ext cx="4956048" cy="584775"/>
          </a:xfrm>
          <a:prstGeom prst="rect">
            <a:avLst/>
          </a:prstGeom>
          <a:noFill/>
        </p:spPr>
        <p:txBody>
          <a:bodyPr wrap="square">
            <a:spAutoFit/>
          </a:bodyPr>
          <a:lstStyle/>
          <a:p>
            <a:pPr>
              <a:defRPr sz="1500" b="0">
                <a:solidFill>
                  <a:srgbClr val="1E2F41"/>
                </a:solidFill>
                <a:latin typeface="Aptos"/>
              </a:defRPr>
            </a:pPr>
            <a:r>
              <a:rPr sz="1600"/>
              <a:t>Create cross-department teams and resolve bottlenecks through regular reviews.</a:t>
            </a:r>
          </a:p>
        </p:txBody>
      </p:sp>
      <p:sp>
        <p:nvSpPr>
          <p:cNvPr id="14" name="Rounded Rectangle 13"/>
          <p:cNvSpPr/>
          <p:nvPr/>
        </p:nvSpPr>
        <p:spPr>
          <a:xfrm>
            <a:off x="6318504" y="294436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6483096" y="3054096"/>
            <a:ext cx="5212080" cy="523220"/>
          </a:xfrm>
          <a:prstGeom prst="rect">
            <a:avLst/>
          </a:prstGeom>
          <a:noFill/>
        </p:spPr>
        <p:txBody>
          <a:bodyPr wrap="square">
            <a:spAutoFit/>
          </a:bodyPr>
          <a:lstStyle/>
          <a:p>
            <a:pPr>
              <a:defRPr sz="1800" b="1">
                <a:solidFill>
                  <a:srgbClr val="0C315B"/>
                </a:solidFill>
                <a:latin typeface="Aptos"/>
              </a:defRPr>
            </a:pPr>
            <a:r>
              <a:rPr sz="2800"/>
              <a:t>• People and technology together</a:t>
            </a:r>
          </a:p>
        </p:txBody>
      </p:sp>
      <p:sp>
        <p:nvSpPr>
          <p:cNvPr id="16" name="TextBox 15"/>
          <p:cNvSpPr txBox="1"/>
          <p:nvPr/>
        </p:nvSpPr>
        <p:spPr>
          <a:xfrm>
            <a:off x="6665976" y="3447287"/>
            <a:ext cx="4956048" cy="584775"/>
          </a:xfrm>
          <a:prstGeom prst="rect">
            <a:avLst/>
          </a:prstGeom>
          <a:noFill/>
        </p:spPr>
        <p:txBody>
          <a:bodyPr wrap="square">
            <a:spAutoFit/>
          </a:bodyPr>
          <a:lstStyle/>
          <a:p>
            <a:pPr>
              <a:defRPr sz="1500" b="0">
                <a:solidFill>
                  <a:srgbClr val="1E2F41"/>
                </a:solidFill>
                <a:latin typeface="Aptos"/>
              </a:defRPr>
            </a:pPr>
            <a:r>
              <a:rPr sz="1600"/>
              <a:t>Use digital tools for transparent services—supported by trained staff and access.</a:t>
            </a:r>
          </a:p>
        </p:txBody>
      </p:sp>
      <p:sp>
        <p:nvSpPr>
          <p:cNvPr id="17" name="Rounded Rectangle 16"/>
          <p:cNvSpPr/>
          <p:nvPr/>
        </p:nvSpPr>
        <p:spPr>
          <a:xfrm>
            <a:off x="502920" y="4453128"/>
            <a:ext cx="5532120" cy="1298448"/>
          </a:xfrm>
          <a:prstGeom prst="roundRect">
            <a:avLst/>
          </a:prstGeom>
          <a:solidFill>
            <a:srgbClr val="E8F1F8"/>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TextBox 17"/>
          <p:cNvSpPr txBox="1"/>
          <p:nvPr/>
        </p:nvSpPr>
        <p:spPr>
          <a:xfrm>
            <a:off x="667512" y="4562856"/>
            <a:ext cx="5212080" cy="523220"/>
          </a:xfrm>
          <a:prstGeom prst="rect">
            <a:avLst/>
          </a:prstGeom>
          <a:noFill/>
        </p:spPr>
        <p:txBody>
          <a:bodyPr wrap="square">
            <a:spAutoFit/>
          </a:bodyPr>
          <a:lstStyle/>
          <a:p>
            <a:pPr>
              <a:defRPr sz="1800" b="1">
                <a:solidFill>
                  <a:srgbClr val="0C315B"/>
                </a:solidFill>
                <a:latin typeface="Aptos"/>
              </a:defRPr>
            </a:pPr>
            <a:r>
              <a:rPr sz="2800"/>
              <a:t>• Climate-smart development</a:t>
            </a:r>
          </a:p>
        </p:txBody>
      </p:sp>
      <p:sp>
        <p:nvSpPr>
          <p:cNvPr id="19" name="TextBox 18"/>
          <p:cNvSpPr txBox="1"/>
          <p:nvPr/>
        </p:nvSpPr>
        <p:spPr>
          <a:xfrm>
            <a:off x="850392" y="4956048"/>
            <a:ext cx="4956048" cy="584775"/>
          </a:xfrm>
          <a:prstGeom prst="rect">
            <a:avLst/>
          </a:prstGeom>
          <a:noFill/>
        </p:spPr>
        <p:txBody>
          <a:bodyPr wrap="square">
            <a:spAutoFit/>
          </a:bodyPr>
          <a:lstStyle/>
          <a:p>
            <a:pPr>
              <a:defRPr sz="1500" b="0">
                <a:solidFill>
                  <a:srgbClr val="1E2F41"/>
                </a:solidFill>
                <a:latin typeface="Aptos"/>
              </a:defRPr>
            </a:pPr>
            <a:r>
              <a:rPr sz="1600"/>
              <a:t>Prioritise flood/heat preparedness, water security, sustainable cities and farming.</a:t>
            </a:r>
          </a:p>
        </p:txBody>
      </p:sp>
      <p:sp>
        <p:nvSpPr>
          <p:cNvPr id="20" name="Rounded Rectangle 19"/>
          <p:cNvSpPr/>
          <p:nvPr/>
        </p:nvSpPr>
        <p:spPr>
          <a:xfrm>
            <a:off x="6318504" y="4453128"/>
            <a:ext cx="5532120" cy="1298448"/>
          </a:xfrm>
          <a:prstGeom prst="roundRect">
            <a:avLst/>
          </a:prstGeom>
          <a:solidFill>
            <a:srgbClr val="FFF6DF"/>
          </a:solidFill>
          <a:ln>
            <a:solidFill>
              <a:srgbClr val="CFDE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1" name="TextBox 20"/>
          <p:cNvSpPr txBox="1"/>
          <p:nvPr/>
        </p:nvSpPr>
        <p:spPr>
          <a:xfrm>
            <a:off x="6483096" y="4562856"/>
            <a:ext cx="5212080" cy="523220"/>
          </a:xfrm>
          <a:prstGeom prst="rect">
            <a:avLst/>
          </a:prstGeom>
          <a:noFill/>
        </p:spPr>
        <p:txBody>
          <a:bodyPr wrap="square">
            <a:spAutoFit/>
          </a:bodyPr>
          <a:lstStyle/>
          <a:p>
            <a:pPr>
              <a:defRPr sz="1800" b="1">
                <a:solidFill>
                  <a:srgbClr val="0C315B"/>
                </a:solidFill>
                <a:latin typeface="Aptos"/>
              </a:defRPr>
            </a:pPr>
            <a:r>
              <a:rPr sz="2800"/>
              <a:t>• Sustain gains beyond transfers</a:t>
            </a:r>
          </a:p>
        </p:txBody>
      </p:sp>
      <p:sp>
        <p:nvSpPr>
          <p:cNvPr id="22" name="TextBox 21"/>
          <p:cNvSpPr txBox="1"/>
          <p:nvPr/>
        </p:nvSpPr>
        <p:spPr>
          <a:xfrm>
            <a:off x="6665976" y="4956048"/>
            <a:ext cx="4956048" cy="584775"/>
          </a:xfrm>
          <a:prstGeom prst="rect">
            <a:avLst/>
          </a:prstGeom>
          <a:noFill/>
        </p:spPr>
        <p:txBody>
          <a:bodyPr wrap="square">
            <a:spAutoFit/>
          </a:bodyPr>
          <a:lstStyle/>
          <a:p>
            <a:pPr>
              <a:defRPr sz="1500" b="0">
                <a:solidFill>
                  <a:srgbClr val="1E2F41"/>
                </a:solidFill>
                <a:latin typeface="Aptos"/>
              </a:defRPr>
            </a:pPr>
            <a:r>
              <a:rPr sz="1600"/>
              <a:t>Document practices, protect budgets, strengthen institutions and publish progress.</a:t>
            </a:r>
          </a:p>
        </p:txBody>
      </p:sp>
      <p:sp>
        <p:nvSpPr>
          <p:cNvPr id="23" name="TextBox 22"/>
          <p:cNvSpPr txBox="1"/>
          <p:nvPr/>
        </p:nvSpPr>
        <p:spPr>
          <a:xfrm>
            <a:off x="530352" y="6144768"/>
            <a:ext cx="10789920" cy="307777"/>
          </a:xfrm>
          <a:prstGeom prst="rect">
            <a:avLst/>
          </a:prstGeom>
          <a:noFill/>
        </p:spPr>
        <p:txBody>
          <a:bodyPr wrap="square">
            <a:spAutoFit/>
          </a:bodyPr>
          <a:lstStyle/>
          <a:p>
            <a:pPr>
              <a:defRPr sz="1200" b="1">
                <a:solidFill>
                  <a:srgbClr val="0C315B"/>
                </a:solidFill>
                <a:latin typeface="Aptos"/>
              </a:defRPr>
            </a:pPr>
            <a:r>
              <a:rPr sz="1400" dirty="0" err="1">
                <a:solidFill>
                  <a:srgbClr val="FF0000"/>
                </a:solidFill>
              </a:rPr>
              <a:t>Viksit</a:t>
            </a:r>
            <a:r>
              <a:rPr sz="1400" dirty="0">
                <a:solidFill>
                  <a:srgbClr val="FF0000"/>
                </a:solidFill>
              </a:rPr>
              <a:t> Bihar @ 2047  |  Inclusive growth • Better services • Accountable institutions • Climate resilience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90-Day Change Leadership Plan</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37</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OFFICER TOOLKIT</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3477875"/>
          </a:xfrm>
          <a:prstGeom prst="rect">
            <a:avLst/>
          </a:prstGeom>
          <a:noFill/>
        </p:spPr>
        <p:txBody>
          <a:bodyPr wrap="square" lIns="36576" rIns="54864">
            <a:spAutoFit/>
          </a:bodyPr>
          <a:lstStyle/>
          <a:p>
            <a:pPr marL="457200" indent="-457200">
              <a:spcAft>
                <a:spcPts val="800"/>
              </a:spcAft>
              <a:buFont typeface="Wingdings" panose="05000000000000000000" pitchFamily="2" charset="2"/>
              <a:buChar char="q"/>
              <a:defRPr sz="1450">
                <a:solidFill>
                  <a:srgbClr val="232D37"/>
                </a:solidFill>
                <a:latin typeface="Aptos"/>
              </a:defRPr>
            </a:pPr>
            <a:r>
              <a:rPr sz="2000" b="1" dirty="0">
                <a:solidFill>
                  <a:srgbClr val="FF0000"/>
                </a:solidFill>
              </a:rPr>
              <a:t>Days 1–30: listen, observe, map the citizen journey, establish baseline, identify one priority problem.</a:t>
            </a:r>
          </a:p>
          <a:p>
            <a:pPr marL="457200" indent="-457200">
              <a:spcAft>
                <a:spcPts val="800"/>
              </a:spcAft>
              <a:buFont typeface="Wingdings" panose="05000000000000000000" pitchFamily="2" charset="2"/>
              <a:buChar char="q"/>
              <a:defRPr sz="1450">
                <a:solidFill>
                  <a:srgbClr val="232D37"/>
                </a:solidFill>
                <a:latin typeface="Aptos"/>
              </a:defRPr>
            </a:pPr>
            <a:r>
              <a:rPr sz="2000" b="1" dirty="0">
                <a:solidFill>
                  <a:srgbClr val="FF0000"/>
                </a:solidFill>
              </a:rPr>
              <a:t>Days 31–60: co-design a low-risk improvement, map stakeholders, build coalition, train and communicate.</a:t>
            </a:r>
          </a:p>
          <a:p>
            <a:pPr marL="457200" indent="-457200">
              <a:spcAft>
                <a:spcPts val="800"/>
              </a:spcAft>
              <a:buFont typeface="Wingdings" panose="05000000000000000000" pitchFamily="2" charset="2"/>
              <a:buChar char="q"/>
              <a:defRPr sz="1450">
                <a:solidFill>
                  <a:srgbClr val="232D37"/>
                </a:solidFill>
                <a:latin typeface="Aptos"/>
              </a:defRPr>
            </a:pPr>
            <a:r>
              <a:rPr sz="2000" b="1" dirty="0">
                <a:solidFill>
                  <a:srgbClr val="FF0000"/>
                </a:solidFill>
              </a:rPr>
              <a:t>Days 61–90: pilot, measure, collect feedback, correct design and document the SOP.</a:t>
            </a:r>
          </a:p>
          <a:p>
            <a:pPr marL="457200" indent="-457200">
              <a:spcAft>
                <a:spcPts val="800"/>
              </a:spcAft>
              <a:buFont typeface="Wingdings" panose="05000000000000000000" pitchFamily="2" charset="2"/>
              <a:buChar char="q"/>
              <a:defRPr sz="1450">
                <a:solidFill>
                  <a:srgbClr val="232D37"/>
                </a:solidFill>
                <a:latin typeface="Aptos"/>
              </a:defRPr>
            </a:pPr>
            <a:r>
              <a:rPr sz="2000" b="1" dirty="0">
                <a:solidFill>
                  <a:srgbClr val="FF0000"/>
                </a:solidFill>
              </a:rPr>
              <a:t>At Day 90: decide—stop, adapt, scale or </a:t>
            </a:r>
            <a:r>
              <a:rPr sz="2000" b="1" dirty="0" err="1">
                <a:solidFill>
                  <a:srgbClr val="FF0000"/>
                </a:solidFill>
              </a:rPr>
              <a:t>institutionalise</a:t>
            </a:r>
            <a:r>
              <a:rPr sz="2000" b="1" dirty="0">
                <a:solidFill>
                  <a:srgbClr val="FF0000"/>
                </a:solidFill>
              </a:rPr>
              <a:t>.</a:t>
            </a:r>
          </a:p>
        </p:txBody>
      </p:sp>
      <p:sp>
        <p:nvSpPr>
          <p:cNvPr id="9" name="Rounded Rectangle 8"/>
          <p:cNvSpPr/>
          <p:nvPr/>
        </p:nvSpPr>
        <p:spPr>
          <a:xfrm>
            <a:off x="6583680" y="1371600"/>
            <a:ext cx="4754880" cy="841248"/>
          </a:xfrm>
          <a:prstGeom prst="roundRect">
            <a:avLst>
              <a:gd name="adj" fmla="val 12000"/>
            </a:avLst>
          </a:prstGeom>
          <a:solidFill>
            <a:srgbClr val="426FAA"/>
          </a:solidFill>
          <a:ln w="12700">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TextBox 9"/>
          <p:cNvSpPr txBox="1"/>
          <p:nvPr/>
        </p:nvSpPr>
        <p:spPr>
          <a:xfrm>
            <a:off x="6766560" y="1481328"/>
            <a:ext cx="1143000" cy="307777"/>
          </a:xfrm>
          <a:prstGeom prst="rect">
            <a:avLst/>
          </a:prstGeom>
          <a:noFill/>
        </p:spPr>
        <p:txBody>
          <a:bodyPr wrap="square" lIns="45720" rIns="45720" anchor="t">
            <a:spAutoFit/>
          </a:bodyPr>
          <a:lstStyle/>
          <a:p>
            <a:pPr algn="l"/>
            <a:r>
              <a:rPr sz="1400" b="1">
                <a:solidFill>
                  <a:srgbClr val="FFFFFF"/>
                </a:solidFill>
                <a:latin typeface="Aptos"/>
              </a:rPr>
              <a:t>DAYS 1–30</a:t>
            </a:r>
          </a:p>
        </p:txBody>
      </p:sp>
      <p:sp>
        <p:nvSpPr>
          <p:cNvPr id="11" name="TextBox 10"/>
          <p:cNvSpPr txBox="1"/>
          <p:nvPr/>
        </p:nvSpPr>
        <p:spPr>
          <a:xfrm>
            <a:off x="7955279" y="1563512"/>
            <a:ext cx="3108960" cy="338554"/>
          </a:xfrm>
          <a:prstGeom prst="rect">
            <a:avLst/>
          </a:prstGeom>
          <a:noFill/>
        </p:spPr>
        <p:txBody>
          <a:bodyPr wrap="square" lIns="45720" rIns="45720" anchor="ctr">
            <a:spAutoFit/>
          </a:bodyPr>
          <a:lstStyle/>
          <a:p>
            <a:pPr algn="l"/>
            <a:r>
              <a:rPr sz="1600" b="0">
                <a:solidFill>
                  <a:srgbClr val="FFFFFF"/>
                </a:solidFill>
                <a:latin typeface="Aptos"/>
              </a:rPr>
              <a:t>Listen • map • baseline</a:t>
            </a:r>
          </a:p>
        </p:txBody>
      </p:sp>
      <p:sp>
        <p:nvSpPr>
          <p:cNvPr id="12" name="Rounded Rectangle 11"/>
          <p:cNvSpPr/>
          <p:nvPr/>
        </p:nvSpPr>
        <p:spPr>
          <a:xfrm>
            <a:off x="6583680" y="2514600"/>
            <a:ext cx="4754880" cy="841248"/>
          </a:xfrm>
          <a:prstGeom prst="roundRect">
            <a:avLst>
              <a:gd name="adj" fmla="val 12000"/>
            </a:avLst>
          </a:prstGeom>
          <a:solidFill>
            <a:srgbClr val="008491"/>
          </a:solidFill>
          <a:ln w="12700">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3" name="TextBox 12"/>
          <p:cNvSpPr txBox="1"/>
          <p:nvPr/>
        </p:nvSpPr>
        <p:spPr>
          <a:xfrm>
            <a:off x="6766560" y="2624328"/>
            <a:ext cx="1143000" cy="307777"/>
          </a:xfrm>
          <a:prstGeom prst="rect">
            <a:avLst/>
          </a:prstGeom>
          <a:noFill/>
        </p:spPr>
        <p:txBody>
          <a:bodyPr wrap="square" lIns="45720" rIns="45720" anchor="t">
            <a:spAutoFit/>
          </a:bodyPr>
          <a:lstStyle/>
          <a:p>
            <a:pPr algn="l"/>
            <a:r>
              <a:rPr sz="1400" b="1">
                <a:solidFill>
                  <a:srgbClr val="FFFFFF"/>
                </a:solidFill>
                <a:latin typeface="Aptos"/>
              </a:rPr>
              <a:t>DAYS 31–60</a:t>
            </a:r>
          </a:p>
        </p:txBody>
      </p:sp>
      <p:sp>
        <p:nvSpPr>
          <p:cNvPr id="14" name="TextBox 13"/>
          <p:cNvSpPr txBox="1"/>
          <p:nvPr/>
        </p:nvSpPr>
        <p:spPr>
          <a:xfrm>
            <a:off x="7955279" y="2706512"/>
            <a:ext cx="3108960" cy="338554"/>
          </a:xfrm>
          <a:prstGeom prst="rect">
            <a:avLst/>
          </a:prstGeom>
          <a:noFill/>
        </p:spPr>
        <p:txBody>
          <a:bodyPr wrap="square" lIns="45720" rIns="45720" anchor="ctr">
            <a:spAutoFit/>
          </a:bodyPr>
          <a:lstStyle/>
          <a:p>
            <a:pPr algn="l"/>
            <a:r>
              <a:rPr sz="1600" b="0">
                <a:solidFill>
                  <a:srgbClr val="FFFFFF"/>
                </a:solidFill>
                <a:latin typeface="Aptos"/>
              </a:rPr>
              <a:t>Co-design • coalition • train</a:t>
            </a:r>
          </a:p>
        </p:txBody>
      </p:sp>
      <p:sp>
        <p:nvSpPr>
          <p:cNvPr id="15" name="Rounded Rectangle 14"/>
          <p:cNvSpPr/>
          <p:nvPr/>
        </p:nvSpPr>
        <p:spPr>
          <a:xfrm>
            <a:off x="6583680" y="3657600"/>
            <a:ext cx="4754880" cy="841248"/>
          </a:xfrm>
          <a:prstGeom prst="roundRect">
            <a:avLst>
              <a:gd name="adj" fmla="val 12000"/>
            </a:avLst>
          </a:prstGeom>
          <a:solidFill>
            <a:srgbClr val="408558"/>
          </a:solidFill>
          <a:ln w="12700">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6" name="TextBox 15"/>
          <p:cNvSpPr txBox="1"/>
          <p:nvPr/>
        </p:nvSpPr>
        <p:spPr>
          <a:xfrm>
            <a:off x="6766560" y="3767328"/>
            <a:ext cx="1143000" cy="307777"/>
          </a:xfrm>
          <a:prstGeom prst="rect">
            <a:avLst/>
          </a:prstGeom>
          <a:noFill/>
        </p:spPr>
        <p:txBody>
          <a:bodyPr wrap="square" lIns="45720" rIns="45720" anchor="t">
            <a:spAutoFit/>
          </a:bodyPr>
          <a:lstStyle/>
          <a:p>
            <a:pPr algn="l"/>
            <a:r>
              <a:rPr sz="1400" b="1">
                <a:solidFill>
                  <a:srgbClr val="FFFFFF"/>
                </a:solidFill>
                <a:latin typeface="Aptos"/>
              </a:rPr>
              <a:t>DAYS 61–90</a:t>
            </a:r>
          </a:p>
        </p:txBody>
      </p:sp>
      <p:sp>
        <p:nvSpPr>
          <p:cNvPr id="17" name="TextBox 16"/>
          <p:cNvSpPr txBox="1"/>
          <p:nvPr/>
        </p:nvSpPr>
        <p:spPr>
          <a:xfrm>
            <a:off x="7955279" y="3849512"/>
            <a:ext cx="3108960" cy="338554"/>
          </a:xfrm>
          <a:prstGeom prst="rect">
            <a:avLst/>
          </a:prstGeom>
          <a:noFill/>
        </p:spPr>
        <p:txBody>
          <a:bodyPr wrap="square" lIns="45720" rIns="45720" anchor="ctr">
            <a:spAutoFit/>
          </a:bodyPr>
          <a:lstStyle/>
          <a:p>
            <a:pPr algn="l"/>
            <a:r>
              <a:rPr sz="1600" b="0">
                <a:solidFill>
                  <a:srgbClr val="FFFFFF"/>
                </a:solidFill>
                <a:latin typeface="Aptos"/>
              </a:rPr>
              <a:t>Pilot • measure • correct</a:t>
            </a:r>
          </a:p>
        </p:txBody>
      </p:sp>
      <p:sp>
        <p:nvSpPr>
          <p:cNvPr id="18" name="Rounded Rectangle 17"/>
          <p:cNvSpPr/>
          <p:nvPr/>
        </p:nvSpPr>
        <p:spPr>
          <a:xfrm>
            <a:off x="6583680" y="4800600"/>
            <a:ext cx="4754880" cy="841248"/>
          </a:xfrm>
          <a:prstGeom prst="roundRect">
            <a:avLst>
              <a:gd name="adj" fmla="val 12000"/>
            </a:avLst>
          </a:prstGeom>
          <a:solidFill>
            <a:srgbClr val="143556"/>
          </a:solidFill>
          <a:ln w="12700">
            <a:solidFill>
              <a:srgbClr val="14355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766560" y="4910328"/>
            <a:ext cx="1143000" cy="307777"/>
          </a:xfrm>
          <a:prstGeom prst="rect">
            <a:avLst/>
          </a:prstGeom>
          <a:noFill/>
        </p:spPr>
        <p:txBody>
          <a:bodyPr wrap="square" lIns="45720" rIns="45720" anchor="t">
            <a:spAutoFit/>
          </a:bodyPr>
          <a:lstStyle/>
          <a:p>
            <a:pPr algn="l"/>
            <a:r>
              <a:rPr sz="1400" b="1">
                <a:solidFill>
                  <a:srgbClr val="FFFFFF"/>
                </a:solidFill>
                <a:latin typeface="Aptos"/>
              </a:rPr>
              <a:t>DAY 90</a:t>
            </a:r>
          </a:p>
        </p:txBody>
      </p:sp>
      <p:sp>
        <p:nvSpPr>
          <p:cNvPr id="20" name="TextBox 19"/>
          <p:cNvSpPr txBox="1"/>
          <p:nvPr/>
        </p:nvSpPr>
        <p:spPr>
          <a:xfrm>
            <a:off x="7955279" y="4869401"/>
            <a:ext cx="3108960" cy="584775"/>
          </a:xfrm>
          <a:prstGeom prst="rect">
            <a:avLst/>
          </a:prstGeom>
          <a:noFill/>
        </p:spPr>
        <p:txBody>
          <a:bodyPr wrap="square" lIns="45720" rIns="45720" anchor="ctr">
            <a:spAutoFit/>
          </a:bodyPr>
          <a:lstStyle/>
          <a:p>
            <a:pPr algn="l"/>
            <a:r>
              <a:rPr sz="1600" b="0">
                <a:solidFill>
                  <a:srgbClr val="FFFFFF"/>
                </a:solidFill>
                <a:latin typeface="Aptos"/>
              </a:rPr>
              <a:t>Stop • adapt • scale • institutionalise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Action Learning Exercise</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38</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ACTION LEARNING</a:t>
            </a:r>
          </a:p>
        </p:txBody>
      </p:sp>
      <p:sp>
        <p:nvSpPr>
          <p:cNvPr id="6" name="TextBox 5"/>
          <p:cNvSpPr txBox="1"/>
          <p:nvPr/>
        </p:nvSpPr>
        <p:spPr>
          <a:xfrm>
            <a:off x="530352" y="6519672"/>
            <a:ext cx="7498079" cy="253916"/>
          </a:xfrm>
          <a:prstGeom prst="rect">
            <a:avLst/>
          </a:prstGeom>
          <a:noFill/>
        </p:spPr>
        <p:txBody>
          <a:bodyPr wrap="square" lIns="45720" rIns="45720" anchor="t">
            <a:spAutoFit/>
          </a:bodyPr>
          <a:lstStyle/>
          <a:p>
            <a:pPr algn="l"/>
            <a:r>
              <a:rPr sz="105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503797"/>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330">
                <a:solidFill>
                  <a:srgbClr val="232D37"/>
                </a:solidFill>
                <a:latin typeface="Aptos"/>
              </a:defRPr>
            </a:pPr>
            <a:r>
              <a:rPr sz="2000" b="1" dirty="0"/>
              <a:t>Choose one real problem from your department/posting.</a:t>
            </a:r>
          </a:p>
          <a:p>
            <a:pPr marL="342900" indent="-342900">
              <a:spcAft>
                <a:spcPts val="800"/>
              </a:spcAft>
              <a:buFont typeface="Wingdings" panose="05000000000000000000" pitchFamily="2" charset="2"/>
              <a:buChar char="q"/>
              <a:defRPr sz="1330">
                <a:solidFill>
                  <a:srgbClr val="232D37"/>
                </a:solidFill>
                <a:latin typeface="Aptos"/>
              </a:defRPr>
            </a:pPr>
            <a:r>
              <a:rPr sz="2000" b="1" dirty="0"/>
              <a:t>Write a one-sentence citizen-</a:t>
            </a:r>
            <a:r>
              <a:rPr sz="2000" b="1" dirty="0" err="1"/>
              <a:t>centred</a:t>
            </a:r>
            <a:r>
              <a:rPr sz="2000" b="1" dirty="0"/>
              <a:t> problem statement.</a:t>
            </a:r>
          </a:p>
          <a:p>
            <a:pPr marL="342900" indent="-342900">
              <a:spcAft>
                <a:spcPts val="800"/>
              </a:spcAft>
              <a:buFont typeface="Wingdings" panose="05000000000000000000" pitchFamily="2" charset="2"/>
              <a:buChar char="q"/>
              <a:defRPr sz="1330">
                <a:solidFill>
                  <a:srgbClr val="232D37"/>
                </a:solidFill>
                <a:latin typeface="Aptos"/>
              </a:defRPr>
            </a:pPr>
            <a:r>
              <a:rPr sz="2000" b="1" dirty="0"/>
              <a:t>Identify baseline evidence and affected groups.</a:t>
            </a:r>
          </a:p>
          <a:p>
            <a:pPr marL="342900" indent="-342900">
              <a:spcAft>
                <a:spcPts val="800"/>
              </a:spcAft>
              <a:buFont typeface="Wingdings" panose="05000000000000000000" pitchFamily="2" charset="2"/>
              <a:buChar char="q"/>
              <a:defRPr sz="1330">
                <a:solidFill>
                  <a:srgbClr val="232D37"/>
                </a:solidFill>
                <a:latin typeface="Aptos"/>
              </a:defRPr>
            </a:pPr>
            <a:r>
              <a:rPr sz="2000" b="1" dirty="0"/>
              <a:t>Map five critical stakeholders.</a:t>
            </a:r>
          </a:p>
          <a:p>
            <a:pPr marL="342900" indent="-342900">
              <a:spcAft>
                <a:spcPts val="800"/>
              </a:spcAft>
              <a:buFont typeface="Wingdings" panose="05000000000000000000" pitchFamily="2" charset="2"/>
              <a:buChar char="q"/>
              <a:defRPr sz="1330">
                <a:solidFill>
                  <a:srgbClr val="232D37"/>
                </a:solidFill>
                <a:latin typeface="Aptos"/>
              </a:defRPr>
            </a:pPr>
            <a:r>
              <a:rPr sz="2000" b="1" dirty="0"/>
              <a:t>Select a change model/tool.</a:t>
            </a:r>
          </a:p>
          <a:p>
            <a:pPr marL="342900" indent="-342900">
              <a:spcAft>
                <a:spcPts val="800"/>
              </a:spcAft>
              <a:buFont typeface="Wingdings" panose="05000000000000000000" pitchFamily="2" charset="2"/>
              <a:buChar char="q"/>
              <a:defRPr sz="1330">
                <a:solidFill>
                  <a:srgbClr val="232D37"/>
                </a:solidFill>
                <a:latin typeface="Aptos"/>
              </a:defRPr>
            </a:pPr>
            <a:r>
              <a:rPr sz="2000" b="1" dirty="0"/>
              <a:t>Define one 90-day pilot and three success indicators.</a:t>
            </a:r>
          </a:p>
          <a:p>
            <a:pPr marL="342900" indent="-342900">
              <a:spcAft>
                <a:spcPts val="800"/>
              </a:spcAft>
              <a:buFont typeface="Wingdings" panose="05000000000000000000" pitchFamily="2" charset="2"/>
              <a:buChar char="q"/>
              <a:defRPr sz="1330">
                <a:solidFill>
                  <a:srgbClr val="232D37"/>
                </a:solidFill>
                <a:latin typeface="Aptos"/>
              </a:defRPr>
            </a:pPr>
            <a:r>
              <a:rPr sz="2000" b="1" dirty="0"/>
              <a:t>Identify one climate/DRR/SDG linkage.</a:t>
            </a:r>
          </a:p>
          <a:p>
            <a:pPr marL="342900" indent="-342900">
              <a:spcAft>
                <a:spcPts val="800"/>
              </a:spcAft>
              <a:buFont typeface="Wingdings" panose="05000000000000000000" pitchFamily="2" charset="2"/>
              <a:buChar char="q"/>
              <a:defRPr sz="1330">
                <a:solidFill>
                  <a:srgbClr val="232D37"/>
                </a:solidFill>
                <a:latin typeface="Aptos"/>
              </a:defRPr>
            </a:pPr>
            <a:r>
              <a:rPr sz="2000" b="1" dirty="0"/>
              <a:t>Plan how the improvement will be </a:t>
            </a:r>
            <a:r>
              <a:rPr sz="2000" b="1" dirty="0" err="1"/>
              <a:t>institutionalised</a:t>
            </a:r>
            <a:r>
              <a:rPr sz="2000" b="1" dirty="0"/>
              <a:t>.</a:t>
            </a:r>
          </a:p>
        </p:txBody>
      </p:sp>
      <p:sp>
        <p:nvSpPr>
          <p:cNvPr id="9" name="Rounded Rectangle 8"/>
          <p:cNvSpPr/>
          <p:nvPr/>
        </p:nvSpPr>
        <p:spPr>
          <a:xfrm>
            <a:off x="6446520"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37160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39144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483918"/>
            <a:ext cx="1801368" cy="646331"/>
          </a:xfrm>
          <a:prstGeom prst="rect">
            <a:avLst/>
          </a:prstGeom>
          <a:noFill/>
        </p:spPr>
        <p:txBody>
          <a:bodyPr wrap="square" lIns="45720" rIns="45720" anchor="ctr">
            <a:spAutoFit/>
          </a:bodyPr>
          <a:lstStyle/>
          <a:p>
            <a:pPr algn="l"/>
            <a:r>
              <a:rPr b="1">
                <a:solidFill>
                  <a:srgbClr val="143556"/>
                </a:solidFill>
                <a:latin typeface="Aptos"/>
              </a:rPr>
              <a:t>Problem statement</a:t>
            </a:r>
          </a:p>
        </p:txBody>
      </p:sp>
      <p:sp>
        <p:nvSpPr>
          <p:cNvPr id="13" name="Rounded Rectangle 12"/>
          <p:cNvSpPr/>
          <p:nvPr/>
        </p:nvSpPr>
        <p:spPr>
          <a:xfrm>
            <a:off x="9125712"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37160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39144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622417"/>
            <a:ext cx="1801368" cy="369332"/>
          </a:xfrm>
          <a:prstGeom prst="rect">
            <a:avLst/>
          </a:prstGeom>
          <a:noFill/>
        </p:spPr>
        <p:txBody>
          <a:bodyPr wrap="square" lIns="45720" rIns="45720" anchor="ctr">
            <a:spAutoFit/>
          </a:bodyPr>
          <a:lstStyle/>
          <a:p>
            <a:pPr algn="l"/>
            <a:r>
              <a:rPr b="1">
                <a:solidFill>
                  <a:srgbClr val="143556"/>
                </a:solidFill>
                <a:latin typeface="Aptos"/>
              </a:rPr>
              <a:t>Baseline evidence</a:t>
            </a:r>
          </a:p>
        </p:txBody>
      </p:sp>
      <p:sp>
        <p:nvSpPr>
          <p:cNvPr id="17" name="Rounded Rectangle 16"/>
          <p:cNvSpPr/>
          <p:nvPr/>
        </p:nvSpPr>
        <p:spPr>
          <a:xfrm>
            <a:off x="6446520"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2608325"/>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2628174"/>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2859143"/>
            <a:ext cx="1801368" cy="369332"/>
          </a:xfrm>
          <a:prstGeom prst="rect">
            <a:avLst/>
          </a:prstGeom>
          <a:noFill/>
        </p:spPr>
        <p:txBody>
          <a:bodyPr wrap="square" lIns="45720" rIns="45720" anchor="ctr">
            <a:spAutoFit/>
          </a:bodyPr>
          <a:lstStyle/>
          <a:p>
            <a:pPr algn="l"/>
            <a:r>
              <a:rPr b="1">
                <a:solidFill>
                  <a:srgbClr val="143556"/>
                </a:solidFill>
                <a:latin typeface="Aptos"/>
              </a:rPr>
              <a:t>Affected groups</a:t>
            </a:r>
          </a:p>
        </p:txBody>
      </p:sp>
      <p:sp>
        <p:nvSpPr>
          <p:cNvPr id="21" name="Rounded Rectangle 20"/>
          <p:cNvSpPr/>
          <p:nvPr/>
        </p:nvSpPr>
        <p:spPr>
          <a:xfrm>
            <a:off x="9125712"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2608325"/>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2628174"/>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2859143"/>
            <a:ext cx="1801368" cy="369332"/>
          </a:xfrm>
          <a:prstGeom prst="rect">
            <a:avLst/>
          </a:prstGeom>
          <a:noFill/>
        </p:spPr>
        <p:txBody>
          <a:bodyPr wrap="square" lIns="45720" rIns="45720" anchor="ctr">
            <a:spAutoFit/>
          </a:bodyPr>
          <a:lstStyle/>
          <a:p>
            <a:pPr algn="l"/>
            <a:r>
              <a:rPr b="1">
                <a:solidFill>
                  <a:srgbClr val="143556"/>
                </a:solidFill>
                <a:latin typeface="Aptos"/>
              </a:rPr>
              <a:t>5 stakeholders</a:t>
            </a:r>
          </a:p>
        </p:txBody>
      </p:sp>
      <p:sp>
        <p:nvSpPr>
          <p:cNvPr id="25" name="Rounded Rectangle 24"/>
          <p:cNvSpPr/>
          <p:nvPr/>
        </p:nvSpPr>
        <p:spPr>
          <a:xfrm>
            <a:off x="6446520"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384505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3864900"/>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095868"/>
            <a:ext cx="1801368" cy="369332"/>
          </a:xfrm>
          <a:prstGeom prst="rect">
            <a:avLst/>
          </a:prstGeom>
          <a:noFill/>
        </p:spPr>
        <p:txBody>
          <a:bodyPr wrap="square" lIns="45720" rIns="45720" anchor="ctr">
            <a:spAutoFit/>
          </a:bodyPr>
          <a:lstStyle/>
          <a:p>
            <a:pPr algn="l"/>
            <a:r>
              <a:rPr b="1">
                <a:solidFill>
                  <a:srgbClr val="143556"/>
                </a:solidFill>
                <a:latin typeface="Aptos"/>
              </a:rPr>
              <a:t>Change tool</a:t>
            </a:r>
          </a:p>
        </p:txBody>
      </p:sp>
      <p:sp>
        <p:nvSpPr>
          <p:cNvPr id="29" name="Rounded Rectangle 28"/>
          <p:cNvSpPr/>
          <p:nvPr/>
        </p:nvSpPr>
        <p:spPr>
          <a:xfrm>
            <a:off x="9125712"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3845052"/>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3864900"/>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095868"/>
            <a:ext cx="1801368" cy="369332"/>
          </a:xfrm>
          <a:prstGeom prst="rect">
            <a:avLst/>
          </a:prstGeom>
          <a:noFill/>
        </p:spPr>
        <p:txBody>
          <a:bodyPr wrap="square" lIns="45720" rIns="45720" anchor="ctr">
            <a:spAutoFit/>
          </a:bodyPr>
          <a:lstStyle/>
          <a:p>
            <a:pPr algn="l"/>
            <a:r>
              <a:rPr b="1">
                <a:solidFill>
                  <a:srgbClr val="143556"/>
                </a:solidFill>
                <a:latin typeface="Aptos"/>
              </a:rPr>
              <a:t>90-day pilot</a:t>
            </a:r>
          </a:p>
        </p:txBody>
      </p:sp>
      <p:sp>
        <p:nvSpPr>
          <p:cNvPr id="33" name="Rounded Rectangle 32"/>
          <p:cNvSpPr/>
          <p:nvPr/>
        </p:nvSpPr>
        <p:spPr>
          <a:xfrm>
            <a:off x="6446520"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4" name="Oval 33"/>
          <p:cNvSpPr/>
          <p:nvPr/>
        </p:nvSpPr>
        <p:spPr>
          <a:xfrm>
            <a:off x="6574536" y="5081777"/>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5" name="TextBox 34"/>
          <p:cNvSpPr txBox="1"/>
          <p:nvPr/>
        </p:nvSpPr>
        <p:spPr>
          <a:xfrm>
            <a:off x="6611112" y="5101625"/>
            <a:ext cx="310896" cy="307777"/>
          </a:xfrm>
          <a:prstGeom prst="rect">
            <a:avLst/>
          </a:prstGeom>
          <a:noFill/>
        </p:spPr>
        <p:txBody>
          <a:bodyPr wrap="square" lIns="45720" rIns="45720" anchor="ctr">
            <a:spAutoFit/>
          </a:bodyPr>
          <a:lstStyle/>
          <a:p>
            <a:pPr algn="ctr"/>
            <a:r>
              <a:rPr sz="1400" b="1">
                <a:solidFill>
                  <a:srgbClr val="FFFFFF"/>
                </a:solidFill>
                <a:latin typeface="Aptos"/>
              </a:rPr>
              <a:t>7</a:t>
            </a:r>
          </a:p>
        </p:txBody>
      </p:sp>
      <p:sp>
        <p:nvSpPr>
          <p:cNvPr id="36" name="TextBox 35"/>
          <p:cNvSpPr txBox="1"/>
          <p:nvPr/>
        </p:nvSpPr>
        <p:spPr>
          <a:xfrm>
            <a:off x="7040880" y="5332594"/>
            <a:ext cx="1801368" cy="369332"/>
          </a:xfrm>
          <a:prstGeom prst="rect">
            <a:avLst/>
          </a:prstGeom>
          <a:noFill/>
        </p:spPr>
        <p:txBody>
          <a:bodyPr wrap="square" lIns="45720" rIns="45720" anchor="ctr">
            <a:spAutoFit/>
          </a:bodyPr>
          <a:lstStyle/>
          <a:p>
            <a:pPr algn="l"/>
            <a:r>
              <a:rPr b="1">
                <a:solidFill>
                  <a:srgbClr val="143556"/>
                </a:solidFill>
                <a:latin typeface="Aptos"/>
              </a:rPr>
              <a:t>3 indicators</a:t>
            </a:r>
          </a:p>
        </p:txBody>
      </p:sp>
      <p:sp>
        <p:nvSpPr>
          <p:cNvPr id="37" name="Rounded Rectangle 36"/>
          <p:cNvSpPr/>
          <p:nvPr/>
        </p:nvSpPr>
        <p:spPr>
          <a:xfrm>
            <a:off x="9125712"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8" name="Oval 37"/>
          <p:cNvSpPr/>
          <p:nvPr/>
        </p:nvSpPr>
        <p:spPr>
          <a:xfrm>
            <a:off x="9253728" y="5081777"/>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9" name="TextBox 38"/>
          <p:cNvSpPr txBox="1"/>
          <p:nvPr/>
        </p:nvSpPr>
        <p:spPr>
          <a:xfrm>
            <a:off x="9290304" y="5101625"/>
            <a:ext cx="310896" cy="307777"/>
          </a:xfrm>
          <a:prstGeom prst="rect">
            <a:avLst/>
          </a:prstGeom>
          <a:noFill/>
        </p:spPr>
        <p:txBody>
          <a:bodyPr wrap="square" lIns="45720" rIns="45720" anchor="ctr">
            <a:spAutoFit/>
          </a:bodyPr>
          <a:lstStyle/>
          <a:p>
            <a:pPr algn="ctr"/>
            <a:r>
              <a:rPr sz="1400" b="1">
                <a:solidFill>
                  <a:srgbClr val="FFFFFF"/>
                </a:solidFill>
                <a:latin typeface="Aptos"/>
              </a:rPr>
              <a:t>8</a:t>
            </a:r>
          </a:p>
        </p:txBody>
      </p:sp>
      <p:sp>
        <p:nvSpPr>
          <p:cNvPr id="40" name="TextBox 39"/>
          <p:cNvSpPr txBox="1"/>
          <p:nvPr/>
        </p:nvSpPr>
        <p:spPr>
          <a:xfrm>
            <a:off x="9720072" y="5194094"/>
            <a:ext cx="1801368" cy="646331"/>
          </a:xfrm>
          <a:prstGeom prst="rect">
            <a:avLst/>
          </a:prstGeom>
          <a:noFill/>
        </p:spPr>
        <p:txBody>
          <a:bodyPr wrap="square" lIns="45720" rIns="45720" anchor="ctr">
            <a:spAutoFit/>
          </a:bodyPr>
          <a:lstStyle/>
          <a:p>
            <a:pPr algn="l"/>
            <a:r>
              <a:rPr b="1">
                <a:solidFill>
                  <a:srgbClr val="143556"/>
                </a:solidFill>
                <a:latin typeface="Aptos"/>
              </a:rPr>
              <a:t>Climate/DRR/SDG link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584775"/>
          </a:xfrm>
          <a:prstGeom prst="rect">
            <a:avLst/>
          </a:prstGeom>
          <a:noFill/>
        </p:spPr>
        <p:txBody>
          <a:bodyPr wrap="square" lIns="45720" rIns="45720" anchor="t">
            <a:spAutoFit/>
          </a:bodyPr>
          <a:lstStyle/>
          <a:p>
            <a:pPr algn="l"/>
            <a:r>
              <a:rPr sz="3200" b="1" dirty="0">
                <a:solidFill>
                  <a:srgbClr val="143556"/>
                </a:solidFill>
                <a:latin typeface="Aptos"/>
              </a:rPr>
              <a:t>Key Takeaways</a:t>
            </a:r>
          </a:p>
        </p:txBody>
      </p:sp>
      <p:sp>
        <p:nvSpPr>
          <p:cNvPr id="3" name="TextBox 2"/>
          <p:cNvSpPr txBox="1"/>
          <p:nvPr/>
        </p:nvSpPr>
        <p:spPr>
          <a:xfrm>
            <a:off x="11201400" y="256032"/>
            <a:ext cx="411480" cy="369332"/>
          </a:xfrm>
          <a:prstGeom prst="rect">
            <a:avLst/>
          </a:prstGeom>
          <a:noFill/>
        </p:spPr>
        <p:txBody>
          <a:bodyPr wrap="square" lIns="45720" rIns="45720" anchor="t">
            <a:spAutoFit/>
          </a:bodyPr>
          <a:lstStyle/>
          <a:p>
            <a:pPr algn="r"/>
            <a:r>
              <a:rPr b="1">
                <a:solidFill>
                  <a:srgbClr val="5B6F80"/>
                </a:solidFill>
                <a:latin typeface="Aptos"/>
              </a:rPr>
              <a:t>39</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400110"/>
          </a:xfrm>
          <a:prstGeom prst="rect">
            <a:avLst/>
          </a:prstGeom>
          <a:noFill/>
        </p:spPr>
        <p:txBody>
          <a:bodyPr wrap="square" lIns="45720" rIns="45720" anchor="t">
            <a:spAutoFit/>
          </a:bodyPr>
          <a:lstStyle/>
          <a:p>
            <a:pPr algn="l"/>
            <a:r>
              <a:rPr sz="2000" b="1" dirty="0">
                <a:solidFill>
                  <a:srgbClr val="008491"/>
                </a:solidFill>
                <a:latin typeface="Aptos"/>
              </a:rPr>
              <a:t>SUMMARY</a:t>
            </a:r>
          </a:p>
        </p:txBody>
      </p:sp>
      <p:sp>
        <p:nvSpPr>
          <p:cNvPr id="6" name="TextBox 5"/>
          <p:cNvSpPr txBox="1"/>
          <p:nvPr/>
        </p:nvSpPr>
        <p:spPr>
          <a:xfrm>
            <a:off x="530352" y="6519672"/>
            <a:ext cx="7498079" cy="261610"/>
          </a:xfrm>
          <a:prstGeom prst="rect">
            <a:avLst/>
          </a:prstGeom>
          <a:noFill/>
        </p:spPr>
        <p:txBody>
          <a:bodyPr wrap="square" lIns="45720" rIns="45720" anchor="t">
            <a:spAutoFit/>
          </a:bodyPr>
          <a:lstStyle/>
          <a:p>
            <a:pPr algn="l"/>
            <a:r>
              <a:rPr sz="1100" b="0" dirty="0">
                <a:solidFill>
                  <a:srgbClr val="FF0000"/>
                </a:solidFill>
                <a:latin typeface="Aptos"/>
              </a:rPr>
              <a:t>Prof Anil Kumar | NITTTR | Training for Class-II Officers, Government of Bihar</a:t>
            </a:r>
          </a:p>
        </p:txBody>
      </p:sp>
      <p:sp>
        <p:nvSpPr>
          <p:cNvPr id="7" name="TextBox 6"/>
          <p:cNvSpPr txBox="1"/>
          <p:nvPr/>
        </p:nvSpPr>
        <p:spPr>
          <a:xfrm>
            <a:off x="9281160" y="6475011"/>
            <a:ext cx="2331720" cy="253916"/>
          </a:xfrm>
          <a:prstGeom prst="rect">
            <a:avLst/>
          </a:prstGeom>
          <a:solidFill>
            <a:srgbClr val="008491"/>
          </a:solidFill>
          <a:ln>
            <a:noFill/>
          </a:ln>
        </p:spPr>
        <p:txBody>
          <a:bodyPr wrap="square" lIns="45720" rIns="45720" anchor="ctr">
            <a:spAutoFit/>
          </a:bodyPr>
          <a:lstStyle/>
          <a:p>
            <a:pPr algn="ctr"/>
            <a:r>
              <a:rPr sz="1050" b="1">
                <a:solidFill>
                  <a:srgbClr val="FFFFFF"/>
                </a:solidFill>
                <a:latin typeface="Aptos"/>
              </a:rPr>
              <a:t>APPLY • MEASURE • LEARN • SUSTAIN</a:t>
            </a:r>
          </a:p>
        </p:txBody>
      </p:sp>
      <p:sp>
        <p:nvSpPr>
          <p:cNvPr id="8" name="TextBox 7"/>
          <p:cNvSpPr txBox="1"/>
          <p:nvPr/>
        </p:nvSpPr>
        <p:spPr>
          <a:xfrm>
            <a:off x="640080" y="1234440"/>
            <a:ext cx="5486400" cy="4914166"/>
          </a:xfrm>
          <a:prstGeom prst="rect">
            <a:avLst/>
          </a:prstGeom>
          <a:noFill/>
        </p:spPr>
        <p:txBody>
          <a:bodyPr wrap="square" lIns="36576" rIns="54864">
            <a:spAutoFit/>
          </a:bodyPr>
          <a:lstStyle/>
          <a:p>
            <a:pPr marL="342900" indent="-342900">
              <a:spcAft>
                <a:spcPts val="800"/>
              </a:spcAft>
              <a:buFont typeface="Wingdings" panose="05000000000000000000" pitchFamily="2" charset="2"/>
              <a:buChar char="q"/>
              <a:defRPr sz="1450">
                <a:solidFill>
                  <a:srgbClr val="232D37"/>
                </a:solidFill>
                <a:latin typeface="Aptos"/>
              </a:defRPr>
            </a:pPr>
            <a:r>
              <a:rPr sz="2000" b="1" dirty="0"/>
              <a:t>Change management is a leadership discipline, not a one-time project.</a:t>
            </a:r>
          </a:p>
          <a:p>
            <a:pPr marL="342900" indent="-342900">
              <a:spcAft>
                <a:spcPts val="800"/>
              </a:spcAft>
              <a:buFont typeface="Wingdings" panose="05000000000000000000" pitchFamily="2" charset="2"/>
              <a:buChar char="q"/>
              <a:defRPr sz="1450">
                <a:solidFill>
                  <a:srgbClr val="232D37"/>
                </a:solidFill>
                <a:latin typeface="Aptos"/>
              </a:defRPr>
            </a:pPr>
            <a:r>
              <a:rPr sz="2000" b="1" dirty="0"/>
              <a:t>Citizen experience and public outcomes are the ultimate test.</a:t>
            </a:r>
          </a:p>
          <a:p>
            <a:pPr marL="342900" indent="-342900">
              <a:spcAft>
                <a:spcPts val="800"/>
              </a:spcAft>
              <a:buFont typeface="Wingdings" panose="05000000000000000000" pitchFamily="2" charset="2"/>
              <a:buChar char="q"/>
              <a:defRPr sz="1450">
                <a:solidFill>
                  <a:srgbClr val="232D37"/>
                </a:solidFill>
                <a:latin typeface="Aptos"/>
              </a:defRPr>
            </a:pPr>
            <a:r>
              <a:rPr sz="2000" b="1" dirty="0"/>
              <a:t>Climate, sustainability and disaster risk must be mainstreamed into development decisions.</a:t>
            </a:r>
          </a:p>
          <a:p>
            <a:pPr marL="342900" indent="-342900">
              <a:spcAft>
                <a:spcPts val="800"/>
              </a:spcAft>
              <a:buFont typeface="Wingdings" panose="05000000000000000000" pitchFamily="2" charset="2"/>
              <a:buChar char="q"/>
              <a:defRPr sz="1450">
                <a:solidFill>
                  <a:srgbClr val="232D37"/>
                </a:solidFill>
                <a:latin typeface="Aptos"/>
              </a:defRPr>
            </a:pPr>
            <a:r>
              <a:rPr sz="2000" b="1" dirty="0"/>
              <a:t>Global frameworks become meaningful only when local plans, budgets, services and </a:t>
            </a:r>
            <a:r>
              <a:rPr sz="2000" b="1" dirty="0" err="1"/>
              <a:t>behaviours</a:t>
            </a:r>
            <a:r>
              <a:rPr sz="2000" b="1" dirty="0"/>
              <a:t> change.</a:t>
            </a:r>
          </a:p>
          <a:p>
            <a:pPr marL="342900" indent="-342900">
              <a:spcAft>
                <a:spcPts val="800"/>
              </a:spcAft>
              <a:buFont typeface="Wingdings" panose="05000000000000000000" pitchFamily="2" charset="2"/>
              <a:buChar char="q"/>
              <a:defRPr sz="1450">
                <a:solidFill>
                  <a:srgbClr val="232D37"/>
                </a:solidFill>
                <a:latin typeface="Aptos"/>
              </a:defRPr>
            </a:pPr>
            <a:r>
              <a:rPr sz="2000" b="1" dirty="0"/>
              <a:t>Data, participation, capability and trust are core implementation assets.</a:t>
            </a:r>
          </a:p>
          <a:p>
            <a:pPr marL="342900" indent="-342900">
              <a:spcAft>
                <a:spcPts val="800"/>
              </a:spcAft>
              <a:buFont typeface="Wingdings" panose="05000000000000000000" pitchFamily="2" charset="2"/>
              <a:buChar char="q"/>
              <a:defRPr sz="1450">
                <a:solidFill>
                  <a:srgbClr val="232D37"/>
                </a:solidFill>
                <a:latin typeface="Aptos"/>
              </a:defRPr>
            </a:pPr>
            <a:r>
              <a:rPr sz="2000" b="1" dirty="0"/>
              <a:t>Start small where appropriate, learn quickly, scale responsibly and </a:t>
            </a:r>
            <a:r>
              <a:rPr sz="2000" b="1" dirty="0" err="1"/>
              <a:t>institutionalise</a:t>
            </a:r>
            <a:r>
              <a:rPr sz="2000" b="1" dirty="0"/>
              <a:t> relentlessly.</a:t>
            </a:r>
          </a:p>
        </p:txBody>
      </p:sp>
      <p:sp>
        <p:nvSpPr>
          <p:cNvPr id="9" name="Rounded Rectangle 8"/>
          <p:cNvSpPr/>
          <p:nvPr/>
        </p:nvSpPr>
        <p:spPr>
          <a:xfrm>
            <a:off x="6446520"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0" name="Oval 9"/>
          <p:cNvSpPr/>
          <p:nvPr/>
        </p:nvSpPr>
        <p:spPr>
          <a:xfrm>
            <a:off x="6574536" y="146304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1" name="TextBox 10"/>
          <p:cNvSpPr txBox="1"/>
          <p:nvPr/>
        </p:nvSpPr>
        <p:spPr>
          <a:xfrm>
            <a:off x="6611112" y="1482888"/>
            <a:ext cx="310896" cy="307777"/>
          </a:xfrm>
          <a:prstGeom prst="rect">
            <a:avLst/>
          </a:prstGeom>
          <a:noFill/>
        </p:spPr>
        <p:txBody>
          <a:bodyPr wrap="square" lIns="45720" rIns="45720" anchor="ctr">
            <a:spAutoFit/>
          </a:bodyPr>
          <a:lstStyle/>
          <a:p>
            <a:pPr algn="ctr"/>
            <a:r>
              <a:rPr sz="1400" b="1">
                <a:solidFill>
                  <a:srgbClr val="FFFFFF"/>
                </a:solidFill>
                <a:latin typeface="Aptos"/>
              </a:rPr>
              <a:t>1</a:t>
            </a:r>
          </a:p>
        </p:txBody>
      </p:sp>
      <p:sp>
        <p:nvSpPr>
          <p:cNvPr id="12" name="TextBox 11"/>
          <p:cNvSpPr txBox="1"/>
          <p:nvPr/>
        </p:nvSpPr>
        <p:spPr>
          <a:xfrm>
            <a:off x="7040880" y="1874258"/>
            <a:ext cx="1801368" cy="369332"/>
          </a:xfrm>
          <a:prstGeom prst="rect">
            <a:avLst/>
          </a:prstGeom>
          <a:noFill/>
        </p:spPr>
        <p:txBody>
          <a:bodyPr wrap="square" lIns="45720" rIns="45720" anchor="ctr">
            <a:spAutoFit/>
          </a:bodyPr>
          <a:lstStyle/>
          <a:p>
            <a:pPr algn="l"/>
            <a:r>
              <a:rPr b="1">
                <a:solidFill>
                  <a:srgbClr val="143556"/>
                </a:solidFill>
                <a:latin typeface="Aptos"/>
              </a:rPr>
              <a:t>Lead change</a:t>
            </a:r>
          </a:p>
        </p:txBody>
      </p:sp>
      <p:sp>
        <p:nvSpPr>
          <p:cNvPr id="13" name="Rounded Rectangle 12"/>
          <p:cNvSpPr/>
          <p:nvPr/>
        </p:nvSpPr>
        <p:spPr>
          <a:xfrm>
            <a:off x="9125712" y="1325880"/>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4" name="Oval 13"/>
          <p:cNvSpPr/>
          <p:nvPr/>
        </p:nvSpPr>
        <p:spPr>
          <a:xfrm>
            <a:off x="9253728" y="146304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5" name="TextBox 14"/>
          <p:cNvSpPr txBox="1"/>
          <p:nvPr/>
        </p:nvSpPr>
        <p:spPr>
          <a:xfrm>
            <a:off x="9290304" y="1482888"/>
            <a:ext cx="310896" cy="307777"/>
          </a:xfrm>
          <a:prstGeom prst="rect">
            <a:avLst/>
          </a:prstGeom>
          <a:noFill/>
        </p:spPr>
        <p:txBody>
          <a:bodyPr wrap="square" lIns="45720" rIns="45720" anchor="ctr">
            <a:spAutoFit/>
          </a:bodyPr>
          <a:lstStyle/>
          <a:p>
            <a:pPr algn="ctr"/>
            <a:r>
              <a:rPr sz="1400" b="1">
                <a:solidFill>
                  <a:srgbClr val="FFFFFF"/>
                </a:solidFill>
                <a:latin typeface="Aptos"/>
              </a:rPr>
              <a:t>2</a:t>
            </a:r>
          </a:p>
        </p:txBody>
      </p:sp>
      <p:sp>
        <p:nvSpPr>
          <p:cNvPr id="16" name="TextBox 15"/>
          <p:cNvSpPr txBox="1"/>
          <p:nvPr/>
        </p:nvSpPr>
        <p:spPr>
          <a:xfrm>
            <a:off x="9720072" y="1874258"/>
            <a:ext cx="1801368" cy="369332"/>
          </a:xfrm>
          <a:prstGeom prst="rect">
            <a:avLst/>
          </a:prstGeom>
          <a:noFill/>
        </p:spPr>
        <p:txBody>
          <a:bodyPr wrap="square" lIns="45720" rIns="45720" anchor="ctr">
            <a:spAutoFit/>
          </a:bodyPr>
          <a:lstStyle/>
          <a:p>
            <a:pPr algn="l"/>
            <a:r>
              <a:rPr b="1">
                <a:solidFill>
                  <a:srgbClr val="143556"/>
                </a:solidFill>
                <a:latin typeface="Aptos"/>
              </a:rPr>
              <a:t>Start with citizens</a:t>
            </a:r>
          </a:p>
        </p:txBody>
      </p:sp>
      <p:sp>
        <p:nvSpPr>
          <p:cNvPr id="17" name="Rounded Rectangle 16"/>
          <p:cNvSpPr/>
          <p:nvPr/>
        </p:nvSpPr>
        <p:spPr>
          <a:xfrm>
            <a:off x="6446520"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8" name="Oval 17"/>
          <p:cNvSpPr/>
          <p:nvPr/>
        </p:nvSpPr>
        <p:spPr>
          <a:xfrm>
            <a:off x="6574536" y="3020568"/>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19" name="TextBox 18"/>
          <p:cNvSpPr txBox="1"/>
          <p:nvPr/>
        </p:nvSpPr>
        <p:spPr>
          <a:xfrm>
            <a:off x="6611112" y="3040416"/>
            <a:ext cx="310896" cy="307777"/>
          </a:xfrm>
          <a:prstGeom prst="rect">
            <a:avLst/>
          </a:prstGeom>
          <a:noFill/>
        </p:spPr>
        <p:txBody>
          <a:bodyPr wrap="square" lIns="45720" rIns="45720" anchor="ctr">
            <a:spAutoFit/>
          </a:bodyPr>
          <a:lstStyle/>
          <a:p>
            <a:pPr algn="ctr"/>
            <a:r>
              <a:rPr sz="1400" b="1">
                <a:solidFill>
                  <a:srgbClr val="FFFFFF"/>
                </a:solidFill>
                <a:latin typeface="Aptos"/>
              </a:rPr>
              <a:t>3</a:t>
            </a:r>
          </a:p>
        </p:txBody>
      </p:sp>
      <p:sp>
        <p:nvSpPr>
          <p:cNvPr id="20" name="TextBox 19"/>
          <p:cNvSpPr txBox="1"/>
          <p:nvPr/>
        </p:nvSpPr>
        <p:spPr>
          <a:xfrm>
            <a:off x="7040880" y="3293286"/>
            <a:ext cx="1801368" cy="646331"/>
          </a:xfrm>
          <a:prstGeom prst="rect">
            <a:avLst/>
          </a:prstGeom>
          <a:noFill/>
        </p:spPr>
        <p:txBody>
          <a:bodyPr wrap="square" lIns="45720" rIns="45720" anchor="ctr">
            <a:spAutoFit/>
          </a:bodyPr>
          <a:lstStyle/>
          <a:p>
            <a:pPr algn="l"/>
            <a:r>
              <a:rPr b="1">
                <a:solidFill>
                  <a:srgbClr val="143556"/>
                </a:solidFill>
                <a:latin typeface="Aptos"/>
              </a:rPr>
              <a:t>Mainstream resilience</a:t>
            </a:r>
          </a:p>
        </p:txBody>
      </p:sp>
      <p:sp>
        <p:nvSpPr>
          <p:cNvPr id="21" name="Rounded Rectangle 20"/>
          <p:cNvSpPr/>
          <p:nvPr/>
        </p:nvSpPr>
        <p:spPr>
          <a:xfrm>
            <a:off x="9125712" y="2883408"/>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2" name="Oval 21"/>
          <p:cNvSpPr/>
          <p:nvPr/>
        </p:nvSpPr>
        <p:spPr>
          <a:xfrm>
            <a:off x="9253728" y="3020568"/>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3" name="TextBox 22"/>
          <p:cNvSpPr txBox="1"/>
          <p:nvPr/>
        </p:nvSpPr>
        <p:spPr>
          <a:xfrm>
            <a:off x="9290304" y="3040416"/>
            <a:ext cx="310896" cy="307777"/>
          </a:xfrm>
          <a:prstGeom prst="rect">
            <a:avLst/>
          </a:prstGeom>
          <a:noFill/>
        </p:spPr>
        <p:txBody>
          <a:bodyPr wrap="square" lIns="45720" rIns="45720" anchor="ctr">
            <a:spAutoFit/>
          </a:bodyPr>
          <a:lstStyle/>
          <a:p>
            <a:pPr algn="ctr"/>
            <a:r>
              <a:rPr sz="1400" b="1">
                <a:solidFill>
                  <a:srgbClr val="FFFFFF"/>
                </a:solidFill>
                <a:latin typeface="Aptos"/>
              </a:rPr>
              <a:t>4</a:t>
            </a:r>
          </a:p>
        </p:txBody>
      </p:sp>
      <p:sp>
        <p:nvSpPr>
          <p:cNvPr id="24" name="TextBox 23"/>
          <p:cNvSpPr txBox="1"/>
          <p:nvPr/>
        </p:nvSpPr>
        <p:spPr>
          <a:xfrm>
            <a:off x="9720072" y="3293286"/>
            <a:ext cx="1801368" cy="646331"/>
          </a:xfrm>
          <a:prstGeom prst="rect">
            <a:avLst/>
          </a:prstGeom>
          <a:noFill/>
        </p:spPr>
        <p:txBody>
          <a:bodyPr wrap="square" lIns="45720" rIns="45720" anchor="ctr">
            <a:spAutoFit/>
          </a:bodyPr>
          <a:lstStyle/>
          <a:p>
            <a:pPr algn="l"/>
            <a:r>
              <a:rPr b="1">
                <a:solidFill>
                  <a:srgbClr val="143556"/>
                </a:solidFill>
                <a:latin typeface="Aptos"/>
              </a:rPr>
              <a:t>Localise frameworks</a:t>
            </a:r>
          </a:p>
        </p:txBody>
      </p:sp>
      <p:sp>
        <p:nvSpPr>
          <p:cNvPr id="25" name="Rounded Rectangle 24"/>
          <p:cNvSpPr/>
          <p:nvPr/>
        </p:nvSpPr>
        <p:spPr>
          <a:xfrm>
            <a:off x="6446520"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6" name="Oval 25"/>
          <p:cNvSpPr/>
          <p:nvPr/>
        </p:nvSpPr>
        <p:spPr>
          <a:xfrm>
            <a:off x="6574536" y="4578096"/>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27" name="TextBox 26"/>
          <p:cNvSpPr txBox="1"/>
          <p:nvPr/>
        </p:nvSpPr>
        <p:spPr>
          <a:xfrm>
            <a:off x="6611112" y="4597944"/>
            <a:ext cx="310896" cy="307777"/>
          </a:xfrm>
          <a:prstGeom prst="rect">
            <a:avLst/>
          </a:prstGeom>
          <a:noFill/>
        </p:spPr>
        <p:txBody>
          <a:bodyPr wrap="square" lIns="45720" rIns="45720" anchor="ctr">
            <a:spAutoFit/>
          </a:bodyPr>
          <a:lstStyle/>
          <a:p>
            <a:pPr algn="ctr"/>
            <a:r>
              <a:rPr sz="1400" b="1">
                <a:solidFill>
                  <a:srgbClr val="FFFFFF"/>
                </a:solidFill>
                <a:latin typeface="Aptos"/>
              </a:rPr>
              <a:t>5</a:t>
            </a:r>
          </a:p>
        </p:txBody>
      </p:sp>
      <p:sp>
        <p:nvSpPr>
          <p:cNvPr id="28" name="TextBox 27"/>
          <p:cNvSpPr txBox="1"/>
          <p:nvPr/>
        </p:nvSpPr>
        <p:spPr>
          <a:xfrm>
            <a:off x="7040880" y="4989314"/>
            <a:ext cx="1801368" cy="369332"/>
          </a:xfrm>
          <a:prstGeom prst="rect">
            <a:avLst/>
          </a:prstGeom>
          <a:noFill/>
        </p:spPr>
        <p:txBody>
          <a:bodyPr wrap="square" lIns="45720" rIns="45720" anchor="ctr">
            <a:spAutoFit/>
          </a:bodyPr>
          <a:lstStyle/>
          <a:p>
            <a:pPr algn="l"/>
            <a:r>
              <a:rPr b="1">
                <a:solidFill>
                  <a:srgbClr val="143556"/>
                </a:solidFill>
                <a:latin typeface="Aptos"/>
              </a:rPr>
              <a:t>Use data + trust</a:t>
            </a:r>
          </a:p>
        </p:txBody>
      </p:sp>
      <p:sp>
        <p:nvSpPr>
          <p:cNvPr id="29" name="Rounded Rectangle 28"/>
          <p:cNvSpPr/>
          <p:nvPr/>
        </p:nvSpPr>
        <p:spPr>
          <a:xfrm>
            <a:off x="9125712" y="4440936"/>
            <a:ext cx="2532888" cy="1411224"/>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0" name="Oval 29"/>
          <p:cNvSpPr/>
          <p:nvPr/>
        </p:nvSpPr>
        <p:spPr>
          <a:xfrm>
            <a:off x="9253728" y="4578096"/>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p>
        </p:txBody>
      </p:sp>
      <p:sp>
        <p:nvSpPr>
          <p:cNvPr id="31" name="TextBox 30"/>
          <p:cNvSpPr txBox="1"/>
          <p:nvPr/>
        </p:nvSpPr>
        <p:spPr>
          <a:xfrm>
            <a:off x="9290304" y="4597944"/>
            <a:ext cx="310896" cy="307777"/>
          </a:xfrm>
          <a:prstGeom prst="rect">
            <a:avLst/>
          </a:prstGeom>
          <a:noFill/>
        </p:spPr>
        <p:txBody>
          <a:bodyPr wrap="square" lIns="45720" rIns="45720" anchor="ctr">
            <a:spAutoFit/>
          </a:bodyPr>
          <a:lstStyle/>
          <a:p>
            <a:pPr algn="ctr"/>
            <a:r>
              <a:rPr sz="1400" b="1">
                <a:solidFill>
                  <a:srgbClr val="FFFFFF"/>
                </a:solidFill>
                <a:latin typeface="Aptos"/>
              </a:rPr>
              <a:t>6</a:t>
            </a:r>
          </a:p>
        </p:txBody>
      </p:sp>
      <p:sp>
        <p:nvSpPr>
          <p:cNvPr id="32" name="TextBox 31"/>
          <p:cNvSpPr txBox="1"/>
          <p:nvPr/>
        </p:nvSpPr>
        <p:spPr>
          <a:xfrm>
            <a:off x="9720072" y="4850815"/>
            <a:ext cx="1801368" cy="646331"/>
          </a:xfrm>
          <a:prstGeom prst="rect">
            <a:avLst/>
          </a:prstGeom>
          <a:noFill/>
        </p:spPr>
        <p:txBody>
          <a:bodyPr wrap="square" lIns="45720" rIns="45720" anchor="ctr">
            <a:spAutoFit/>
          </a:bodyPr>
          <a:lstStyle/>
          <a:p>
            <a:pPr algn="l"/>
            <a:r>
              <a:rPr b="1">
                <a:solidFill>
                  <a:srgbClr val="143556"/>
                </a:solidFill>
                <a:latin typeface="Aptos"/>
              </a:rPr>
              <a:t>Learn → scale → sustain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6F9FB"/>
        </a:solidFill>
        <a:effectLst/>
      </p:bgPr>
    </p:bg>
    <p:spTree>
      <p:nvGrpSpPr>
        <p:cNvPr id="1" name=""/>
        <p:cNvGrpSpPr/>
        <p:nvPr/>
      </p:nvGrpSpPr>
      <p:grpSpPr>
        <a:xfrm>
          <a:off x="0" y="0"/>
          <a:ext cx="0" cy="0"/>
          <a:chOff x="0" y="0"/>
          <a:chExt cx="0" cy="0"/>
        </a:xfrm>
      </p:grpSpPr>
      <p:sp>
        <p:nvSpPr>
          <p:cNvPr id="2" name="TextBox 1"/>
          <p:cNvSpPr txBox="1"/>
          <p:nvPr/>
        </p:nvSpPr>
        <p:spPr>
          <a:xfrm>
            <a:off x="502920" y="256032"/>
            <a:ext cx="10607040" cy="646331"/>
          </a:xfrm>
          <a:prstGeom prst="rect">
            <a:avLst/>
          </a:prstGeom>
          <a:noFill/>
        </p:spPr>
        <p:txBody>
          <a:bodyPr wrap="square" lIns="45720" rIns="45720" anchor="t">
            <a:spAutoFit/>
          </a:bodyPr>
          <a:lstStyle/>
          <a:p>
            <a:pPr algn="l"/>
            <a:r>
              <a:rPr sz="3600" b="1" dirty="0">
                <a:solidFill>
                  <a:srgbClr val="143556"/>
                </a:solidFill>
                <a:latin typeface="Aptos"/>
              </a:rPr>
              <a:t>References &amp; Further Reading</a:t>
            </a:r>
          </a:p>
        </p:txBody>
      </p:sp>
      <p:sp>
        <p:nvSpPr>
          <p:cNvPr id="3" name="TextBox 2"/>
          <p:cNvSpPr txBox="1"/>
          <p:nvPr/>
        </p:nvSpPr>
        <p:spPr>
          <a:xfrm>
            <a:off x="11201400" y="256032"/>
            <a:ext cx="411480" cy="338554"/>
          </a:xfrm>
          <a:prstGeom prst="rect">
            <a:avLst/>
          </a:prstGeom>
          <a:noFill/>
        </p:spPr>
        <p:txBody>
          <a:bodyPr wrap="square" lIns="45720" rIns="45720" anchor="t">
            <a:spAutoFit/>
          </a:bodyPr>
          <a:lstStyle/>
          <a:p>
            <a:pPr algn="r"/>
            <a:r>
              <a:rPr sz="1600" b="1">
                <a:solidFill>
                  <a:srgbClr val="5B6F80"/>
                </a:solidFill>
                <a:latin typeface="Aptos"/>
              </a:rPr>
              <a:t>40</a:t>
            </a:r>
          </a:p>
        </p:txBody>
      </p:sp>
      <p:cxnSp>
        <p:nvCxnSpPr>
          <p:cNvPr id="4" name="Connector 3"/>
          <p:cNvCxnSpPr/>
          <p:nvPr/>
        </p:nvCxnSpPr>
        <p:spPr>
          <a:xfrm>
            <a:off x="502920" y="804672"/>
            <a:ext cx="11183112" cy="0"/>
          </a:xfrm>
          <a:prstGeom prst="line">
            <a:avLst/>
          </a:prstGeom>
          <a:ln w="25400">
            <a:solidFill>
              <a:srgbClr val="008491"/>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30352" y="859536"/>
            <a:ext cx="3108960" cy="261610"/>
          </a:xfrm>
          <a:prstGeom prst="rect">
            <a:avLst/>
          </a:prstGeom>
          <a:noFill/>
        </p:spPr>
        <p:txBody>
          <a:bodyPr wrap="square" lIns="45720" rIns="45720" anchor="t">
            <a:spAutoFit/>
          </a:bodyPr>
          <a:lstStyle/>
          <a:p>
            <a:pPr algn="l"/>
            <a:r>
              <a:rPr sz="1100" b="1">
                <a:solidFill>
                  <a:srgbClr val="008491"/>
                </a:solidFill>
                <a:latin typeface="Aptos"/>
              </a:rPr>
              <a:t>REFERENCES</a:t>
            </a:r>
          </a:p>
        </p:txBody>
      </p:sp>
      <p:sp>
        <p:nvSpPr>
          <p:cNvPr id="6" name="TextBox 5"/>
          <p:cNvSpPr txBox="1"/>
          <p:nvPr/>
        </p:nvSpPr>
        <p:spPr>
          <a:xfrm>
            <a:off x="530352" y="6519672"/>
            <a:ext cx="7498079" cy="246221"/>
          </a:xfrm>
          <a:prstGeom prst="rect">
            <a:avLst/>
          </a:prstGeom>
          <a:noFill/>
        </p:spPr>
        <p:txBody>
          <a:bodyPr wrap="square" lIns="45720" rIns="45720" anchor="t">
            <a:spAutoFit/>
          </a:bodyPr>
          <a:lstStyle/>
          <a:p>
            <a:pPr algn="l"/>
            <a:r>
              <a:rPr sz="1000" b="0" dirty="0">
                <a:solidFill>
                  <a:srgbClr val="FF0000"/>
                </a:solidFill>
                <a:latin typeface="Aptos"/>
              </a:rPr>
              <a:t>Prof Anil Kumar | NITTTR | Training for Class-II Officers, Government of Bihar</a:t>
            </a:r>
          </a:p>
        </p:txBody>
      </p:sp>
      <p:sp>
        <p:nvSpPr>
          <p:cNvPr id="7" name="TextBox 6"/>
          <p:cNvSpPr txBox="1"/>
          <p:nvPr/>
        </p:nvSpPr>
        <p:spPr>
          <a:xfrm>
            <a:off x="9281160" y="6478858"/>
            <a:ext cx="2331720" cy="246221"/>
          </a:xfrm>
          <a:prstGeom prst="rect">
            <a:avLst/>
          </a:prstGeom>
          <a:solidFill>
            <a:srgbClr val="008491"/>
          </a:solidFill>
          <a:ln>
            <a:noFill/>
          </a:ln>
        </p:spPr>
        <p:txBody>
          <a:bodyPr wrap="square" lIns="45720" rIns="45720" anchor="ctr">
            <a:spAutoFit/>
          </a:bodyPr>
          <a:lstStyle/>
          <a:p>
            <a:pPr algn="ctr"/>
            <a:r>
              <a:rPr sz="1000" b="1">
                <a:solidFill>
                  <a:srgbClr val="FFFFFF"/>
                </a:solidFill>
                <a:latin typeface="Aptos"/>
              </a:rPr>
              <a:t>APPLY • MEASURE • LEARN • SUSTAIN</a:t>
            </a:r>
          </a:p>
        </p:txBody>
      </p:sp>
      <p:sp>
        <p:nvSpPr>
          <p:cNvPr id="8" name="TextBox 7"/>
          <p:cNvSpPr txBox="1"/>
          <p:nvPr/>
        </p:nvSpPr>
        <p:spPr>
          <a:xfrm>
            <a:off x="117987" y="1234440"/>
            <a:ext cx="6191373" cy="4257576"/>
          </a:xfrm>
          <a:prstGeom prst="rect">
            <a:avLst/>
          </a:prstGeom>
          <a:noFill/>
        </p:spPr>
        <p:txBody>
          <a:bodyPr wrap="square" lIns="36576" rIns="54864">
            <a:spAutoFit/>
          </a:bodyPr>
          <a:lstStyle/>
          <a:p>
            <a:pPr marL="285750" indent="-285750">
              <a:spcAft>
                <a:spcPts val="800"/>
              </a:spcAft>
              <a:buFont typeface="Wingdings" panose="05000000000000000000" pitchFamily="2" charset="2"/>
              <a:buChar char="q"/>
              <a:defRPr sz="1330">
                <a:solidFill>
                  <a:srgbClr val="232D37"/>
                </a:solidFill>
                <a:latin typeface="Aptos"/>
              </a:defRPr>
            </a:pPr>
            <a:r>
              <a:rPr sz="1600" b="1" dirty="0"/>
              <a:t>UNFCCC — Paris Agreement; India NDC 2031–2035 (submitted 24 April 2026).</a:t>
            </a:r>
          </a:p>
          <a:p>
            <a:pPr marL="285750" indent="-285750">
              <a:spcAft>
                <a:spcPts val="800"/>
              </a:spcAft>
              <a:buFont typeface="Wingdings" panose="05000000000000000000" pitchFamily="2" charset="2"/>
              <a:buChar char="q"/>
              <a:defRPr sz="1330">
                <a:solidFill>
                  <a:srgbClr val="232D37"/>
                </a:solidFill>
                <a:latin typeface="Aptos"/>
              </a:defRPr>
            </a:pPr>
            <a:r>
              <a:rPr sz="1600" b="1" dirty="0"/>
              <a:t>United Nations — Transforming our World: 2030 Agenda; SDG platform.</a:t>
            </a:r>
          </a:p>
          <a:p>
            <a:pPr marL="285750" indent="-285750">
              <a:spcAft>
                <a:spcPts val="800"/>
              </a:spcAft>
              <a:buFont typeface="Wingdings" panose="05000000000000000000" pitchFamily="2" charset="2"/>
              <a:buChar char="q"/>
              <a:defRPr sz="1330">
                <a:solidFill>
                  <a:srgbClr val="232D37"/>
                </a:solidFill>
                <a:latin typeface="Aptos"/>
              </a:defRPr>
            </a:pPr>
            <a:r>
              <a:rPr sz="1600" b="1" dirty="0"/>
              <a:t>UNDRR — Sendai Framework for Disaster Risk Reduction 2015–2030.</a:t>
            </a:r>
          </a:p>
          <a:p>
            <a:pPr marL="285750" indent="-285750">
              <a:spcAft>
                <a:spcPts val="800"/>
              </a:spcAft>
              <a:buFont typeface="Wingdings" panose="05000000000000000000" pitchFamily="2" charset="2"/>
              <a:buChar char="q"/>
              <a:defRPr sz="1330">
                <a:solidFill>
                  <a:srgbClr val="232D37"/>
                </a:solidFill>
                <a:latin typeface="Aptos"/>
              </a:defRPr>
            </a:pPr>
            <a:r>
              <a:rPr sz="1600" b="1" dirty="0"/>
              <a:t>NITI Aayog — SDG India Index 2023–24; SDG </a:t>
            </a:r>
            <a:r>
              <a:rPr sz="1600" b="1" dirty="0" err="1"/>
              <a:t>localisation</a:t>
            </a:r>
            <a:r>
              <a:rPr sz="1600" b="1" dirty="0"/>
              <a:t> resources.</a:t>
            </a:r>
          </a:p>
          <a:p>
            <a:pPr marL="285750" indent="-285750">
              <a:spcAft>
                <a:spcPts val="800"/>
              </a:spcAft>
              <a:buFont typeface="Wingdings" panose="05000000000000000000" pitchFamily="2" charset="2"/>
              <a:buChar char="q"/>
              <a:defRPr sz="1330">
                <a:solidFill>
                  <a:srgbClr val="232D37"/>
                </a:solidFill>
                <a:latin typeface="Aptos"/>
              </a:defRPr>
            </a:pPr>
            <a:r>
              <a:rPr sz="1600" b="1" dirty="0" err="1"/>
              <a:t>MoEFCC</a:t>
            </a:r>
            <a:r>
              <a:rPr sz="1600" b="1" dirty="0"/>
              <a:t> — National Action Plan on Climate Change and climate policy resources.</a:t>
            </a:r>
          </a:p>
          <a:p>
            <a:pPr marL="285750" indent="-285750">
              <a:spcAft>
                <a:spcPts val="800"/>
              </a:spcAft>
              <a:buFont typeface="Wingdings" panose="05000000000000000000" pitchFamily="2" charset="2"/>
              <a:buChar char="q"/>
              <a:defRPr sz="1330">
                <a:solidFill>
                  <a:srgbClr val="232D37"/>
                </a:solidFill>
                <a:latin typeface="Aptos"/>
              </a:defRPr>
            </a:pPr>
            <a:r>
              <a:rPr sz="1600" b="1" dirty="0"/>
              <a:t>MHA / NIDM — Disaster Management Act, 2005; Amendment Act, 2025; NDMP.</a:t>
            </a:r>
          </a:p>
          <a:p>
            <a:pPr marL="285750" indent="-285750">
              <a:spcAft>
                <a:spcPts val="800"/>
              </a:spcAft>
              <a:buFont typeface="Wingdings" panose="05000000000000000000" pitchFamily="2" charset="2"/>
              <a:buChar char="q"/>
              <a:defRPr sz="1330">
                <a:solidFill>
                  <a:srgbClr val="232D37"/>
                </a:solidFill>
                <a:latin typeface="Aptos"/>
              </a:defRPr>
            </a:pPr>
            <a:r>
              <a:rPr sz="1600" b="1" dirty="0"/>
              <a:t>Government of Bihar — Jal-Jeevan-</a:t>
            </a:r>
            <a:r>
              <a:rPr sz="1600" b="1" dirty="0" err="1"/>
              <a:t>Hariyali</a:t>
            </a:r>
            <a:r>
              <a:rPr sz="1600" b="1" dirty="0"/>
              <a:t> Mission; BSAPCC/sectoral climate resources; BSDMA resources.</a:t>
            </a:r>
          </a:p>
          <a:p>
            <a:pPr marL="285750" indent="-285750">
              <a:spcAft>
                <a:spcPts val="800"/>
              </a:spcAft>
              <a:buFont typeface="Wingdings" panose="05000000000000000000" pitchFamily="2" charset="2"/>
              <a:buChar char="q"/>
              <a:defRPr sz="1330">
                <a:solidFill>
                  <a:srgbClr val="232D37"/>
                </a:solidFill>
                <a:latin typeface="Aptos"/>
              </a:defRPr>
            </a:pPr>
            <a:r>
              <a:rPr sz="1600" b="1" dirty="0"/>
              <a:t>Kotter, J.P. — Leading Change; Hiatt, J. — ADKAR; Bridges, W. — Managing Transitions.</a:t>
            </a:r>
          </a:p>
        </p:txBody>
      </p:sp>
      <p:sp>
        <p:nvSpPr>
          <p:cNvPr id="9" name="Rounded Rectangle 8"/>
          <p:cNvSpPr/>
          <p:nvPr/>
        </p:nvSpPr>
        <p:spPr>
          <a:xfrm>
            <a:off x="6446520"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Oval 9"/>
          <p:cNvSpPr/>
          <p:nvPr/>
        </p:nvSpPr>
        <p:spPr>
          <a:xfrm>
            <a:off x="6574536" y="1371600"/>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1" name="TextBox 10"/>
          <p:cNvSpPr txBox="1"/>
          <p:nvPr/>
        </p:nvSpPr>
        <p:spPr>
          <a:xfrm>
            <a:off x="6611112" y="1406837"/>
            <a:ext cx="310896" cy="276999"/>
          </a:xfrm>
          <a:prstGeom prst="rect">
            <a:avLst/>
          </a:prstGeom>
          <a:noFill/>
        </p:spPr>
        <p:txBody>
          <a:bodyPr wrap="square" lIns="45720" rIns="45720" anchor="ctr">
            <a:spAutoFit/>
          </a:bodyPr>
          <a:lstStyle/>
          <a:p>
            <a:pPr algn="ctr"/>
            <a:r>
              <a:rPr sz="1200" b="1">
                <a:solidFill>
                  <a:srgbClr val="FFFFFF"/>
                </a:solidFill>
                <a:latin typeface="Aptos"/>
              </a:rPr>
              <a:t>1</a:t>
            </a:r>
          </a:p>
        </p:txBody>
      </p:sp>
      <p:sp>
        <p:nvSpPr>
          <p:cNvPr id="12" name="TextBox 11"/>
          <p:cNvSpPr txBox="1"/>
          <p:nvPr/>
        </p:nvSpPr>
        <p:spPr>
          <a:xfrm>
            <a:off x="7040880" y="1514696"/>
            <a:ext cx="1801368" cy="584775"/>
          </a:xfrm>
          <a:prstGeom prst="rect">
            <a:avLst/>
          </a:prstGeom>
          <a:noFill/>
        </p:spPr>
        <p:txBody>
          <a:bodyPr wrap="square" lIns="45720" rIns="45720" anchor="ctr">
            <a:spAutoFit/>
          </a:bodyPr>
          <a:lstStyle/>
          <a:p>
            <a:pPr algn="l"/>
            <a:r>
              <a:rPr sz="1600" b="1">
                <a:solidFill>
                  <a:srgbClr val="143556"/>
                </a:solidFill>
                <a:latin typeface="Aptos"/>
              </a:rPr>
              <a:t>UNFCCC / Paris / India NDC</a:t>
            </a:r>
          </a:p>
        </p:txBody>
      </p:sp>
      <p:sp>
        <p:nvSpPr>
          <p:cNvPr id="13" name="Rounded Rectangle 12"/>
          <p:cNvSpPr/>
          <p:nvPr/>
        </p:nvSpPr>
        <p:spPr>
          <a:xfrm>
            <a:off x="9125712" y="1234440"/>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4" name="Oval 13"/>
          <p:cNvSpPr/>
          <p:nvPr/>
        </p:nvSpPr>
        <p:spPr>
          <a:xfrm>
            <a:off x="9253728" y="1371600"/>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5" name="TextBox 14"/>
          <p:cNvSpPr txBox="1"/>
          <p:nvPr/>
        </p:nvSpPr>
        <p:spPr>
          <a:xfrm>
            <a:off x="9290304" y="1406837"/>
            <a:ext cx="310896" cy="276999"/>
          </a:xfrm>
          <a:prstGeom prst="rect">
            <a:avLst/>
          </a:prstGeom>
          <a:noFill/>
        </p:spPr>
        <p:txBody>
          <a:bodyPr wrap="square" lIns="45720" rIns="45720" anchor="ctr">
            <a:spAutoFit/>
          </a:bodyPr>
          <a:lstStyle/>
          <a:p>
            <a:pPr algn="ctr"/>
            <a:r>
              <a:rPr sz="1200" b="1">
                <a:solidFill>
                  <a:srgbClr val="FFFFFF"/>
                </a:solidFill>
                <a:latin typeface="Aptos"/>
              </a:rPr>
              <a:t>2</a:t>
            </a:r>
          </a:p>
        </p:txBody>
      </p:sp>
      <p:sp>
        <p:nvSpPr>
          <p:cNvPr id="16" name="TextBox 15"/>
          <p:cNvSpPr txBox="1"/>
          <p:nvPr/>
        </p:nvSpPr>
        <p:spPr>
          <a:xfrm>
            <a:off x="9720072" y="1514696"/>
            <a:ext cx="1801368" cy="584775"/>
          </a:xfrm>
          <a:prstGeom prst="rect">
            <a:avLst/>
          </a:prstGeom>
          <a:noFill/>
        </p:spPr>
        <p:txBody>
          <a:bodyPr wrap="square" lIns="45720" rIns="45720" anchor="ctr">
            <a:spAutoFit/>
          </a:bodyPr>
          <a:lstStyle/>
          <a:p>
            <a:pPr algn="l"/>
            <a:r>
              <a:rPr sz="1600" b="1">
                <a:solidFill>
                  <a:srgbClr val="143556"/>
                </a:solidFill>
                <a:latin typeface="Aptos"/>
              </a:rPr>
              <a:t>UN 2030 Agenda / SDGs</a:t>
            </a:r>
          </a:p>
        </p:txBody>
      </p:sp>
      <p:sp>
        <p:nvSpPr>
          <p:cNvPr id="17" name="Rounded Rectangle 16"/>
          <p:cNvSpPr/>
          <p:nvPr/>
        </p:nvSpPr>
        <p:spPr>
          <a:xfrm>
            <a:off x="6446520"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8" name="Oval 17"/>
          <p:cNvSpPr/>
          <p:nvPr/>
        </p:nvSpPr>
        <p:spPr>
          <a:xfrm>
            <a:off x="6574536" y="2608325"/>
            <a:ext cx="384048" cy="384048"/>
          </a:xfrm>
          <a:prstGeom prst="ellipse">
            <a:avLst/>
          </a:prstGeom>
          <a:solidFill>
            <a:srgbClr val="408558"/>
          </a:solidFill>
          <a:ln>
            <a:solidFill>
              <a:srgbClr val="4085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9" name="TextBox 18"/>
          <p:cNvSpPr txBox="1"/>
          <p:nvPr/>
        </p:nvSpPr>
        <p:spPr>
          <a:xfrm>
            <a:off x="6611112" y="2643563"/>
            <a:ext cx="310896" cy="276999"/>
          </a:xfrm>
          <a:prstGeom prst="rect">
            <a:avLst/>
          </a:prstGeom>
          <a:noFill/>
        </p:spPr>
        <p:txBody>
          <a:bodyPr wrap="square" lIns="45720" rIns="45720" anchor="ctr">
            <a:spAutoFit/>
          </a:bodyPr>
          <a:lstStyle/>
          <a:p>
            <a:pPr algn="ctr"/>
            <a:r>
              <a:rPr sz="1200" b="1">
                <a:solidFill>
                  <a:srgbClr val="FFFFFF"/>
                </a:solidFill>
                <a:latin typeface="Aptos"/>
              </a:rPr>
              <a:t>3</a:t>
            </a:r>
          </a:p>
        </p:txBody>
      </p:sp>
      <p:sp>
        <p:nvSpPr>
          <p:cNvPr id="20" name="TextBox 19"/>
          <p:cNvSpPr txBox="1"/>
          <p:nvPr/>
        </p:nvSpPr>
        <p:spPr>
          <a:xfrm>
            <a:off x="7040880" y="2874532"/>
            <a:ext cx="1801368" cy="338554"/>
          </a:xfrm>
          <a:prstGeom prst="rect">
            <a:avLst/>
          </a:prstGeom>
          <a:noFill/>
        </p:spPr>
        <p:txBody>
          <a:bodyPr wrap="square" lIns="45720" rIns="45720" anchor="ctr">
            <a:spAutoFit/>
          </a:bodyPr>
          <a:lstStyle/>
          <a:p>
            <a:pPr algn="l"/>
            <a:r>
              <a:rPr sz="1600" b="1">
                <a:solidFill>
                  <a:srgbClr val="143556"/>
                </a:solidFill>
                <a:latin typeface="Aptos"/>
              </a:rPr>
              <a:t>UNDRR / Sendai</a:t>
            </a:r>
          </a:p>
        </p:txBody>
      </p:sp>
      <p:sp>
        <p:nvSpPr>
          <p:cNvPr id="21" name="Rounded Rectangle 20"/>
          <p:cNvSpPr/>
          <p:nvPr/>
        </p:nvSpPr>
        <p:spPr>
          <a:xfrm>
            <a:off x="9125712" y="2471165"/>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2" name="Oval 21"/>
          <p:cNvSpPr/>
          <p:nvPr/>
        </p:nvSpPr>
        <p:spPr>
          <a:xfrm>
            <a:off x="9253728" y="2608325"/>
            <a:ext cx="384048" cy="384048"/>
          </a:xfrm>
          <a:prstGeom prst="ellipse">
            <a:avLst/>
          </a:prstGeom>
          <a:solidFill>
            <a:srgbClr val="E1A437"/>
          </a:solidFill>
          <a:ln>
            <a:solidFill>
              <a:srgbClr val="E1A43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3" name="TextBox 22"/>
          <p:cNvSpPr txBox="1"/>
          <p:nvPr/>
        </p:nvSpPr>
        <p:spPr>
          <a:xfrm>
            <a:off x="9290304" y="2643563"/>
            <a:ext cx="310896" cy="276999"/>
          </a:xfrm>
          <a:prstGeom prst="rect">
            <a:avLst/>
          </a:prstGeom>
          <a:noFill/>
        </p:spPr>
        <p:txBody>
          <a:bodyPr wrap="square" lIns="45720" rIns="45720" anchor="ctr">
            <a:spAutoFit/>
          </a:bodyPr>
          <a:lstStyle/>
          <a:p>
            <a:pPr algn="ctr"/>
            <a:r>
              <a:rPr sz="1200" b="1">
                <a:solidFill>
                  <a:srgbClr val="FFFFFF"/>
                </a:solidFill>
                <a:latin typeface="Aptos"/>
              </a:rPr>
              <a:t>4</a:t>
            </a:r>
          </a:p>
        </p:txBody>
      </p:sp>
      <p:sp>
        <p:nvSpPr>
          <p:cNvPr id="24" name="TextBox 23"/>
          <p:cNvSpPr txBox="1"/>
          <p:nvPr/>
        </p:nvSpPr>
        <p:spPr>
          <a:xfrm>
            <a:off x="9720072" y="2751421"/>
            <a:ext cx="1801368" cy="584775"/>
          </a:xfrm>
          <a:prstGeom prst="rect">
            <a:avLst/>
          </a:prstGeom>
          <a:noFill/>
        </p:spPr>
        <p:txBody>
          <a:bodyPr wrap="square" lIns="45720" rIns="45720" anchor="ctr">
            <a:spAutoFit/>
          </a:bodyPr>
          <a:lstStyle/>
          <a:p>
            <a:pPr algn="l"/>
            <a:r>
              <a:rPr sz="1600" b="1">
                <a:solidFill>
                  <a:srgbClr val="143556"/>
                </a:solidFill>
                <a:latin typeface="Aptos"/>
              </a:rPr>
              <a:t>NITI Aayog SDG Index</a:t>
            </a:r>
          </a:p>
        </p:txBody>
      </p:sp>
      <p:sp>
        <p:nvSpPr>
          <p:cNvPr id="25" name="Rounded Rectangle 24"/>
          <p:cNvSpPr/>
          <p:nvPr/>
        </p:nvSpPr>
        <p:spPr>
          <a:xfrm>
            <a:off x="6446520"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6" name="Oval 25"/>
          <p:cNvSpPr/>
          <p:nvPr/>
        </p:nvSpPr>
        <p:spPr>
          <a:xfrm>
            <a:off x="6574536" y="3845052"/>
            <a:ext cx="384048" cy="384048"/>
          </a:xfrm>
          <a:prstGeom prst="ellipse">
            <a:avLst/>
          </a:prstGeom>
          <a:solidFill>
            <a:srgbClr val="74589C"/>
          </a:solidFill>
          <a:ln>
            <a:solidFill>
              <a:srgbClr val="74589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7" name="TextBox 26"/>
          <p:cNvSpPr txBox="1"/>
          <p:nvPr/>
        </p:nvSpPr>
        <p:spPr>
          <a:xfrm>
            <a:off x="6611112" y="3880289"/>
            <a:ext cx="310896" cy="276999"/>
          </a:xfrm>
          <a:prstGeom prst="rect">
            <a:avLst/>
          </a:prstGeom>
          <a:noFill/>
        </p:spPr>
        <p:txBody>
          <a:bodyPr wrap="square" lIns="45720" rIns="45720" anchor="ctr">
            <a:spAutoFit/>
          </a:bodyPr>
          <a:lstStyle/>
          <a:p>
            <a:pPr algn="ctr"/>
            <a:r>
              <a:rPr sz="1200" b="1">
                <a:solidFill>
                  <a:srgbClr val="FFFFFF"/>
                </a:solidFill>
                <a:latin typeface="Aptos"/>
              </a:rPr>
              <a:t>5</a:t>
            </a:r>
          </a:p>
        </p:txBody>
      </p:sp>
      <p:sp>
        <p:nvSpPr>
          <p:cNvPr id="28" name="TextBox 27"/>
          <p:cNvSpPr txBox="1"/>
          <p:nvPr/>
        </p:nvSpPr>
        <p:spPr>
          <a:xfrm>
            <a:off x="7040880" y="4111257"/>
            <a:ext cx="1801368" cy="338554"/>
          </a:xfrm>
          <a:prstGeom prst="rect">
            <a:avLst/>
          </a:prstGeom>
          <a:noFill/>
        </p:spPr>
        <p:txBody>
          <a:bodyPr wrap="square" lIns="45720" rIns="45720" anchor="ctr">
            <a:spAutoFit/>
          </a:bodyPr>
          <a:lstStyle/>
          <a:p>
            <a:pPr algn="l"/>
            <a:r>
              <a:rPr sz="1600" b="1">
                <a:solidFill>
                  <a:srgbClr val="143556"/>
                </a:solidFill>
                <a:latin typeface="Aptos"/>
              </a:rPr>
              <a:t>MoEFCC / NAPCC</a:t>
            </a:r>
          </a:p>
        </p:txBody>
      </p:sp>
      <p:sp>
        <p:nvSpPr>
          <p:cNvPr id="29" name="Rounded Rectangle 28"/>
          <p:cNvSpPr/>
          <p:nvPr/>
        </p:nvSpPr>
        <p:spPr>
          <a:xfrm>
            <a:off x="9125712" y="3707891"/>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0" name="Oval 29"/>
          <p:cNvSpPr/>
          <p:nvPr/>
        </p:nvSpPr>
        <p:spPr>
          <a:xfrm>
            <a:off x="9253728" y="3845052"/>
            <a:ext cx="384048" cy="384048"/>
          </a:xfrm>
          <a:prstGeom prst="ellipse">
            <a:avLst/>
          </a:prstGeom>
          <a:solidFill>
            <a:srgbClr val="C23D34"/>
          </a:solidFill>
          <a:ln>
            <a:solidFill>
              <a:srgbClr val="C23D3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1" name="TextBox 30"/>
          <p:cNvSpPr txBox="1"/>
          <p:nvPr/>
        </p:nvSpPr>
        <p:spPr>
          <a:xfrm>
            <a:off x="9290304" y="3880289"/>
            <a:ext cx="310896" cy="276999"/>
          </a:xfrm>
          <a:prstGeom prst="rect">
            <a:avLst/>
          </a:prstGeom>
          <a:noFill/>
        </p:spPr>
        <p:txBody>
          <a:bodyPr wrap="square" lIns="45720" rIns="45720" anchor="ctr">
            <a:spAutoFit/>
          </a:bodyPr>
          <a:lstStyle/>
          <a:p>
            <a:pPr algn="ctr"/>
            <a:r>
              <a:rPr sz="1200" b="1">
                <a:solidFill>
                  <a:srgbClr val="FFFFFF"/>
                </a:solidFill>
                <a:latin typeface="Aptos"/>
              </a:rPr>
              <a:t>6</a:t>
            </a:r>
          </a:p>
        </p:txBody>
      </p:sp>
      <p:sp>
        <p:nvSpPr>
          <p:cNvPr id="32" name="TextBox 31"/>
          <p:cNvSpPr txBox="1"/>
          <p:nvPr/>
        </p:nvSpPr>
        <p:spPr>
          <a:xfrm>
            <a:off x="9720072" y="3988146"/>
            <a:ext cx="1801368" cy="584775"/>
          </a:xfrm>
          <a:prstGeom prst="rect">
            <a:avLst/>
          </a:prstGeom>
          <a:noFill/>
        </p:spPr>
        <p:txBody>
          <a:bodyPr wrap="square" lIns="45720" rIns="45720" anchor="ctr">
            <a:spAutoFit/>
          </a:bodyPr>
          <a:lstStyle/>
          <a:p>
            <a:pPr algn="l"/>
            <a:r>
              <a:rPr sz="1600" b="1">
                <a:solidFill>
                  <a:srgbClr val="143556"/>
                </a:solidFill>
                <a:latin typeface="Aptos"/>
              </a:rPr>
              <a:t>MHA / NDMA / NIDM</a:t>
            </a:r>
          </a:p>
        </p:txBody>
      </p:sp>
      <p:sp>
        <p:nvSpPr>
          <p:cNvPr id="33" name="Rounded Rectangle 32"/>
          <p:cNvSpPr/>
          <p:nvPr/>
        </p:nvSpPr>
        <p:spPr>
          <a:xfrm>
            <a:off x="6446520"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4" name="Oval 33"/>
          <p:cNvSpPr/>
          <p:nvPr/>
        </p:nvSpPr>
        <p:spPr>
          <a:xfrm>
            <a:off x="6574536" y="5081777"/>
            <a:ext cx="384048" cy="384048"/>
          </a:xfrm>
          <a:prstGeom prst="ellipse">
            <a:avLst/>
          </a:prstGeom>
          <a:solidFill>
            <a:srgbClr val="008491"/>
          </a:solidFill>
          <a:ln>
            <a:solidFill>
              <a:srgbClr val="0084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5" name="TextBox 34"/>
          <p:cNvSpPr txBox="1"/>
          <p:nvPr/>
        </p:nvSpPr>
        <p:spPr>
          <a:xfrm>
            <a:off x="6611112" y="5117014"/>
            <a:ext cx="310896" cy="276999"/>
          </a:xfrm>
          <a:prstGeom prst="rect">
            <a:avLst/>
          </a:prstGeom>
          <a:noFill/>
        </p:spPr>
        <p:txBody>
          <a:bodyPr wrap="square" lIns="45720" rIns="45720" anchor="ctr">
            <a:spAutoFit/>
          </a:bodyPr>
          <a:lstStyle/>
          <a:p>
            <a:pPr algn="ctr"/>
            <a:r>
              <a:rPr sz="1200" b="1">
                <a:solidFill>
                  <a:srgbClr val="FFFFFF"/>
                </a:solidFill>
                <a:latin typeface="Aptos"/>
              </a:rPr>
              <a:t>7</a:t>
            </a:r>
          </a:p>
        </p:txBody>
      </p:sp>
      <p:sp>
        <p:nvSpPr>
          <p:cNvPr id="36" name="TextBox 35"/>
          <p:cNvSpPr txBox="1"/>
          <p:nvPr/>
        </p:nvSpPr>
        <p:spPr>
          <a:xfrm>
            <a:off x="7040880" y="5224873"/>
            <a:ext cx="1801368" cy="584775"/>
          </a:xfrm>
          <a:prstGeom prst="rect">
            <a:avLst/>
          </a:prstGeom>
          <a:noFill/>
        </p:spPr>
        <p:txBody>
          <a:bodyPr wrap="square" lIns="45720" rIns="45720" anchor="ctr">
            <a:spAutoFit/>
          </a:bodyPr>
          <a:lstStyle/>
          <a:p>
            <a:pPr algn="l"/>
            <a:r>
              <a:rPr sz="1600" b="1">
                <a:solidFill>
                  <a:srgbClr val="143556"/>
                </a:solidFill>
                <a:latin typeface="Aptos"/>
              </a:rPr>
              <a:t>Govt. of Bihar / BSDMA</a:t>
            </a:r>
          </a:p>
        </p:txBody>
      </p:sp>
      <p:sp>
        <p:nvSpPr>
          <p:cNvPr id="37" name="Rounded Rectangle 36"/>
          <p:cNvSpPr/>
          <p:nvPr/>
        </p:nvSpPr>
        <p:spPr>
          <a:xfrm>
            <a:off x="9125712" y="4944617"/>
            <a:ext cx="2532888" cy="1090422"/>
          </a:xfrm>
          <a:prstGeom prst="roundRect">
            <a:avLst>
              <a:gd name="adj" fmla="val 12000"/>
            </a:avLst>
          </a:prstGeom>
          <a:solidFill>
            <a:srgbClr val="FFFFFF"/>
          </a:solidFill>
          <a:ln w="12700">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8" name="Oval 37"/>
          <p:cNvSpPr/>
          <p:nvPr/>
        </p:nvSpPr>
        <p:spPr>
          <a:xfrm>
            <a:off x="9253728" y="5081777"/>
            <a:ext cx="384048" cy="384048"/>
          </a:xfrm>
          <a:prstGeom prst="ellipse">
            <a:avLst/>
          </a:prstGeom>
          <a:solidFill>
            <a:srgbClr val="426FAA"/>
          </a:solidFill>
          <a:ln>
            <a:solidFill>
              <a:srgbClr val="426FA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39" name="TextBox 38"/>
          <p:cNvSpPr txBox="1"/>
          <p:nvPr/>
        </p:nvSpPr>
        <p:spPr>
          <a:xfrm>
            <a:off x="9290304" y="5117014"/>
            <a:ext cx="310896" cy="276999"/>
          </a:xfrm>
          <a:prstGeom prst="rect">
            <a:avLst/>
          </a:prstGeom>
          <a:noFill/>
        </p:spPr>
        <p:txBody>
          <a:bodyPr wrap="square" lIns="45720" rIns="45720" anchor="ctr">
            <a:spAutoFit/>
          </a:bodyPr>
          <a:lstStyle/>
          <a:p>
            <a:pPr algn="ctr"/>
            <a:r>
              <a:rPr sz="1200" b="1">
                <a:solidFill>
                  <a:srgbClr val="FFFFFF"/>
                </a:solidFill>
                <a:latin typeface="Aptos"/>
              </a:rPr>
              <a:t>8</a:t>
            </a:r>
          </a:p>
        </p:txBody>
      </p:sp>
      <p:sp>
        <p:nvSpPr>
          <p:cNvPr id="40" name="TextBox 39"/>
          <p:cNvSpPr txBox="1"/>
          <p:nvPr/>
        </p:nvSpPr>
        <p:spPr>
          <a:xfrm>
            <a:off x="9720072" y="5224873"/>
            <a:ext cx="1801368" cy="584775"/>
          </a:xfrm>
          <a:prstGeom prst="rect">
            <a:avLst/>
          </a:prstGeom>
          <a:noFill/>
        </p:spPr>
        <p:txBody>
          <a:bodyPr wrap="square" lIns="45720" rIns="45720" anchor="ctr">
            <a:spAutoFit/>
          </a:bodyPr>
          <a:lstStyle/>
          <a:p>
            <a:pPr algn="l"/>
            <a:r>
              <a:rPr sz="1600" b="1">
                <a:solidFill>
                  <a:srgbClr val="143556"/>
                </a:solidFill>
                <a:latin typeface="Aptos"/>
              </a:rPr>
              <a:t>Kotter • ADKAR • Bridges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5466</Words>
  <Application>Microsoft Office PowerPoint</Application>
  <PresentationFormat>Widescreen</PresentationFormat>
  <Paragraphs>957</Paragraphs>
  <Slides>45</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Aptos</vt:lpstr>
      <vt:lpstr>Arial</vt:lpstr>
      <vt:lpstr>Calibri</vt:lpstr>
      <vt:lpstr>Mangal</vt:lpstr>
      <vt:lpstr>Noto Sans</vt:lpstr>
      <vt:lpstr>Segoe UI</vt:lpstr>
      <vt:lpstr>Symbol</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 Management for Governance, Development and Citizen Satisfaction</dc:title>
  <dc:subject>Training for Class-II Officers, Government of Bihar</dc:subject>
  <dc:creator>Prof Anil Kumar</dc:creator>
  <cp:keywords/>
  <dc:description>generated using python-pptx</dc:description>
  <cp:lastModifiedBy>Samridha Kumar</cp:lastModifiedBy>
  <cp:revision>21</cp:revision>
  <dcterms:created xsi:type="dcterms:W3CDTF">2013-01-27T09:14:16Z</dcterms:created>
  <dcterms:modified xsi:type="dcterms:W3CDTF">2026-10-09T07:13:42Z</dcterms:modified>
  <cp:category/>
</cp:coreProperties>
</file>