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C8952A"/>
          </a:solidFill>
          <a:ln w="12700">
            <a:solidFill>
              <a:srgbClr val="C895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C8952A"/>
          </a:solidFill>
          <a:ln w="12700">
            <a:solidFill>
              <a:srgbClr val="C8952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09360" y="64008"/>
            <a:ext cx="2834640" cy="5015484"/>
          </a:xfrm>
          <a:prstGeom prst="rect">
            <a:avLst/>
          </a:prstGeom>
          <a:solidFill>
            <a:srgbClr val="002395"/>
          </a:solidFill>
          <a:ln w="12700">
            <a:solidFill>
              <a:srgbClr val="00239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260336" y="64008"/>
            <a:ext cx="941832" cy="501548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02168" y="64008"/>
            <a:ext cx="941832" cy="5015484"/>
          </a:xfrm>
          <a:prstGeom prst="rect">
            <a:avLst/>
          </a:prstGeom>
          <a:solidFill>
            <a:srgbClr val="ED2939"/>
          </a:solidFill>
          <a:ln w="12700">
            <a:solidFill>
              <a:srgbClr val="ED293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309360" y="64008"/>
            <a:ext cx="2834640" cy="5015484"/>
          </a:xfrm>
          <a:prstGeom prst="rect">
            <a:avLst/>
          </a:prstGeom>
          <a:solidFill>
            <a:srgbClr val="1B2A4A">
              <a:alpha val="50000"/>
            </a:srgbClr>
          </a:solidFill>
          <a:ln w="12700">
            <a:solidFill>
              <a:srgbClr val="1B2A4A">
                <a:alpha val="5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75120" y="1280160"/>
            <a:ext cx="2194560" cy="2194560"/>
          </a:xfrm>
          <a:prstGeom prst="ellipse">
            <a:avLst/>
          </a:prstGeom>
          <a:solidFill>
            <a:srgbClr val="C8952A">
              <a:alpha val="20000"/>
            </a:srgbClr>
          </a:solidFill>
          <a:ln w="12700">
            <a:solidFill>
              <a:srgbClr val="C8952A">
                <a:alpha val="45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75120" y="1280160"/>
            <a:ext cx="21945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C8952A"/>
                </a:solidFill>
              </a:rPr>
              <a:t>A1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457200" y="7772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5E6C8"/>
                </a:solidFill>
              </a:rPr>
              <a:t>FRENCH PROFESSIONAL WORKBOOK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1234440"/>
            <a:ext cx="5669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Units 1 – 3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457200" y="2103120"/>
            <a:ext cx="5669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D6E8F7"/>
                </a:solidFill>
              </a:rPr>
              <a:t>Detailed Study Guide  ·  Level A1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57200" y="2651760"/>
            <a:ext cx="5303520" cy="45720"/>
          </a:xfrm>
          <a:prstGeom prst="rect">
            <a:avLst/>
          </a:prstGeom>
          <a:solidFill>
            <a:srgbClr val="C8952A"/>
          </a:solidFill>
          <a:ln w="12700">
            <a:solidFill>
              <a:srgbClr val="C8952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2788920"/>
            <a:ext cx="5303520" cy="566928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C8952A">
                <a:alpha val="6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7200" y="2788920"/>
            <a:ext cx="822960" cy="566928"/>
          </a:xfrm>
          <a:prstGeom prst="rect">
            <a:avLst/>
          </a:prstGeom>
          <a:solidFill>
            <a:srgbClr val="C8952A"/>
          </a:solidFill>
          <a:ln w="12700">
            <a:solidFill>
              <a:srgbClr val="C895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788920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B2A4A"/>
                </a:solidFill>
              </a:rPr>
              <a:t>Unit 1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371600" y="2898648"/>
            <a:ext cx="4297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International Cooperation &amp; Greetings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3456432"/>
            <a:ext cx="5303520" cy="566928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C8952A">
                <a:alpha val="60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7200" y="3456432"/>
            <a:ext cx="822960" cy="566928"/>
          </a:xfrm>
          <a:prstGeom prst="rect">
            <a:avLst/>
          </a:prstGeom>
          <a:solidFill>
            <a:srgbClr val="C8952A"/>
          </a:solidFill>
          <a:ln w="12700">
            <a:solidFill>
              <a:srgbClr val="C895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56432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B2A4A"/>
                </a:solidFill>
              </a:rPr>
              <a:t>Unit 2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371600" y="3566160"/>
            <a:ext cx="4297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Getting Acquainted &amp; Professions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123944"/>
            <a:ext cx="5303520" cy="566928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C8952A">
                <a:alpha val="60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57200" y="4123944"/>
            <a:ext cx="822960" cy="566928"/>
          </a:xfrm>
          <a:prstGeom prst="rect">
            <a:avLst/>
          </a:prstGeom>
          <a:solidFill>
            <a:srgbClr val="C8952A"/>
          </a:solidFill>
          <a:ln w="12700">
            <a:solidFill>
              <a:srgbClr val="C8952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4123944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B2A4A"/>
                </a:solidFill>
              </a:rPr>
              <a:t>Unit 3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371600" y="4233672"/>
            <a:ext cx="4297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Digital Communication &amp; Messaging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8755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87552"/>
            <a:ext cx="9144000" cy="64008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548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563A8"/>
                </a:solidFill>
              </a:rPr>
              <a:t>UNIT 1  ·  OVERVIEW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34747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Entrez en contact! — Making Contact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74320" y="1170432"/>
            <a:ext cx="4114800" cy="3813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170432"/>
            <a:ext cx="4114800" cy="475488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4048" y="118872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Unit Overview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1719072"/>
            <a:ext cx="3886200" cy="3154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050" dirty="0">
                <a:solidFill>
                  <a:srgbClr val="1C1C2E"/>
                </a:solidFill>
              </a:rPr>
              <a:t>Unit 1 introduces learners to the professional French world through the theme of international cooperation and first contacts.</a:t>
            </a:r>
            <a:endParaRPr lang="en-US" sz="10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C2E"/>
                </a:solidFill>
              </a:rPr>
              <a:t>Learners meet characters working in an international aid context and follow them as they introduce themselves, complete forms, and begin working relationships.</a:t>
            </a:r>
            <a:endParaRPr lang="en-US" sz="10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C2E"/>
                </a:solidFill>
              </a:rPr>
              <a:t>The four sections (A–D) move from reading authentic documents, through grammar practice, to producing communication, and finally exploring French professional culture.</a:t>
            </a:r>
            <a:endParaRPr lang="en-US" sz="10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C2E"/>
                </a:solidFill>
              </a:rPr>
              <a:t>By the end of Unit 1, learners can: greet people formally and informally, give and ask for personal information, spell names using the French alphabet, and complete basic identity forms.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663440" y="1170432"/>
            <a:ext cx="4206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63440" y="1170432"/>
            <a:ext cx="475488" cy="859536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63440" y="1170432"/>
            <a:ext cx="47548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212080" y="1216152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Section A — Coopération internationale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5212080" y="1517904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</a:rPr>
              <a:t>Authentic documents about NGOs &amp; international organisations. Reading comprehension, vocabulary of cooperation &amp; solidarity.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663440" y="2121408"/>
            <a:ext cx="4206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663440" y="2121408"/>
            <a:ext cx="475488" cy="859536"/>
          </a:xfrm>
          <a:prstGeom prst="rect">
            <a:avLst/>
          </a:prstGeom>
          <a:solidFill>
            <a:srgbClr val="1A5E3A"/>
          </a:solidFill>
          <a:ln w="12700">
            <a:solidFill>
              <a:srgbClr val="1A5E3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63440" y="2121408"/>
            <a:ext cx="47548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B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5212080" y="216712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Section B — Enchanté!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212080" y="246888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</a:rPr>
              <a:t>Formal &amp; informal greetings. Key grammar: verb être, subject pronouns, nationalities (adjective agreement).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663440" y="3072384"/>
            <a:ext cx="4206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663440" y="3072384"/>
            <a:ext cx="475488" cy="859536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663440" y="3072384"/>
            <a:ext cx="47548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C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5212080" y="311810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Section C/D — Formulaires &amp; Stage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212080" y="3419856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</a:rPr>
              <a:t>Filling in identity forms. Internship documents. Spelling aloud (l'alphabet). Numbers 0–9.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4663440" y="4023360"/>
            <a:ext cx="4206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663440" y="4023360"/>
            <a:ext cx="475488" cy="859536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663440" y="4023360"/>
            <a:ext cx="47548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5212080" y="406908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Cultural Note — Le monde professionnel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5212080" y="4370832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</a:rPr>
              <a:t>French professional greetings, the bisou vs handshake, vouvoyer vs tutoyer, business card etiquette.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8755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87552"/>
            <a:ext cx="9144000" cy="64008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548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563A8"/>
                </a:solidFill>
              </a:rPr>
              <a:t>UNIT 1  ·  SECTION 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34747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Coopération internationale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74320" y="1170432"/>
            <a:ext cx="4206240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170432"/>
            <a:ext cx="4206240" cy="475488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4048" y="1170432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Context &amp; Documents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11480" y="171907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Learners read authentic texts about international NGOs and humanitarian organisations.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Documents include organisation profiles, mission statements, and staff directories.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Key vocabulary: coopération, solidarité, bénévole, association, ONG, aide humanitaire, mission, projet.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Comprehension tasks: vrai/faux questions, matching names to roles, identifying nationalities.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74320" y="3182112"/>
            <a:ext cx="4206240" cy="1801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3182112"/>
            <a:ext cx="4206240" cy="475488"/>
          </a:xfrm>
          <a:prstGeom prst="rect">
            <a:avLst/>
          </a:prstGeom>
          <a:solidFill>
            <a:srgbClr val="1A5E3A"/>
          </a:solidFill>
          <a:ln w="12700">
            <a:solidFill>
              <a:srgbClr val="1A5E3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84048" y="3182112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Reading Skills Practised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11480" y="3730752"/>
            <a:ext cx="3977640" cy="11612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Scanning for specific information (names, countries, job titles).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Understanding the purpose of a document from layout and keywords.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Inferring meaning of unknown words from context.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Identifying formal register in professional texts.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663440" y="1170432"/>
            <a:ext cx="4206240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663440" y="1170432"/>
            <a:ext cx="4206240" cy="475488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73168" y="1170432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Key Vocabulary — Professions &amp; Roles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800600" y="171907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directeur / directrice — director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chargé(e) de mission — project officer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bénévole — volunteer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stagiaire — intern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coordinateur / coordinatrice — coordinator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responsable — manager / person in charge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663440" y="3182112"/>
            <a:ext cx="4206240" cy="1801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663440" y="3182112"/>
            <a:ext cx="4206240" cy="475488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73168" y="3182112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Key Vocabulary — Organisations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800600" y="3730752"/>
            <a:ext cx="3977640" cy="11612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une ONG (Organisation Non Gouvernementale)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une association — a non-profit association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un projet humanitaire — a humanitarian project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une mission — a mission / posting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un partenaire — a partner organisation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le siège social — the head office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8755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87552"/>
            <a:ext cx="9144000" cy="64008"/>
          </a:xfrm>
          <a:prstGeom prst="rect">
            <a:avLst/>
          </a:prstGeom>
          <a:solidFill>
            <a:srgbClr val="1A5E3A"/>
          </a:solidFill>
          <a:ln w="12700">
            <a:solidFill>
              <a:srgbClr val="1A5E3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548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A5E3A"/>
                </a:solidFill>
              </a:rPr>
              <a:t>UNIT 1  ·  SECTION B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34747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Enchanté! — Grammar &amp; Greetings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74320" y="1170432"/>
            <a:ext cx="420624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170432"/>
            <a:ext cx="4206240" cy="475488"/>
          </a:xfrm>
          <a:prstGeom prst="rect">
            <a:avLst/>
          </a:prstGeom>
          <a:solidFill>
            <a:srgbClr val="1A5E3A"/>
          </a:solidFill>
          <a:ln w="12700">
            <a:solidFill>
              <a:srgbClr val="1A5E3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4048" y="1188720"/>
            <a:ext cx="4023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Verb: ÊTRE (to be) — Full Conjugation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74320" y="1719072"/>
            <a:ext cx="4206240" cy="292608"/>
          </a:xfrm>
          <a:prstGeom prst="rect">
            <a:avLst/>
          </a:prstGeom>
          <a:solidFill>
            <a:srgbClr val="D6E8F7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84048" y="171907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</a:rPr>
              <a:t>Je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487168" y="1719072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5E3A"/>
                </a:solidFill>
              </a:rPr>
              <a:t>suis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74320" y="2011680"/>
            <a:ext cx="42062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84048" y="2011680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</a:rPr>
              <a:t>Tu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487168" y="201168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5E3A"/>
                </a:solidFill>
              </a:rPr>
              <a:t>es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74320" y="2304288"/>
            <a:ext cx="4206240" cy="292608"/>
          </a:xfrm>
          <a:prstGeom prst="rect">
            <a:avLst/>
          </a:prstGeom>
          <a:solidFill>
            <a:srgbClr val="D6E8F7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4048" y="230428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</a:rPr>
              <a:t>Il / Elle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487168" y="2304288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5E3A"/>
                </a:solidFill>
              </a:rPr>
              <a:t>est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74320" y="2596896"/>
            <a:ext cx="42062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84048" y="2596896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</a:rPr>
              <a:t>Nous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487168" y="2596896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5E3A"/>
                </a:solidFill>
              </a:rPr>
              <a:t>sommes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74320" y="2889504"/>
            <a:ext cx="4206240" cy="292608"/>
          </a:xfrm>
          <a:prstGeom prst="rect">
            <a:avLst/>
          </a:prstGeom>
          <a:solidFill>
            <a:srgbClr val="D6E8F7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84048" y="2889504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</a:rPr>
              <a:t>Vous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2487168" y="2889504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5E3A"/>
                </a:solidFill>
              </a:rPr>
              <a:t>êtes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4320" y="3182112"/>
            <a:ext cx="42062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84048" y="318211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</a:rPr>
              <a:t>Ils / Elles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2487168" y="3182112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5E3A"/>
                </a:solidFill>
              </a:rPr>
              <a:t>sont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274320" y="3657600"/>
            <a:ext cx="420624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274320" y="3657600"/>
            <a:ext cx="4206240" cy="475488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84048" y="3657600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Subject Pronouns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11480" y="4206240"/>
            <a:ext cx="39776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je (I) · tu (you, informal) · il/elle (he/she)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nous (we) · vous (you formal/plural) · ils/elles (they)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⚠ Use 'vous' with colleagues, strangers, superiors in professional contexts.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663440" y="1170432"/>
            <a:ext cx="4206240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663440" y="1170432"/>
            <a:ext cx="4206240" cy="475488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773168" y="1188720"/>
            <a:ext cx="4023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Greeting Expressions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663440" y="1709928"/>
            <a:ext cx="4206240" cy="274320"/>
          </a:xfrm>
          <a:prstGeom prst="rect">
            <a:avLst/>
          </a:prstGeom>
          <a:solidFill>
            <a:srgbClr val="F5E6C8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754880" y="170992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2A4A"/>
                </a:solidFill>
              </a:rPr>
              <a:t>Bonjour !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6812280" y="170992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</a:rPr>
              <a:t>Good morning / Hello (formal)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663440" y="1984248"/>
            <a:ext cx="42062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754880" y="198424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2A4A"/>
                </a:solidFill>
              </a:rPr>
              <a:t>Bonsoir !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6812280" y="198424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</a:rPr>
              <a:t>Good evening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4663440" y="2258568"/>
            <a:ext cx="4206240" cy="274320"/>
          </a:xfrm>
          <a:prstGeom prst="rect">
            <a:avLst/>
          </a:prstGeom>
          <a:solidFill>
            <a:srgbClr val="F5E6C8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754880" y="225856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2A4A"/>
                </a:solidFill>
              </a:rPr>
              <a:t>Enchanté(e) !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6812280" y="225856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</a:rPr>
              <a:t>Pleased to meet you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4663440" y="2532888"/>
            <a:ext cx="42062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754880" y="253288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2A4A"/>
                </a:solidFill>
              </a:rPr>
              <a:t>Je m'appelle…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6812280" y="253288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</a:rPr>
              <a:t>My name is…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4663440" y="2807208"/>
            <a:ext cx="4206240" cy="274320"/>
          </a:xfrm>
          <a:prstGeom prst="rect">
            <a:avLst/>
          </a:prstGeom>
          <a:solidFill>
            <a:srgbClr val="F5E6C8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754880" y="280720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2A4A"/>
                </a:solidFill>
              </a:rPr>
              <a:t>Je suis… / Je travaille pour…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6812280" y="280720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</a:rPr>
              <a:t>I am… / I work for…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4663440" y="3081528"/>
            <a:ext cx="42062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754880" y="308152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2A4A"/>
                </a:solidFill>
              </a:rPr>
              <a:t>Et vous ? / Et toi ?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6812280" y="308152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</a:rPr>
              <a:t>And you? (formal / informal)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4663440" y="3136392"/>
            <a:ext cx="4206240" cy="184708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53" name="Shape 51"/>
          <p:cNvSpPr/>
          <p:nvPr/>
        </p:nvSpPr>
        <p:spPr>
          <a:xfrm>
            <a:off x="4663440" y="3136392"/>
            <a:ext cx="4206240" cy="475488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4773168" y="3136392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Nationalities — Adjective Agreement</a:t>
            </a:r>
            <a:endParaRPr lang="en-US" sz="1200" dirty="0"/>
          </a:p>
        </p:txBody>
      </p:sp>
      <p:sp>
        <p:nvSpPr>
          <p:cNvPr id="55" name="Text 53"/>
          <p:cNvSpPr/>
          <p:nvPr/>
        </p:nvSpPr>
        <p:spPr>
          <a:xfrm>
            <a:off x="4800600" y="3685032"/>
            <a:ext cx="3977640" cy="120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Adjectives of nationality agree in gender: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français → française | anglais → anglaise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espagnol → espagnole | allemand → allemande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japonais → japonaise | marocain → marocaine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américain → américaine | chinois → chinoise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⚠ Nationality adjectives are NOT capitalised in French.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8755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87552"/>
            <a:ext cx="9144000" cy="64008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548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2C6F"/>
                </a:solidFill>
              </a:rPr>
              <a:t>UNIT 1  ·  SECTIONS C &amp; D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34747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Formulaires, Alphabet &amp; Professional Culture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74320" y="1170432"/>
            <a:ext cx="2743200" cy="3813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170432"/>
            <a:ext cx="2743200" cy="475488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4048" y="1170432"/>
            <a:ext cx="2606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The French Alphabet (L'alphabet)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11480" y="1719072"/>
            <a:ext cx="2514600" cy="3172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A [ah]   B [bay]   C [say]   D [day]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E [euh]  F [ef]   G [zhay]  H [ash]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I [ee]   J [zhee]  K [kah]  L [el]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M [em]   N [en]   O [oh]   P [pay]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Q [koo]  R [air]  S [ess]  T [tay]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U [oo]   V [vay]  W [doobluh-vay]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X [eeks]  Y [ee-grek]  Z [zed]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Accents: é è ê ë  â ä  î ï  ô  û ü  ç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Used to: spell names on the phone, fill in forms, confirm bookings.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0" y="1170432"/>
            <a:ext cx="27432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200400" y="1170432"/>
            <a:ext cx="2743200" cy="475488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10128" y="1170432"/>
            <a:ext cx="2606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Identity Form — Key Fields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337560" y="1719072"/>
            <a:ext cx="25146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NOM (surname) — PRÉNOM (first name)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NATIONALITÉ — DATE DE NAISSANCE (DOB)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ADRESSE — VILLE — CODE POSTAL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TÉLÉPHONE — ADRESSE E-MAIL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PROFESSION / POSTE — ENTREPRISE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SIGNATURE — DATE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200400" y="3090672"/>
            <a:ext cx="2743200" cy="1892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200400" y="3090672"/>
            <a:ext cx="2743200" cy="475488"/>
          </a:xfrm>
          <a:prstGeom prst="rect">
            <a:avLst/>
          </a:prstGeom>
          <a:solidFill>
            <a:srgbClr val="1A5E3A"/>
          </a:solidFill>
          <a:ln w="12700">
            <a:solidFill>
              <a:srgbClr val="1A5E3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10128" y="3090672"/>
            <a:ext cx="2606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Numbers 0–9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337560" y="3639312"/>
            <a:ext cx="2514600" cy="12527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0 zéro  |  1 un  |  2 deux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3 trois  |  4 quatre  |  5 cinq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6 six  |  7 sept  |  8 huit  |  9 neuf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Used in: phone numbers, postal codes, addresses, dates.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Phone numbers in French are read in pairs: 01 42 33 55 87.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035040" y="1170432"/>
            <a:ext cx="2834640" cy="3813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035040" y="1170432"/>
            <a:ext cx="2834640" cy="475488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44768" y="1170432"/>
            <a:ext cx="2697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Cultural Note — Le monde professionnel français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172200" y="1719072"/>
            <a:ext cx="2606040" cy="3172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Handshake (poignée de main): standard professional greeting between colleagues.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La bise (cheek kiss): common among colleagues who know each other — varies by region (1 to 4 kisses).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Vouvoyer vs Tutoyer: use 'vous' with managers, clients, new contacts; 'tu' only when invited.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Business cards (cartes de visite): presented with both hands, read carefully, never written on.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Dress code: conservative in traditional sectors (finance, law, public service). Smarter than in many Anglophone contexts.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Punctuality: expected and respected. Arriving 5 min early is preferred.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8755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87552"/>
            <a:ext cx="9144000" cy="64008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548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3A2E"/>
                </a:solidFill>
              </a:rPr>
              <a:t>UNIT 2  ·  OVERVIEW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34747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Faites connaissance! — Getting Acquainted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74320" y="1170432"/>
            <a:ext cx="4114800" cy="3813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170432"/>
            <a:ext cx="4114800" cy="475488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4048" y="118872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Unit Overview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1719072"/>
            <a:ext cx="3886200" cy="3154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050" dirty="0">
                <a:solidFill>
                  <a:srgbClr val="1C1C2E"/>
                </a:solidFill>
              </a:rPr>
              <a:t>Unit 2 builds on Unit 1 by developing the learner's ability to talk about themselves, their job, their workplace, and their daily life in professional French.</a:t>
            </a:r>
            <a:endParaRPr lang="en-US" sz="10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C2E"/>
                </a:solidFill>
              </a:rPr>
              <a:t>New contexts: an airline setting and the city of Paris, allowing learners to encounter real-world professional French in service and travel situations.</a:t>
            </a:r>
            <a:endParaRPr lang="en-US" sz="10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C2E"/>
                </a:solidFill>
              </a:rPr>
              <a:t>By the end of Unit 2, learners can: say what their job is and where they work, describe their daily routine, ask polite questions, talk about their workplace and city, and use the verbs avoir, aller, and common -ER verbs.</a:t>
            </a:r>
            <a:endParaRPr lang="en-US" sz="10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C2E"/>
                </a:solidFill>
              </a:rPr>
              <a:t>Unit 2 also introduces learners to French professional small talk — asking about the weekend, commenting on the city, discussing schedules.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663440" y="1170432"/>
            <a:ext cx="4206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63440" y="1170432"/>
            <a:ext cx="475488" cy="859536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63440" y="1170432"/>
            <a:ext cx="47548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212080" y="1216152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Section A — S'il vous plaît!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5212080" y="1517904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</a:rPr>
              <a:t>Polite requests in professional settings. Documents: café &amp; restaurant menus, hotel reception, ticket counters.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663440" y="2121408"/>
            <a:ext cx="4206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663440" y="2121408"/>
            <a:ext cx="475488" cy="859536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63440" y="2121408"/>
            <a:ext cx="47548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B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5212080" y="216712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Section B — Vous travaillez dans quoi?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212080" y="246888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</a:rPr>
              <a:t>Talking about your profession and workplace. Verbs: travailler, habiter, avoir. Definite/indefinite articles.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663440" y="3072384"/>
            <a:ext cx="4206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663440" y="3072384"/>
            <a:ext cx="475488" cy="859536"/>
          </a:xfrm>
          <a:prstGeom prst="rect">
            <a:avLst/>
          </a:prstGeom>
          <a:solidFill>
            <a:srgbClr val="1A5E3A"/>
          </a:solidFill>
          <a:ln w="12700">
            <a:solidFill>
              <a:srgbClr val="1A5E3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663440" y="3072384"/>
            <a:ext cx="47548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C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5212080" y="311810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Section C — En vol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212080" y="3419856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</a:rPr>
              <a:t>On a plane. In-flight service language. Numbers 10–69. Days of the week and telling the time.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4663440" y="4023360"/>
            <a:ext cx="4206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663440" y="4023360"/>
            <a:ext cx="475488" cy="859536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663440" y="4023360"/>
            <a:ext cx="47548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5212080" y="406908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Section D — Paris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5212080" y="4370832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</a:rPr>
              <a:t>Cultural and geographical introduction to Paris. Professional landmarks, transport, Paris as a business capital.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8755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87552"/>
            <a:ext cx="9144000" cy="64008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548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3A2E"/>
                </a:solidFill>
              </a:rPr>
              <a:t>UNIT 2  ·  SECTIONS A &amp; B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34747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Polite Requests &amp; Talking About Your Profession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74320" y="1170432"/>
            <a:ext cx="420624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170432"/>
            <a:ext cx="4206240" cy="475488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4048" y="1170432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Section A — Polite Requests (S'il vous plaît!)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11480" y="1719072"/>
            <a:ext cx="39776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Documents: café menu, brasserie menu, hotel breakfast order, ticket office.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Je voudrais… — I would like… (very polite, preferred in formal settings)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Je prends… — I'll have… (neutral, common in restaurants)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Vous avez… ? — Do you have… ?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C'est combien ? / Quel est le prix ? — How much is it?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L'addition, s'il vous plaît. — The bill, please.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Key numbers: un café (1.50€), un croissant (1.20€), une bouteille d'eau (2€)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74320" y="3227832"/>
            <a:ext cx="4206240" cy="17556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3227832"/>
            <a:ext cx="4206240" cy="475488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84048" y="3227832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Articles — Definite &amp; Indefinite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11480" y="3776472"/>
            <a:ext cx="3977640" cy="11155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Indefinite: un (masc.) / une (fem.) / des (plural) → a, some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Definite: le (masc.) / la (fem.) / l' (vowel) / les (pl.) → the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Partitive: du / de la / de l' / des → some (food &amp; drink)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Examples: un café, une eau minérale, du pain, de la salade, des croissants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663440" y="1170432"/>
            <a:ext cx="420624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663440" y="1170432"/>
            <a:ext cx="4206240" cy="475488"/>
          </a:xfrm>
          <a:prstGeom prst="rect">
            <a:avLst/>
          </a:prstGeom>
          <a:solidFill>
            <a:srgbClr val="1A5E3A"/>
          </a:solidFill>
          <a:ln w="12700">
            <a:solidFill>
              <a:srgbClr val="1A5E3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73168" y="1170432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Section B — Your Profession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800600" y="1719072"/>
            <a:ext cx="39776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Vous travaillez dans quoi ? — What sector do you work in?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Je travaille dans… la finance / l'éducation / la santé / l'informatique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Je suis… ingénieur / médecin / professeur / comptable / directeur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Je travaille pour… / Je travaille chez… + company name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Mon entreprise s'appelle… — My company is called…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Key verb: TRAVAILLER (to work) — regular -ER verb: je travaille, tu travailles, il/elle travaille, nous travaillons, vous travaillez, ils/elles travaillent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663440" y="3227832"/>
            <a:ext cx="4206240" cy="17556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663440" y="3227832"/>
            <a:ext cx="4206240" cy="475488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73168" y="3227832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Verb AVOIR (to have) — Full Conjugation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800600" y="3776472"/>
            <a:ext cx="3977640" cy="11155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j'ai — I have       |   nous avons — we have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tu as — you have   |   vous avez — you have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il/elle a — he/she has  |  ils/elles ont — they have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Uses: j'ai un bureau, elle a un rendez-vous, vous avez un message.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⚠ No 's' on 'j'ai'. 'Ils ont' — no liaison written but pronounced.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8755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87552"/>
            <a:ext cx="9144000" cy="64008"/>
          </a:xfrm>
          <a:prstGeom prst="rect">
            <a:avLst/>
          </a:prstGeom>
          <a:solidFill>
            <a:srgbClr val="1A5E3A"/>
          </a:solidFill>
          <a:ln w="12700">
            <a:solidFill>
              <a:srgbClr val="1A5E3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548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A5E3A"/>
                </a:solidFill>
              </a:rPr>
              <a:t>UNIT 2  ·  SECTIONS C &amp; D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34747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Numbers, Time, Days &amp; Paris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74320" y="1170432"/>
            <a:ext cx="27432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170432"/>
            <a:ext cx="2743200" cy="475488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4048" y="1170432"/>
            <a:ext cx="2606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Numbers 10–69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11480" y="1719072"/>
            <a:ext cx="2514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10 dix · 11 onze · 12 douze · 13 treize · 14 quatorze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15 quinze · 16 seize · 17 dix-sept · 18 dix-huit · 19 dix-neuf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20 vingt · 21 vingt et un · 22 vingt-deux … 29 vingt-neuf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30 trente · 40 quarante · 50 cinquante · 60 soixante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Note: 21, 31, 41, 51, 61 use 'et un' (with 'et'). All others use hyphen.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74320" y="3227832"/>
            <a:ext cx="2743200" cy="17556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3227832"/>
            <a:ext cx="2743200" cy="475488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84048" y="3227832"/>
            <a:ext cx="2606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Days of the Week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11480" y="3776472"/>
            <a:ext cx="2514600" cy="11155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lundi (Mon) · mardi (Tue) · mercredi (Wed)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jeudi (Thu) · vendredi (Fri) · samedi (Sat) · dimanche (Sun)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⚠ Days are NOT capitalised in French.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Le lundi = every Monday. Lundi = this coming Monday.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200400" y="1170432"/>
            <a:ext cx="27432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200400" y="1170432"/>
            <a:ext cx="2743200" cy="475488"/>
          </a:xfrm>
          <a:prstGeom prst="rect">
            <a:avLst/>
          </a:prstGeom>
          <a:solidFill>
            <a:srgbClr val="1A5E3A"/>
          </a:solidFill>
          <a:ln w="12700">
            <a:solidFill>
              <a:srgbClr val="1A5E3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10128" y="1170432"/>
            <a:ext cx="2606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Telling the Time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337560" y="1719072"/>
            <a:ext cx="2514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Quelle heure est-il ? — What time is it?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Il est… huit heures — It is 8 o'clock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…huit heures et quart — 8:15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…huit heures et demie — 8:30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…huit heures moins le quart — 7:45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…midi / minuit — noon / midnight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France uses 24h time in official/professional contexts: 14h30, 8h15.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200400" y="3227832"/>
            <a:ext cx="2743200" cy="17556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3200400" y="3227832"/>
            <a:ext cx="2743200" cy="475488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10128" y="3227832"/>
            <a:ext cx="2606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In-Flight Vocabulary (En vol)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337560" y="3776472"/>
            <a:ext cx="2514600" cy="11155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Mesdames et messieurs — Ladies and gentlemen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Bienvenue à bord — Welcome aboard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Attachez vos ceintures — Fasten your seatbelts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un siège — a seat · une ceinture — a belt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l'hôtesse de l'air / le steward — flight attendant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le décollage / l'atterrissage — take-off / landing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035040" y="1170432"/>
            <a:ext cx="2834640" cy="3813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035040" y="1170432"/>
            <a:ext cx="2834640" cy="475488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144768" y="1170432"/>
            <a:ext cx="2697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Section D — Paris as a Business Capital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172200" y="1719072"/>
            <a:ext cx="2606040" cy="3172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Paris is one of the world's leading global cities for finance, fashion, technology, and diplomacy.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Key professional districts: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  La Défense — main business district, home to major French &amp; international corporations.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  Le Marais — creative industries, start-ups, galleries.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  Opéra / Grands Boulevards — banks, insurance companies, retail HQs.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Transport: Métro (16 lines), RER, Vélib' bikes, taxis. Charles de Gaulle airport (CDG) = main international hub.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Business culture: lunch meetings are common and can last 1.5–2 hours. Formal written French is expected in professional emails.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Key landmarks: Tour Eiffel, Arc de Triomphe, Notre-Dame, Musée du Louvre.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8755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87552"/>
            <a:ext cx="9144000" cy="64008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548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2C6F"/>
                </a:solidFill>
              </a:rPr>
              <a:t>UNIT 3  ·  OVERVIEW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34747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Communiquez en ligne! — Communicating Online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74320" y="1170432"/>
            <a:ext cx="4114800" cy="3813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170432"/>
            <a:ext cx="4114800" cy="475488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4048" y="118872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Unit Overview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1719072"/>
            <a:ext cx="3886200" cy="3154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050" dirty="0">
                <a:solidFill>
                  <a:srgbClr val="1C1C2E"/>
                </a:solidFill>
              </a:rPr>
              <a:t>Unit 3 focuses on digital and telephone communication in professional French contexts — the most common daily communication tasks in any modern workplace.</a:t>
            </a:r>
            <a:endParaRPr lang="en-US" sz="10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C2E"/>
                </a:solidFill>
              </a:rPr>
              <a:t>Learners encounter phone calls, text messages, and emails, learning how to handle them professionally in French.</a:t>
            </a:r>
            <a:endParaRPr lang="en-US" sz="10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C2E"/>
                </a:solidFill>
              </a:rPr>
              <a:t>Contexts include a busy office environment, a first day at work, and colleagues communicating by text and social media.</a:t>
            </a:r>
            <a:endParaRPr lang="en-US" sz="10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C2E"/>
                </a:solidFill>
              </a:rPr>
              <a:t>By the end of Unit 3, learners can: make and receive professional phone calls, leave and take messages, write short professional texts and emails, use numbers 70–100, and talk about ongoing actions.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663440" y="1170432"/>
            <a:ext cx="4206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63440" y="1170432"/>
            <a:ext cx="475488" cy="859536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63440" y="1170432"/>
            <a:ext cx="47548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212080" y="1216152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Section A — Ne quittez pas!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5212080" y="1517904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</a:rPr>
              <a:t>Telephone language in professional settings. Making and receiving calls, putting on hold, transferring.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663440" y="2121408"/>
            <a:ext cx="4206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663440" y="2121408"/>
            <a:ext cx="475488" cy="859536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63440" y="2121408"/>
            <a:ext cx="47548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B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5212080" y="216712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Section B — Je te rappelle!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212080" y="246888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</a:rPr>
              <a:t>Calling back and leaving messages. Present tense of -RE and -IR verbs. Negation in detail.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663440" y="3072384"/>
            <a:ext cx="4206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663440" y="3072384"/>
            <a:ext cx="475488" cy="859536"/>
          </a:xfrm>
          <a:prstGeom prst="rect">
            <a:avLst/>
          </a:prstGeom>
          <a:solidFill>
            <a:srgbClr val="1A5E3A"/>
          </a:solidFill>
          <a:ln w="12700">
            <a:solidFill>
              <a:srgbClr val="1A5E3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663440" y="3072384"/>
            <a:ext cx="47548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C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5212080" y="311810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Section C — Textos et messages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212080" y="3419856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</a:rPr>
              <a:t>Writing professional SMS and short messages. Abbreviations. Numbers 70–100.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4663440" y="4023360"/>
            <a:ext cx="4206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663440" y="4023360"/>
            <a:ext cx="475488" cy="859536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663440" y="4023360"/>
            <a:ext cx="47548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5212080" y="406908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Section D — Culture numérique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5212080" y="4370832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</a:rPr>
              <a:t>Digital communication culture in France. Professional email etiquette, formules de politesse.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8755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87552"/>
            <a:ext cx="9144000" cy="64008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548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2C6F"/>
                </a:solidFill>
              </a:rPr>
              <a:t>UNIT 3  ·  SECTION 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34747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Ne quittez pas! — Professional Phone Calls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74320" y="1170432"/>
            <a:ext cx="4206240" cy="3813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170432"/>
            <a:ext cx="4206240" cy="475488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4048" y="1188720"/>
            <a:ext cx="4023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Model Phone Call — Caller &amp; Receptionist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719072"/>
            <a:ext cx="4114800" cy="384048"/>
          </a:xfrm>
          <a:prstGeom prst="rect">
            <a:avLst/>
          </a:prstGeom>
          <a:solidFill>
            <a:srgbClr val="D6E8F7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84048" y="1737360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A"/>
                </a:solidFill>
              </a:rPr>
              <a:t>Réceptionniste: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737360" y="173736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1C1C2E"/>
                </a:solidFill>
              </a:rPr>
              <a:t>Société Dumont, bonjour.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320040" y="2121408"/>
            <a:ext cx="4114800" cy="384048"/>
          </a:xfrm>
          <a:prstGeom prst="rect">
            <a:avLst/>
          </a:prstGeom>
          <a:solidFill>
            <a:srgbClr val="F5E6C8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84048" y="2139696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A"/>
                </a:solidFill>
              </a:rPr>
              <a:t>Appelant: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737360" y="21396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1C1C2E"/>
                </a:solidFill>
              </a:rPr>
              <a:t>Bonjour, je voudrais parler à Madame Lefèvre, s'il vous plaît.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20040" y="2523744"/>
            <a:ext cx="4114800" cy="384048"/>
          </a:xfrm>
          <a:prstGeom prst="rect">
            <a:avLst/>
          </a:prstGeom>
          <a:solidFill>
            <a:srgbClr val="D6E8F7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4048" y="2542032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A"/>
                </a:solidFill>
              </a:rPr>
              <a:t>Réceptionniste: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737360" y="2542032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1C1C2E"/>
                </a:solidFill>
              </a:rPr>
              <a:t>C'est de la part de qui ?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20040" y="2926080"/>
            <a:ext cx="4114800" cy="384048"/>
          </a:xfrm>
          <a:prstGeom prst="rect">
            <a:avLst/>
          </a:prstGeom>
          <a:solidFill>
            <a:srgbClr val="F5E6C8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84048" y="2944368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A"/>
                </a:solidFill>
              </a:rPr>
              <a:t>Appelant: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737360" y="2944368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1C1C2E"/>
                </a:solidFill>
              </a:rPr>
              <a:t>C'est Marc Dupont, de la société Atlas.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320040" y="3328416"/>
            <a:ext cx="4114800" cy="384048"/>
          </a:xfrm>
          <a:prstGeom prst="rect">
            <a:avLst/>
          </a:prstGeom>
          <a:solidFill>
            <a:srgbClr val="D6E8F7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84048" y="3346704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A"/>
                </a:solidFill>
              </a:rPr>
              <a:t>Réceptionniste: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737360" y="334670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1C1C2E"/>
                </a:solidFill>
              </a:rPr>
              <a:t>Ne quittez pas, je vous la passe.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320040" y="3730752"/>
            <a:ext cx="4114800" cy="384048"/>
          </a:xfrm>
          <a:prstGeom prst="rect">
            <a:avLst/>
          </a:prstGeom>
          <a:solidFill>
            <a:srgbClr val="D6E8F7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84048" y="3749040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A"/>
                </a:solidFill>
              </a:rPr>
              <a:t>Réceptionniste: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737360" y="374904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1C1C2E"/>
                </a:solidFill>
              </a:rPr>
              <a:t>Je suis désolé(e), elle est en réunion. Vous pouvez rappeler ?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320040" y="4133088"/>
            <a:ext cx="4114800" cy="384048"/>
          </a:xfrm>
          <a:prstGeom prst="rect">
            <a:avLst/>
          </a:prstGeom>
          <a:solidFill>
            <a:srgbClr val="F5E6C8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151376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A"/>
                </a:solidFill>
              </a:rPr>
              <a:t>Appelant: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737360" y="415137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1C1C2E"/>
                </a:solidFill>
              </a:rPr>
              <a:t>Oui, bien sûr. Je rappelle cet après-midi.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320040" y="4535424"/>
            <a:ext cx="4114800" cy="384048"/>
          </a:xfrm>
          <a:prstGeom prst="rect">
            <a:avLst/>
          </a:prstGeom>
          <a:solidFill>
            <a:srgbClr val="D6E8F7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84048" y="4553712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A"/>
                </a:solidFill>
              </a:rPr>
              <a:t>Réceptionniste: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1737360" y="4553712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1C1C2E"/>
                </a:solidFill>
              </a:rPr>
              <a:t>Je lui transmets votre message. Merci, au revoir.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4663440" y="1170432"/>
            <a:ext cx="420624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4663440" y="1170432"/>
            <a:ext cx="4206240" cy="475488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773168" y="1170432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Key Phone Expressions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4800600" y="1719072"/>
            <a:ext cx="39776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Allô ? — Hello? (on the phone only)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C'est de la part de qui ? — Who's calling?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Ne quittez pas. — Hold on / Please hold.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Je vous le/la passe. — I'll put you through.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Il/Elle est absent(e). — He/She is not here.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Pouvez-vous rappeler ? — Can you call back?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Je lui transmets le message. — I'll pass on the message.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663440" y="3227832"/>
            <a:ext cx="4206240" cy="17556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4663440" y="3227832"/>
            <a:ext cx="4206240" cy="475488"/>
          </a:xfrm>
          <a:prstGeom prst="rect">
            <a:avLst/>
          </a:prstGeom>
          <a:solidFill>
            <a:srgbClr val="1A5E3A"/>
          </a:solidFill>
          <a:ln w="12700">
            <a:solidFill>
              <a:srgbClr val="1A5E3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773168" y="3227832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Useful Structures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4800600" y="3776472"/>
            <a:ext cx="3977640" cy="11155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Je voudrais parler à… — I would like to speak to…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Est-ce que je peux parler à… ? — Can I speak to…?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C'est urgent / important. — It's urgent / important.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Vous pouvez épeler votre nom ? — Can you spell your name?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Quel est votre numéro de téléphone ? — What is your phone number?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8755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87552"/>
            <a:ext cx="9144000" cy="64008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548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563A8"/>
                </a:solidFill>
              </a:rPr>
              <a:t>UNIT 3  ·  SECTIONS B &amp; C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34747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Grammar: -IR / -RE Verbs, Negation &amp; Numbers 70–100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74320" y="1170432"/>
            <a:ext cx="2743200" cy="242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170432"/>
            <a:ext cx="2743200" cy="475488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4048" y="118872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-IR Verbs (finir model)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74320" y="1719072"/>
            <a:ext cx="2743200" cy="310896"/>
          </a:xfrm>
          <a:prstGeom prst="rect">
            <a:avLst/>
          </a:prstGeom>
          <a:solidFill>
            <a:srgbClr val="D6E8F7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84048" y="171907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je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1783080" y="171907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563A8"/>
                </a:solidFill>
              </a:rPr>
              <a:t>finis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74320" y="2029968"/>
            <a:ext cx="274320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84048" y="2029968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tu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1783080" y="2029968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563A8"/>
                </a:solidFill>
              </a:rPr>
              <a:t>finis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274320" y="2340864"/>
            <a:ext cx="2743200" cy="310896"/>
          </a:xfrm>
          <a:prstGeom prst="rect">
            <a:avLst/>
          </a:prstGeom>
          <a:solidFill>
            <a:srgbClr val="D6E8F7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4048" y="2340864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il/elle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1783080" y="2340864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563A8"/>
                </a:solidFill>
              </a:rPr>
              <a:t>finit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4320" y="2651760"/>
            <a:ext cx="274320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84048" y="2651760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nous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783080" y="265176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563A8"/>
                </a:solidFill>
              </a:rPr>
              <a:t>finissons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274320" y="2962656"/>
            <a:ext cx="2743200" cy="310896"/>
          </a:xfrm>
          <a:prstGeom prst="rect">
            <a:avLst/>
          </a:prstGeom>
          <a:solidFill>
            <a:srgbClr val="D6E8F7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84048" y="2962656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vous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1783080" y="2962656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563A8"/>
                </a:solidFill>
              </a:rPr>
              <a:t>finissez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74320" y="3273552"/>
            <a:ext cx="274320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84048" y="327355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ils/elles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1783080" y="327355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563A8"/>
                </a:solidFill>
              </a:rPr>
              <a:t>finissent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384048" y="3611880"/>
            <a:ext cx="2514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C1C2E"/>
                </a:solidFill>
              </a:rPr>
              <a:t>Other common -IR verbs: choisir (choose), réfléchir (reflect/think), réussir (succeed), remplir (fill in), répondre (answer).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3200400" y="1170432"/>
            <a:ext cx="2743200" cy="242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3200400" y="1170432"/>
            <a:ext cx="2743200" cy="475488"/>
          </a:xfrm>
          <a:prstGeom prst="rect">
            <a:avLst/>
          </a:prstGeom>
          <a:solidFill>
            <a:srgbClr val="1A5E3A"/>
          </a:solidFill>
          <a:ln w="12700">
            <a:solidFill>
              <a:srgbClr val="1A5E3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310128" y="118872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-RE Verbs (répondre model)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3200400" y="1719072"/>
            <a:ext cx="2743200" cy="310896"/>
          </a:xfrm>
          <a:prstGeom prst="rect">
            <a:avLst/>
          </a:prstGeom>
          <a:solidFill>
            <a:srgbClr val="D5F5E3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310128" y="171907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je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4709160" y="171907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A5E3A"/>
                </a:solidFill>
              </a:rPr>
              <a:t>réponds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3200400" y="2029968"/>
            <a:ext cx="274320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310128" y="2029968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tu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4709160" y="2029968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A5E3A"/>
                </a:solidFill>
              </a:rPr>
              <a:t>réponds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3200400" y="2340864"/>
            <a:ext cx="2743200" cy="310896"/>
          </a:xfrm>
          <a:prstGeom prst="rect">
            <a:avLst/>
          </a:prstGeom>
          <a:solidFill>
            <a:srgbClr val="D5F5E3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310128" y="2340864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il/elle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4709160" y="2340864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A5E3A"/>
                </a:solidFill>
              </a:rPr>
              <a:t>répond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3200400" y="2651760"/>
            <a:ext cx="274320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310128" y="2651760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nous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4709160" y="265176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A5E3A"/>
                </a:solidFill>
              </a:rPr>
              <a:t>répondons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3200400" y="2962656"/>
            <a:ext cx="2743200" cy="310896"/>
          </a:xfrm>
          <a:prstGeom prst="rect">
            <a:avLst/>
          </a:prstGeom>
          <a:solidFill>
            <a:srgbClr val="D5F5E3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3310128" y="2962656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vous</a:t>
            </a:r>
            <a:endParaRPr lang="en-US" sz="1050" dirty="0"/>
          </a:p>
        </p:txBody>
      </p:sp>
      <p:sp>
        <p:nvSpPr>
          <p:cNvPr id="45" name="Text 43"/>
          <p:cNvSpPr/>
          <p:nvPr/>
        </p:nvSpPr>
        <p:spPr>
          <a:xfrm>
            <a:off x="4709160" y="2962656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A5E3A"/>
                </a:solidFill>
              </a:rPr>
              <a:t>répondez</a:t>
            </a:r>
            <a:endParaRPr lang="en-US" sz="1050" dirty="0"/>
          </a:p>
        </p:txBody>
      </p:sp>
      <p:sp>
        <p:nvSpPr>
          <p:cNvPr id="46" name="Shape 44"/>
          <p:cNvSpPr/>
          <p:nvPr/>
        </p:nvSpPr>
        <p:spPr>
          <a:xfrm>
            <a:off x="3200400" y="3273552"/>
            <a:ext cx="274320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310128" y="327355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</a:rPr>
              <a:t>ils/elles</a:t>
            </a:r>
            <a:endParaRPr lang="en-US" sz="1050" dirty="0"/>
          </a:p>
        </p:txBody>
      </p:sp>
      <p:sp>
        <p:nvSpPr>
          <p:cNvPr id="48" name="Text 46"/>
          <p:cNvSpPr/>
          <p:nvPr/>
        </p:nvSpPr>
        <p:spPr>
          <a:xfrm>
            <a:off x="4709160" y="327355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A5E3A"/>
                </a:solidFill>
              </a:rPr>
              <a:t>répondent</a:t>
            </a:r>
            <a:endParaRPr lang="en-US" sz="1050" dirty="0"/>
          </a:p>
        </p:txBody>
      </p:sp>
      <p:sp>
        <p:nvSpPr>
          <p:cNvPr id="49" name="Text 47"/>
          <p:cNvSpPr/>
          <p:nvPr/>
        </p:nvSpPr>
        <p:spPr>
          <a:xfrm>
            <a:off x="3310128" y="3611880"/>
            <a:ext cx="2514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C1C2E"/>
                </a:solidFill>
              </a:rPr>
              <a:t>Other common -RE verbs: attendre (wait), entendre (hear), vendre (sell), perdre (lose), descendre (go down).</a:t>
            </a:r>
            <a:endParaRPr lang="en-US" sz="950" dirty="0"/>
          </a:p>
        </p:txBody>
      </p:sp>
      <p:sp>
        <p:nvSpPr>
          <p:cNvPr id="50" name="Shape 48"/>
          <p:cNvSpPr/>
          <p:nvPr/>
        </p:nvSpPr>
        <p:spPr>
          <a:xfrm>
            <a:off x="274320" y="3657600"/>
            <a:ext cx="274320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51" name="Shape 49"/>
          <p:cNvSpPr/>
          <p:nvPr/>
        </p:nvSpPr>
        <p:spPr>
          <a:xfrm>
            <a:off x="274320" y="3657600"/>
            <a:ext cx="2743200" cy="475488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384048" y="3657600"/>
            <a:ext cx="2606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Negation — ne … pas</a:t>
            </a:r>
            <a:endParaRPr lang="en-US" sz="1200" dirty="0"/>
          </a:p>
        </p:txBody>
      </p:sp>
      <p:sp>
        <p:nvSpPr>
          <p:cNvPr id="53" name="Text 51"/>
          <p:cNvSpPr/>
          <p:nvPr/>
        </p:nvSpPr>
        <p:spPr>
          <a:xfrm>
            <a:off x="411480" y="4206240"/>
            <a:ext cx="25146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Je travaille. → Je ne travaille pas.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Il est là. → Il n'est pas là. (elision before vowel)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Vous avez un message. → Vous n'avez pas de message.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⚠ After negation: un/une/du/de la → de (not any)</a:t>
            </a:r>
            <a:endParaRPr lang="en-US" sz="1000" dirty="0"/>
          </a:p>
        </p:txBody>
      </p:sp>
      <p:sp>
        <p:nvSpPr>
          <p:cNvPr id="54" name="Shape 52"/>
          <p:cNvSpPr/>
          <p:nvPr/>
        </p:nvSpPr>
        <p:spPr>
          <a:xfrm>
            <a:off x="3200400" y="3657600"/>
            <a:ext cx="274320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55" name="Shape 53"/>
          <p:cNvSpPr/>
          <p:nvPr/>
        </p:nvSpPr>
        <p:spPr>
          <a:xfrm>
            <a:off x="3200400" y="3657600"/>
            <a:ext cx="2743200" cy="475488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3310128" y="3657600"/>
            <a:ext cx="2606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Negation Variants</a:t>
            </a:r>
            <a:endParaRPr lang="en-US" sz="1200" dirty="0"/>
          </a:p>
        </p:txBody>
      </p:sp>
      <p:sp>
        <p:nvSpPr>
          <p:cNvPr id="57" name="Text 55"/>
          <p:cNvSpPr/>
          <p:nvPr/>
        </p:nvSpPr>
        <p:spPr>
          <a:xfrm>
            <a:off x="3337560" y="4206240"/>
            <a:ext cx="25146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ne … jamais — never: Je ne travaille jamais le dimanche.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ne … plus — no longer: Il n'est plus au bureau.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ne … rien — nothing: Je ne comprends rien.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ne … personne — nobody: Je ne vois personne.</a:t>
            </a:r>
            <a:endParaRPr lang="en-US" sz="1000" dirty="0"/>
          </a:p>
        </p:txBody>
      </p:sp>
      <p:sp>
        <p:nvSpPr>
          <p:cNvPr id="58" name="Shape 56"/>
          <p:cNvSpPr/>
          <p:nvPr/>
        </p:nvSpPr>
        <p:spPr>
          <a:xfrm>
            <a:off x="6035040" y="1170432"/>
            <a:ext cx="2834640" cy="3813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59" name="Shape 57"/>
          <p:cNvSpPr/>
          <p:nvPr/>
        </p:nvSpPr>
        <p:spPr>
          <a:xfrm>
            <a:off x="6035040" y="1170432"/>
            <a:ext cx="2834640" cy="475488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144768" y="1170432"/>
            <a:ext cx="2697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Numbers 70–100 (tricky ones!)</a:t>
            </a:r>
            <a:endParaRPr lang="en-US" sz="1200" dirty="0"/>
          </a:p>
        </p:txBody>
      </p:sp>
      <p:sp>
        <p:nvSpPr>
          <p:cNvPr id="61" name="Text 59"/>
          <p:cNvSpPr/>
          <p:nvPr/>
        </p:nvSpPr>
        <p:spPr>
          <a:xfrm>
            <a:off x="6172200" y="1719072"/>
            <a:ext cx="2606040" cy="3172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70 soixante-dix (60+10)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71 soixante et onze · 72 soixante-douze … 79 soixante-dix-neuf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80 quatre-vingts (4×20)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81 quatre-vingt-un · 82 quatre-vingt-deux … 89 quatre-vingt-neuf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Note: 80 takes an 's' (quatre-vingts) but 81+ do not.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90 quatre-vingt-dix (4×20+10)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91 quatre-vingt-onze … 99 quatre-vingt-dix-neuf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100 cent · 101 cent un · 200 deux cents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Note: Belgium &amp; Switzerland use: 70 = septante, 80 = huitante, 90 = nonante (simpler!)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Practice: phone numbers, prices, years — read aloud in pairs.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8755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87552"/>
            <a:ext cx="9144000" cy="64008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548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3A2E"/>
                </a:solidFill>
              </a:rPr>
              <a:t>UNIT 3  ·  SECTION D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34747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French Digital Communication &amp; Email Etiquette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74320" y="1170432"/>
            <a:ext cx="420624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170432"/>
            <a:ext cx="4206240" cy="475488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4048" y="1170432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Professional Email Structure in French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11480" y="1719072"/>
            <a:ext cx="39776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OBJET (subject line): short, clear, factual — e.g. 'Réunion du 15 mars — confirmation'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FORMULE D'APPEL (opening): Madame, / Monsieur, / Madame, Monsieur, (no first name unless familiar)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CORPS (body): state purpose in first sentence. Be concise, use formal vocabulary.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FORMULE DE POLITESSE (closing): mandatory in French professional emails — see below.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SIGNATURE: full name, job title, company, phone number.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74320" y="3273552"/>
            <a:ext cx="4206240" cy="1709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3273552"/>
            <a:ext cx="4206240" cy="475488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84048" y="3273552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Closing Formulas (Formules de politesse)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11480" y="3822192"/>
            <a:ext cx="3977640" cy="10698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Short/neutral: 'Cordialement,' — Yours sincerely (most common in business)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Formal: 'Veuillez agréer, Madame/Monsieur, l'expression de mes salutations distinguées.'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Semi-formal: 'Je vous adresse mes cordiales salutations.'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To a superior: 'Dans l'attente de votre réponse, je reste à votre disposition.'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663440" y="1170432"/>
            <a:ext cx="420624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663440" y="1170432"/>
            <a:ext cx="4206240" cy="475488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73168" y="1170432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SMS &amp; Short Messages (Textos)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800600" y="1719072"/>
            <a:ext cx="39776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French texts use specific abbreviations: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bjr = bonjour · bsr = bonsoir · slt = salut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stp / svp = s'il te plaît / s'il vous plaît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rdv = rendez-vous · msg = message · tel = téléphone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pk = pourquoi · koi = quoi · jsp = je sais pas · dac = d'accord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⚠ These abbreviations are INFORMAL — never use in professional emails.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663440" y="3273552"/>
            <a:ext cx="4206240" cy="1709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663440" y="3273552"/>
            <a:ext cx="4206240" cy="475488"/>
          </a:xfrm>
          <a:prstGeom prst="rect">
            <a:avLst/>
          </a:prstGeom>
          <a:solidFill>
            <a:srgbClr val="1A5E3A"/>
          </a:solidFill>
          <a:ln w="12700">
            <a:solidFill>
              <a:srgbClr val="1A5E3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73168" y="3273552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Cultural Note — Digital French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800600" y="3822192"/>
            <a:ext cx="3977640" cy="10698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France has a strong email culture — most professional communication is by email, not phone.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Reply time expectation: within 24–48 hours for professional emails.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The formal closing formula is not optional — omitting it is considered rude.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Video calls (Teams/Zoom): address colleagues formally in first meetings.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C1C2E"/>
                </a:solidFill>
              </a:rPr>
              <a:t>LinkedIn is widely used; requests should include a personalised message in French.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8755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87552"/>
            <a:ext cx="9144000" cy="64008"/>
          </a:xfrm>
          <a:prstGeom prst="rect">
            <a:avLst/>
          </a:prstGeom>
          <a:solidFill>
            <a:srgbClr val="C8952A"/>
          </a:solidFill>
          <a:ln w="12700">
            <a:solidFill>
              <a:srgbClr val="C8952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548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8952A"/>
                </a:solidFill>
              </a:rPr>
              <a:t>SUMMARY  ·  UNITS 1–3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34747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Grammar Reference — Key Points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28600" y="1170432"/>
            <a:ext cx="2743200" cy="190195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28600" y="1170432"/>
            <a:ext cx="2743200" cy="475488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" y="1170432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Verb ÊTRE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38328" y="1719072"/>
            <a:ext cx="2523744" cy="1261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je suis · tu es · il/elle est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nous sommes · vous êtes · ils/elles sont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Use: identity, nationality, profession, location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154680" y="1170432"/>
            <a:ext cx="2743200" cy="190195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154680" y="1170432"/>
            <a:ext cx="2743200" cy="475488"/>
          </a:xfrm>
          <a:prstGeom prst="rect">
            <a:avLst/>
          </a:prstGeom>
          <a:solidFill>
            <a:srgbClr val="1A5E3A"/>
          </a:solidFill>
          <a:ln w="12700">
            <a:solidFill>
              <a:srgbClr val="1A5E3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64408" y="1170432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Verb AVOIR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264408" y="1719072"/>
            <a:ext cx="2523744" cy="1261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j'ai · tu as · il/elle a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nous avons · vous avez · ils/elles ont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Use: possession, age (j'ai 30 ans), appointments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080760" y="1170432"/>
            <a:ext cx="2743200" cy="190195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080760" y="1170432"/>
            <a:ext cx="2743200" cy="475488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190488" y="1170432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-ER Verbs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190488" y="1719072"/>
            <a:ext cx="2523744" cy="1261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travailler: je travaille / tu travailles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il travaille / nous travaillons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vous travaillez / ils travaillent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28600" y="3163824"/>
            <a:ext cx="2743200" cy="190195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28600" y="3163824"/>
            <a:ext cx="2743200" cy="475488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8328" y="3163824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-IR Verbs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38328" y="3712464"/>
            <a:ext cx="2523744" cy="1261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finir: je finis / tu finis / il finit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nous finissons / vous finissez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ils finissent · also: choisir, réussir, remplir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3154680" y="3163824"/>
            <a:ext cx="2743200" cy="190195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3154680" y="3163824"/>
            <a:ext cx="2743200" cy="475488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264408" y="3163824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-RE Verbs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3264408" y="3712464"/>
            <a:ext cx="2523744" cy="1261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répondre: je réponds / tu réponds / il répond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nous répondons / vous répondez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ils répondent · also: attendre, vendre, entendre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6080760" y="3163824"/>
            <a:ext cx="2743200" cy="190195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6080760" y="3163824"/>
            <a:ext cx="2743200" cy="475488"/>
          </a:xfrm>
          <a:prstGeom prst="rect">
            <a:avLst/>
          </a:prstGeom>
          <a:solidFill>
            <a:srgbClr val="784212"/>
          </a:solidFill>
          <a:ln w="12700">
            <a:solidFill>
              <a:srgbClr val="78421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190488" y="3163824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Negation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190488" y="3712464"/>
            <a:ext cx="2523744" cy="1261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ne … pas: Je ne travaille pas.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ne … plus / jamais / rien / personne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After negation: un/une/du/de la → de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8755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87552"/>
            <a:ext cx="9144000" cy="64008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548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563A8"/>
                </a:solidFill>
              </a:rPr>
              <a:t>SUMMARY  ·  UNITS 1–3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34747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Core Vocabulary Reference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28600" y="1170432"/>
            <a:ext cx="2029968" cy="3813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28600" y="1170432"/>
            <a:ext cx="2029968" cy="475488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0040" y="1188720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Identity &amp; Introductions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38328" y="1719072"/>
            <a:ext cx="1810512" cy="3154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le nom — surname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le prénom — first name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la nationalité — nationality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la profession — profession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l'entreprise — company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le poste — job title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un(e) collègue — colleague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un(e) stagiaire — intern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404872" y="1170432"/>
            <a:ext cx="2029968" cy="3813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404872" y="1170432"/>
            <a:ext cx="2029968" cy="475488"/>
          </a:xfrm>
          <a:prstGeom prst="rect">
            <a:avLst/>
          </a:prstGeom>
          <a:solidFill>
            <a:srgbClr val="1A5E3A"/>
          </a:solidFill>
          <a:ln w="12700">
            <a:solidFill>
              <a:srgbClr val="1A5E3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496312" y="1188720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Workplace &amp; Daily Life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514600" y="1719072"/>
            <a:ext cx="1810512" cy="3154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le bureau — office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la réunion — meeting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le rendez-vous — appointment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le téléphone — phone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l'adresse e-mail — email address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le message — message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l'agenda — diary/calendar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le planning — schedule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581144" y="1170432"/>
            <a:ext cx="2029968" cy="3813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581144" y="1170432"/>
            <a:ext cx="2029968" cy="475488"/>
          </a:xfrm>
          <a:prstGeom prst="rect">
            <a:avLst/>
          </a:prstGeom>
          <a:solidFill>
            <a:srgbClr val="5B2C6F"/>
          </a:solidFill>
          <a:ln w="12700">
            <a:solidFill>
              <a:srgbClr val="5B2C6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72584" y="1188720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Communication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690872" y="1719072"/>
            <a:ext cx="1810512" cy="3154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rappeler — to call back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laisser un message — leave a msg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passer (qqn) — to put (sb) through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attendre — to wait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répondre — to answer/reply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envoyer — to send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confirmer — to confirm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annuler — to cancel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757416" y="1170432"/>
            <a:ext cx="2029968" cy="3813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757416" y="1170432"/>
            <a:ext cx="2029968" cy="475488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48856" y="1188720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Numbers &amp; Time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867144" y="1719072"/>
            <a:ext cx="1810512" cy="3154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l'heure — the time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une heure — one hour / one o'clock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et quart — quarter past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et demie — half past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moins le quart — quarter to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le matin — morning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l'après-midi — afternoon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C1C2E"/>
                </a:solidFill>
              </a:rPr>
              <a:t>le soir — evening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C8952A"/>
          </a:solidFill>
          <a:ln w="12700">
            <a:solidFill>
              <a:srgbClr val="C895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C8952A"/>
          </a:solidFill>
          <a:ln w="12700">
            <a:solidFill>
              <a:srgbClr val="C8952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914400" y="2286000"/>
            <a:ext cx="4572000" cy="4572000"/>
          </a:xfrm>
          <a:prstGeom prst="ellipse">
            <a:avLst/>
          </a:prstGeom>
          <a:solidFill>
            <a:srgbClr val="2563A8">
              <a:alpha val="25000"/>
            </a:srgbClr>
          </a:solidFill>
          <a:ln w="12700">
            <a:solidFill>
              <a:srgbClr val="2563A8">
                <a:alpha val="2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0" y="-914400"/>
            <a:ext cx="4114800" cy="4114800"/>
          </a:xfrm>
          <a:prstGeom prst="ellipse">
            <a:avLst/>
          </a:prstGeom>
          <a:solidFill>
            <a:srgbClr val="C8952A">
              <a:alpha val="18000"/>
            </a:srgbClr>
          </a:solidFill>
          <a:ln w="12700">
            <a:solidFill>
              <a:srgbClr val="C8952A">
                <a:alpha val="18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685800"/>
            <a:ext cx="7315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</a:rPr>
              <a:t>Félicitations !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914400" y="155448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C8952A"/>
                </a:solidFill>
              </a:rPr>
              <a:t>You have completed Units 1 to 3 — a strong A1 foundation!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371600" y="2286000"/>
            <a:ext cx="6400800" cy="566928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C8952A">
                <a:alpha val="6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371600" y="2286000"/>
            <a:ext cx="914400" cy="566928"/>
          </a:xfrm>
          <a:prstGeom prst="rect">
            <a:avLst/>
          </a:prstGeom>
          <a:solidFill>
            <a:srgbClr val="C8952A"/>
          </a:solidFill>
          <a:ln w="12700">
            <a:solidFill>
              <a:srgbClr val="C895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371600" y="2286000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B2A4A"/>
                </a:solidFill>
              </a:rPr>
              <a:t>Unit 1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395728" y="2404872"/>
            <a:ext cx="5257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Greetings · Identity · Professions · Alphabet · Forms · Être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371600" y="2953512"/>
            <a:ext cx="6400800" cy="566928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C8952A">
                <a:alpha val="6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371600" y="2953512"/>
            <a:ext cx="914400" cy="566928"/>
          </a:xfrm>
          <a:prstGeom prst="rect">
            <a:avLst/>
          </a:prstGeom>
          <a:solidFill>
            <a:srgbClr val="C8952A"/>
          </a:solidFill>
          <a:ln w="12700">
            <a:solidFill>
              <a:srgbClr val="C895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371600" y="2953512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B2A4A"/>
                </a:solidFill>
              </a:rPr>
              <a:t>Unit 2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395728" y="3072384"/>
            <a:ext cx="5257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Requests · Articles · Avoir · -ER Verbs · Numbers 10–69 · Time · Days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371600" y="3621024"/>
            <a:ext cx="6400800" cy="566928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C8952A">
                <a:alpha val="6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371600" y="3621024"/>
            <a:ext cx="914400" cy="566928"/>
          </a:xfrm>
          <a:prstGeom prst="rect">
            <a:avLst/>
          </a:prstGeom>
          <a:solidFill>
            <a:srgbClr val="C8952A"/>
          </a:solidFill>
          <a:ln w="12700">
            <a:solidFill>
              <a:srgbClr val="C895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371600" y="3621024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B2A4A"/>
                </a:solidFill>
              </a:rPr>
              <a:t>Unit 3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2395728" y="3739896"/>
            <a:ext cx="5257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-IR &amp; -RE Verbs · Negation · Phone Calls · Email · Numbers 70–100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914400" y="44348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D6E8F7"/>
                </a:solidFill>
              </a:rPr>
              <a:t>Continue to Units 4–6 to build your A2 professional French!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French Professional Workbook – Units 1 to 3</dc:title>
  <dc:subject>PptxGenJS Presentation</dc:subject>
  <dc:creator>PptxGenJS</dc:creator>
  <cp:lastModifiedBy>PptxGenJS</cp:lastModifiedBy>
  <cp:revision>1</cp:revision>
  <dcterms:created xsi:type="dcterms:W3CDTF">2026-03-12T10:42:58Z</dcterms:created>
  <dcterms:modified xsi:type="dcterms:W3CDTF">2026-03-12T10:42:58Z</dcterms:modified>
</cp:coreProperties>
</file>