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D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869680" y="0"/>
            <a:ext cx="3383280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601200" y="0"/>
            <a:ext cx="2651760" cy="6858000"/>
          </a:xfrm>
          <a:prstGeom prst="rect">
            <a:avLst/>
          </a:prstGeom>
          <a:solidFill>
            <a:srgbClr val="234E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731520"/>
            <a:ext cx="8595360" cy="5394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234440"/>
            <a:ext cx="7498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 FRAMEWORK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7498079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Refund in Other Cases</a:t>
            </a:r>
          </a:p>
          <a:p>
            <a:pPr>
              <a:spcBef>
                <a:spcPts val="1500"/>
              </a:spcBef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Excess payment of tax • Refund pursuant to court orders • Consumer Welfare Fund and its utilisation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512064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C7A"/>
                </a:solidFill>
                <a:latin typeface="Aptos"/>
              </a:defRPr>
            </a:pPr>
            <a:r>
              <a:rPr>
                <a:solidFill/>
              </a:rPr>
              <a:t>Based on the CGST Act, 2017 and CGST Rules,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Learning objectives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Understand the legal route for refund of tax paid in excess or by mistake.</a:t>
            </a:r>
          </a:p>
          <a:p>
            <a:pPr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Identify how a refund claim linked to an appellate or court order is processed.</a:t>
            </a:r>
          </a:p>
          <a:p>
            <a:pPr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Apply the unjust-enrichment test: who ultimately bore the tax burden?</a:t>
            </a:r>
          </a:p>
          <a:p>
            <a:pPr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Understand when a sanctioned refund goes to the applicant and when it goes to the Consumer Welfare Fund (CWF).</a:t>
            </a:r>
          </a:p>
          <a:p>
            <a:pPr>
              <a:spcAft>
                <a:spcPts val="900"/>
              </a:spcAft>
              <a:defRPr sz="21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Know the core forms, timelines, records and officer-level checks.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Legal map: key provisions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417320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023360"/>
                <a:gridCol w="4937760"/>
              </a:tblGrid>
              <a:tr h="646611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Provision / Rule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What it covers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Officer’s focus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Section 54(1)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Application for refund; generally within 2 years from the relevant date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Correct category and relevant date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Section 54(5) &amp; 54(8)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Sanction; whether amount is credited to CWF or paid to applicant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Unjust enrichment and statutory exceptions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Section 56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Interest on delayed refunds, where statutory conditions are met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Applicable rate and start date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Sections 57–58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Creation and utilisation of Consumer Welfare Fund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Proper credit, purpose and accounting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Rules 89–92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Application, scrutiny, notice and refund order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RFD-01, RFD-08/09, RFD-06, RFD-05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4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Rule 97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Administration and utilisation of CWF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Permitted purposes and records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What counts as excess payment of tax?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Taxpayer pays more tax than legally payable for a tax period or transaction.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Examples may include: duplicate payment, wrong tax head or classification subsequently corrected, tax paid twice, or payment made despite no tax being due.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First identify the legal nature of the amount: tax paid in cash, amount debited from electronic credit ledger, or excess balance in electronic cash ledger.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Do not treat every excess amount as the same refund category; the procedure and mode of settlement can differ.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Confirm that the claim is not already adjusted, refunded, re-credited or claimed through another route.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Excess tax payment: application and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Application: ordinarily FORM GST RFD-01 on the common portal, with the applicable category selected.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Evidence may include challans and cash/credit ledger extracts, relevant returns, invoices, reconciliation, payment details and a clear calculation of excess amount.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Where refund arises from an order, provide the order reference and copy of the order as prescribed.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Reconcile the claim with GSTR-3B, electronic cash ledger, electronic credit ledger and books of account.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Check whether the incidence of tax was passed on to a recipient or any other person.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Verify limitation under Section 54(1), unless a specific statutory rule or clarification applies.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Cash refund or re-credit to ITC?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645920"/>
          <a:ext cx="1092708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/>
                <a:gridCol w="6309360"/>
                <a:gridCol w="2286000"/>
              </a:tblGrid>
              <a:tr h="868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How the tax was paid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General treatment for eligible refund of tax paid on supplies other than zero-rated/deemed export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Relevant rule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Electronic Cash Ledger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Cash refund, proportionate to the cash portion of tax paid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Rule 92(1A)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Electronic Credit Ledger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Re-credit of the eligible credit portion to the electronic credit ledger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Rule 92(1A); PMT-03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Excess balance in Cash Ledger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Refund route may be through the return or a refund application, depending on the case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Section 49(6), Rule 89 and applicable clarification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Refund pursuant to an appellate or court order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 refund may arise when an adjudicating authority, appellate authority, Appellate Tribunal or court order reduces, sets aside or otherwise changes a tax demand or payment obligation.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The claimant should identify the order that creates the refund entitlement and quantify the amount flowing from that order.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Submit the prescribed application and supporting documents; attach the order/reference and proof of payment, as applicable.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The proper officer must examine the scope and operative part of the order, whether it is effective, and whether any further proceedings or stay affect implementation.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 court order does not automatically dispense with statutory refund checks unless the order or applicable law specifically requires a different result.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Court-order refunds: relevant date and limitation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Start with Section 54(1): the general limitation is two years from the relevant date.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Where the refund claim is consequent to a judgment, decree, order or direction of an appellate authority, Appellate Tribunal or court, examine the specific Explanation to Section 54 defining the relevant date.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Read the exact operative part of the order: does it direct refund, require fresh adjudication, or merely set aside the earlier order?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Check the date of the order, communication/receipt where relevant, any stay, subsequent appellate outcome and the amount actually paid.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Do not calculate limitation from an assumed date; record the applicable clause and reasons in the file.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Unjust enrichment: the deciding test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54(5): where a refund is found due, the amount is ordinarily credited to the Consumer Welfare Fund.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54(8): specified categories are paid to the applicant instead of being credited to the Fund.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The key question is whether the applicant bore the incidence of the tax or passed it on to a customer or another person.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Evidence may include invoices, contracts, books of account, ledgers, credit notes, cost records, declarations and a CA/CMA certificate where prescribed.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 mere declaration should not replace scrutiny of the underlying records where further evidence is legally required.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When is refund paid to the applicant?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54(8) contains statutory exceptions to the normal CWF route.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Examples include refund of tax paid on export/zero-rated supplies in specified cases, unutilised ITC in permitted cases, tax paid on a supply that was not provided (and for which no invoice was issued, or where a refund voucher was issued), and other specified cases.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Refund of tax borne by the applicant, where the incidence has not been passed on, may be paid to the applicant subject to the statutory conditions.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Apply the exact clause and conditions in Section 54(8); do not treat the list above as exhaustive.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Where only part of a claim qualifies for direct payment, separate the eligible and non-eligible portions and record the basis.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Consumer Welfare Fund (CWF): purpose and inflows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57 requires the Government to constitute a fund called the Consumer Welfare Fund.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Amounts credited include amounts referred to in Section 54(5), income from investment of amounts in the Fund, and other monies received as prescribed.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The Fund protects the public/consumer interest where the refund amount is not payable directly to the claimant because the tax burden has been passed on.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The Fund is not a general-purpose account for routine departmental expenditure; utilisation must follow the Act and Rules.</a:t>
            </a:r>
          </a:p>
          <a:p>
            <a:pPr>
              <a:spcAft>
                <a:spcPts val="900"/>
              </a:spcAft>
              <a:defRPr sz="19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Proper and separate accounts and relevant records must be maintained.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Utilisation of CWF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58: sums credited to the Fund are to be used by the Government for consumer welfare in the prescribed manner.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Rule 97 sets out the framework for administration and utilisation of the Fund and eligible consumer-welfare purposes.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Broad purpose: support initiatives that protect and promote consumer welfare, awareness, education and related consumer-interest activities, in accordance with the Rule.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Amounts can also be paid from the Fund to a claimant when a proper officer, appellate authority, Appellate Tribunal or court orders/directs that the amount is payable to that claimant.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Fund transactions must be recorded through proper accounting entries and supported by the relevant order, sanction and utilisation records.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Refund workflow: officer-level process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417320"/>
          <a:ext cx="112014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577840"/>
                <a:gridCol w="3794760"/>
              </a:tblGrid>
              <a:tr h="646611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Stage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Action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Record / form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1. Receipt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Check RFD-01, category, jurisdiction and required documents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RFD-01 / ARN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2. Scrutiny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Verify payment, calculation, limitation, prior adjustment/refund and relevant order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Working sheet + evidence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3. Unjust enrichment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Determine whether incidence was passed on; identify Section 54(8) exception if applicable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Declaration / certificate / records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4. Deficiency or proposal to reject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Communicate deficiency or issue notice with reasons and opportunity to reply, as applicable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RFD-03 / RFD-08; reply in RFD-09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5. Decision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Pass a speaking order sanctioning or rejecting claim wholly/partly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RFD-06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6466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6. Disbursement / CWF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Issue payment order; pay claimant or credit CWF according to law; re-credit ITC where applicable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RFD-05 / PMT-03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Worked examples for discussion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600200"/>
          <a:ext cx="109728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4114800"/>
                <a:gridCol w="4297680"/>
              </a:tblGrid>
              <a:tr h="713232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Scenario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Likely issue to verify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Decision path</a:t>
                      </a:r>
                    </a:p>
                  </a:txBody>
                  <a:tcPr marL="91440" marR="73152" marT="45720" marB="36576" anchor="ctr">
                    <a:solidFill>
                      <a:srgbClr val="162D4E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Tax paid twice by mistake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Proof of both payments; whether tax was actually discharged twice; limitation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Determine admissible excess; decide cash/ITC treatment and unjust enrichment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Demand set aside by court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Operative order, amount paid, stay/finality, relevant date and limitation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Give effect to order; process refund under applicable provisions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Tax collected from customer; claimant seeks refund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Whether burden was passed on; invoices and accounts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If no Section 54(8) exception, credit admissible amount to CWF</a:t>
                      </a:r>
                    </a:p>
                  </a:txBody>
                  <a:tcPr marL="91440" marR="73152" marT="45720" marB="36576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Refund amount later directed to claimant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Valid order directing payment from CWF / statutory route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6303C"/>
                          </a:solidFill>
                          <a:latin typeface="Aptos"/>
                        </a:defRPr>
                      </a:pPr>
                      <a:r>
                        <a:rPr>
                          <a:solidFill/>
                        </a:rPr>
                        <a:t>Pay from CWF as directed and maintain records</a:t>
                      </a:r>
                    </a:p>
                  </a:txBody>
                  <a:tcPr marL="91440" marR="73152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Common errors to avoid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Treating every excess payment as an excess balance in the electronic cash ledger.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Assuming that a court order automatically overrides every procedural requirement without reading the order.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Using the date of the court order as the relevant date without checking the exact statutory clause.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Ignoring unjust enrichment or treating a declaration as conclusive when further evidence is required.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Paying the applicant directly when Section 54(5) requires credit to the CWF.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Failing to separate cash refund from ITC re-credit where Rule 92(1A) applies.</a:t>
            </a:r>
          </a:p>
          <a:p>
            <a:pPr>
              <a:spcAft>
                <a:spcPts val="900"/>
              </a:spcAft>
              <a:defRPr sz="18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Passing a non-speaking order or omitting an opportunity of hearing before rejection.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Takeaways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 54 is the starting point for most refund claims.</a:t>
            </a:r>
          </a:p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Excess payment claims require proof of payment, proof of excess and the correct refund route.</a:t>
            </a:r>
          </a:p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Court-order refunds require careful reading of the operative order and relevant-date rules.</a:t>
            </a:r>
          </a:p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Unjust enrichment determines whether an otherwise admissible refund is paid to the claimant or credited to CWF, subject to Section 54(8).</a:t>
            </a:r>
          </a:p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Sections 57–58 and Rule 97 govern the CWF and its utilisation.</a:t>
            </a:r>
          </a:p>
          <a:p>
            <a:pPr>
              <a:spcAft>
                <a:spcPts val="900"/>
              </a:spcAft>
              <a:defRPr sz="20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Use current statutory text and applicable State GST provisions before taking a decision.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10789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008080"/>
                </a:solidFill>
                <a:latin typeface="Aptos"/>
              </a:defRPr>
            </a:pPr>
            <a:r>
              <a:rPr>
                <a:solidFill/>
              </a:rPr>
              <a:t>GST REFUNDS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2D4E"/>
                </a:solidFill>
                <a:latin typeface="Aptos Display"/>
              </a:defRPr>
            </a:pPr>
            <a:r>
              <a:rPr>
                <a:solidFill/>
              </a:rPr>
              <a:t>Primary 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6DE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7899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Central Goods and Services Tax Act, 2017 — Sections 54, 56, 57 and 58.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Central Goods and Services Tax Rules, 2017 — Rules 89, 90, 92, 93 and 97.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CBIC GST Refund Rules: https://cbic-gst.gov.in/gst-refund-rules.html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CBIC Tax Information Portal — CGST Rules, Rule 92: https://taxinformation.cbic.gov.in/content-page/explore-rules/1000487/1000001</a:t>
            </a:r>
          </a:p>
          <a:p>
            <a:pPr>
              <a:spcAft>
                <a:spcPts val="900"/>
              </a:spcAft>
              <a:defRPr sz="1700">
                <a:solidFill>
                  <a:srgbClr val="26303C"/>
                </a:solidFill>
                <a:latin typeface="Aptos"/>
              </a:defRPr>
            </a:pPr>
            <a:r>
              <a:rPr>
                <a:solidFill/>
              </a:rPr>
              <a:t>CBIC consolidated Act and current notifications/circulars: verify latest official versions before use.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GST Refund in Other Cases: Excess Payment, Court Orders and Consumer Welfare Fund</dc:title>
  <dc:subject>Training presentation on refund provisions under the CGST Act and Rules</dc:subject>
  <dc:creator>OpenAI</dc:creator>
  <cp:keywords>GST, refund, excess payment, court order, Consumer Welfare Fund, Section 54, Rule 97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