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4630400" cy="8229600"/>
  <p:notesSz cx="8229600" cy="14630400"/>
  <p:embeddedFontLst>
    <p:embeddedFont>
      <p:font typeface="Fira Mono Medium" panose="020B0609050000020004" pitchFamily="49" charset="0"/>
      <p:regular r:id="rId13"/>
    </p:embeddedFont>
    <p:embeddedFont>
      <p:font typeface="Fira Sans" panose="020B0503050000020004" pitchFamily="34" charset="0"/>
      <p:regular r:id="rId14"/>
      <p:bold r:id="rId15"/>
      <p:italic r:id="rId16"/>
      <p:boldItalic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3" d="100"/>
          <a:sy n="93" d="100"/>
        </p:scale>
        <p:origin x="522"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91569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DEFAULT">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8181B"/>
          </a:solidFill>
          <a:ln/>
        </p:spPr>
        <p:txBody>
          <a:bodyPr/>
          <a:lstStyle/>
          <a:p>
            <a:endParaRPr lang="en-US"/>
          </a:p>
        </p:txBody>
      </p:sp>
      <p:sp>
        <p:nvSpPr>
          <p:cNvPr id="3" name="Shape 1"/>
          <p:cNvSpPr/>
          <p:nvPr/>
        </p:nvSpPr>
        <p:spPr>
          <a:xfrm>
            <a:off x="0" y="0"/>
            <a:ext cx="14630400" cy="8229600"/>
          </a:xfrm>
          <a:prstGeom prst="rect">
            <a:avLst/>
          </a:prstGeom>
          <a:solidFill>
            <a:srgbClr val="0F0F10"/>
          </a:solidFill>
          <a:ln/>
        </p:spPr>
        <p:txBody>
          <a:bodyPr/>
          <a:lstStyle/>
          <a:p>
            <a:endParaRPr lang="en-US"/>
          </a:p>
        </p:txBody>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8181B"/>
          </a:solidFill>
          <a:ln/>
        </p:spPr>
      </p:sp>
      <p:sp>
        <p:nvSpPr>
          <p:cNvPr id="3" name="Shape 1"/>
          <p:cNvSpPr/>
          <p:nvPr/>
        </p:nvSpPr>
        <p:spPr>
          <a:xfrm>
            <a:off x="0" y="0"/>
            <a:ext cx="14630400" cy="8229600"/>
          </a:xfrm>
          <a:prstGeom prst="rect">
            <a:avLst/>
          </a:prstGeom>
          <a:solidFill>
            <a:srgbClr val="0F0F10"/>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8181B"/>
          </a:solidFill>
          <a:ln/>
        </p:spPr>
      </p:sp>
      <p:sp>
        <p:nvSpPr>
          <p:cNvPr id="3" name="Shape 1"/>
          <p:cNvSpPr/>
          <p:nvPr/>
        </p:nvSpPr>
        <p:spPr>
          <a:xfrm>
            <a:off x="0" y="0"/>
            <a:ext cx="14630400" cy="8229600"/>
          </a:xfrm>
          <a:prstGeom prst="rect">
            <a:avLst/>
          </a:prstGeom>
          <a:solidFill>
            <a:srgbClr val="0F0F10"/>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8181B"/>
          </a:solidFill>
          <a:ln/>
        </p:spPr>
      </p:sp>
      <p:sp>
        <p:nvSpPr>
          <p:cNvPr id="3" name="Shape 1"/>
          <p:cNvSpPr/>
          <p:nvPr/>
        </p:nvSpPr>
        <p:spPr>
          <a:xfrm>
            <a:off x="0" y="0"/>
            <a:ext cx="14630400" cy="8229600"/>
          </a:xfrm>
          <a:prstGeom prst="rect">
            <a:avLst/>
          </a:prstGeom>
          <a:solidFill>
            <a:srgbClr val="0F0F10"/>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8181B"/>
          </a:solidFill>
          <a:ln/>
        </p:spPr>
      </p:sp>
      <p:sp>
        <p:nvSpPr>
          <p:cNvPr id="3" name="Shape 1"/>
          <p:cNvSpPr/>
          <p:nvPr/>
        </p:nvSpPr>
        <p:spPr>
          <a:xfrm>
            <a:off x="0" y="0"/>
            <a:ext cx="14630400" cy="8229600"/>
          </a:xfrm>
          <a:prstGeom prst="rect">
            <a:avLst/>
          </a:prstGeom>
          <a:solidFill>
            <a:srgbClr val="0F0F10"/>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8181B"/>
          </a:solidFill>
          <a:ln/>
        </p:spPr>
      </p:sp>
      <p:sp>
        <p:nvSpPr>
          <p:cNvPr id="3" name="Shape 1"/>
          <p:cNvSpPr/>
          <p:nvPr/>
        </p:nvSpPr>
        <p:spPr>
          <a:xfrm>
            <a:off x="0" y="0"/>
            <a:ext cx="14630400" cy="8229600"/>
          </a:xfrm>
          <a:prstGeom prst="rect">
            <a:avLst/>
          </a:prstGeom>
          <a:solidFill>
            <a:srgbClr val="0F0F10"/>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8181B"/>
          </a:solidFill>
          <a:ln/>
        </p:spPr>
      </p:sp>
      <p:sp>
        <p:nvSpPr>
          <p:cNvPr id="3" name="Shape 1"/>
          <p:cNvSpPr/>
          <p:nvPr/>
        </p:nvSpPr>
        <p:spPr>
          <a:xfrm>
            <a:off x="0" y="0"/>
            <a:ext cx="14630400" cy="8229600"/>
          </a:xfrm>
          <a:prstGeom prst="rect">
            <a:avLst/>
          </a:prstGeom>
          <a:solidFill>
            <a:srgbClr val="0F0F10"/>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8181B"/>
          </a:solidFill>
          <a:ln/>
        </p:spPr>
      </p:sp>
      <p:sp>
        <p:nvSpPr>
          <p:cNvPr id="3" name="Shape 1"/>
          <p:cNvSpPr/>
          <p:nvPr/>
        </p:nvSpPr>
        <p:spPr>
          <a:xfrm>
            <a:off x="0" y="0"/>
            <a:ext cx="14630400" cy="8229600"/>
          </a:xfrm>
          <a:prstGeom prst="rect">
            <a:avLst/>
          </a:prstGeom>
          <a:solidFill>
            <a:srgbClr val="0F0F10"/>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8181B"/>
          </a:solidFill>
          <a:ln/>
        </p:spPr>
      </p:sp>
      <p:sp>
        <p:nvSpPr>
          <p:cNvPr id="3" name="Shape 1"/>
          <p:cNvSpPr/>
          <p:nvPr/>
        </p:nvSpPr>
        <p:spPr>
          <a:xfrm>
            <a:off x="0" y="0"/>
            <a:ext cx="14630400" cy="8229600"/>
          </a:xfrm>
          <a:prstGeom prst="rect">
            <a:avLst/>
          </a:prstGeom>
          <a:solidFill>
            <a:srgbClr val="0F0F10"/>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8181B"/>
          </a:solidFill>
          <a:ln/>
        </p:spPr>
      </p:sp>
      <p:sp>
        <p:nvSpPr>
          <p:cNvPr id="3" name="Shape 1"/>
          <p:cNvSpPr/>
          <p:nvPr/>
        </p:nvSpPr>
        <p:spPr>
          <a:xfrm>
            <a:off x="0" y="0"/>
            <a:ext cx="14630400" cy="8229600"/>
          </a:xfrm>
          <a:prstGeom prst="rect">
            <a:avLst/>
          </a:prstGeom>
          <a:solidFill>
            <a:srgbClr val="0F0F10"/>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sv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7.sv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image" Target="../media/image27.svg"/><Relationship Id="rId5" Type="http://schemas.openxmlformats.org/officeDocument/2006/relationships/image" Target="../media/image26.png"/><Relationship Id="rId10" Type="http://schemas.openxmlformats.org/officeDocument/2006/relationships/image" Target="../media/image31.svg"/><Relationship Id="rId4" Type="http://schemas.openxmlformats.org/officeDocument/2006/relationships/image" Target="../media/image25.svg"/><Relationship Id="rId9" Type="http://schemas.openxmlformats.org/officeDocument/2006/relationships/image" Target="../media/image30.png"/></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showMasterSp="0">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3408878"/>
            <a:ext cx="5670590" cy="708779"/>
          </a:xfrm>
          <a:prstGeom prst="rect">
            <a:avLst/>
          </a:prstGeom>
          <a:noFill/>
          <a:ln/>
        </p:spPr>
        <p:txBody>
          <a:bodyPr wrap="none" lIns="0" tIns="0" rIns="0" bIns="0" rtlCol="0" anchor="t"/>
          <a:lstStyle/>
          <a:p>
            <a:pPr marL="0" indent="0" algn="l">
              <a:lnSpc>
                <a:spcPts val="5550"/>
              </a:lnSpc>
              <a:buNone/>
            </a:pPr>
            <a:r>
              <a:rPr lang="en-US" sz="4450" dirty="0">
                <a:solidFill>
                  <a:srgbClr val="FBF3FA"/>
                </a:solidFill>
                <a:latin typeface="Fira Mono Medium" pitchFamily="34" charset="0"/>
                <a:ea typeface="Fira Mono Medium" pitchFamily="34" charset="-122"/>
                <a:cs typeface="Fira Mono Medium" pitchFamily="34" charset="-120"/>
              </a:rPr>
              <a:t>Ice Breaking</a:t>
            </a:r>
            <a:endParaRPr lang="en-US" sz="4450" dirty="0"/>
          </a:p>
        </p:txBody>
      </p:sp>
      <p:sp>
        <p:nvSpPr>
          <p:cNvPr id="4" name="Text 1"/>
          <p:cNvSpPr/>
          <p:nvPr/>
        </p:nvSpPr>
        <p:spPr>
          <a:xfrm>
            <a:off x="6280190" y="4457819"/>
            <a:ext cx="7556421" cy="362903"/>
          </a:xfrm>
          <a:prstGeom prst="rect">
            <a:avLst/>
          </a:prstGeom>
          <a:noFill/>
          <a:ln/>
        </p:spPr>
        <p:txBody>
          <a:bodyPr wrap="none" lIns="0" tIns="0" rIns="0" bIns="0" rtlCol="0" anchor="t"/>
          <a:lstStyle/>
          <a:p>
            <a:pPr marL="0" indent="0" algn="l">
              <a:lnSpc>
                <a:spcPts val="2850"/>
              </a:lnSpc>
              <a:buNone/>
            </a:pPr>
            <a:r>
              <a:rPr lang="en-US" sz="1750" dirty="0">
                <a:solidFill>
                  <a:srgbClr val="E0D6DE"/>
                </a:solidFill>
                <a:latin typeface="Fira Sans" pitchFamily="34" charset="0"/>
                <a:ea typeface="Fira Sans" pitchFamily="34" charset="-122"/>
                <a:cs typeface="Fira Sans" pitchFamily="34" charset="-120"/>
              </a:rPr>
              <a:t>संवाद की शुरुआत, टीम का पहला कदम</a:t>
            </a:r>
            <a:endParaRPr lang="en-US" sz="17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name="Slide 2">
    <p:spTree>
      <p:nvGrpSpPr>
        <p:cNvPr id="1" name=""/>
        <p:cNvGrpSpPr/>
        <p:nvPr/>
      </p:nvGrpSpPr>
      <p:grpSpPr>
        <a:xfrm>
          <a:off x="0" y="0"/>
          <a:ext cx="0" cy="0"/>
          <a:chOff x="0" y="0"/>
          <a:chExt cx="0" cy="0"/>
        </a:xfrm>
      </p:grpSpPr>
      <p:sp>
        <p:nvSpPr>
          <p:cNvPr id="2" name="Text 0"/>
          <p:cNvSpPr/>
          <p:nvPr/>
        </p:nvSpPr>
        <p:spPr>
          <a:xfrm>
            <a:off x="793790" y="1023342"/>
            <a:ext cx="7425214" cy="708779"/>
          </a:xfrm>
          <a:prstGeom prst="rect">
            <a:avLst/>
          </a:prstGeom>
          <a:noFill/>
          <a:ln/>
        </p:spPr>
        <p:txBody>
          <a:bodyPr wrap="none" lIns="0" tIns="0" rIns="0" bIns="0" rtlCol="0" anchor="t"/>
          <a:lstStyle/>
          <a:p>
            <a:pPr marL="0" indent="0" algn="l">
              <a:lnSpc>
                <a:spcPts val="5550"/>
              </a:lnSpc>
              <a:buNone/>
            </a:pPr>
            <a:r>
              <a:rPr lang="en-US" sz="4450" dirty="0">
                <a:solidFill>
                  <a:srgbClr val="FBF3FA"/>
                </a:solidFill>
                <a:latin typeface="Fira Mono Medium" pitchFamily="34" charset="0"/>
                <a:ea typeface="Fira Mono Medium" pitchFamily="34" charset="-122"/>
                <a:cs typeface="Fira Mono Medium" pitchFamily="34" charset="-120"/>
              </a:rPr>
              <a:t>Ice Breaking क्यों जरूरी है</a:t>
            </a:r>
            <a:endParaRPr lang="en-US" sz="4450" dirty="0"/>
          </a:p>
        </p:txBody>
      </p:sp>
      <p:pic>
        <p:nvPicPr>
          <p:cNvPr id="3" name="Image 0" descr="preencoded.png"/>
          <p:cNvPicPr>
            <a:picLocks noChangeAspect="1"/>
          </p:cNvPicPr>
          <p:nvPr/>
        </p:nvPicPr>
        <p:blipFill>
          <a:blip r:embed="rId3"/>
          <a:stretch>
            <a:fillRect/>
          </a:stretch>
        </p:blipFill>
        <p:spPr>
          <a:xfrm>
            <a:off x="793790" y="2327434"/>
            <a:ext cx="8284131" cy="4623673"/>
          </a:xfrm>
          <a:prstGeom prst="rect">
            <a:avLst/>
          </a:prstGeom>
        </p:spPr>
      </p:pic>
      <p:sp>
        <p:nvSpPr>
          <p:cNvPr id="4" name="Text 1"/>
          <p:cNvSpPr/>
          <p:nvPr/>
        </p:nvSpPr>
        <p:spPr>
          <a:xfrm>
            <a:off x="9638943" y="2324576"/>
            <a:ext cx="4205168" cy="1451610"/>
          </a:xfrm>
          <a:prstGeom prst="rect">
            <a:avLst/>
          </a:prstGeom>
          <a:noFill/>
          <a:ln/>
        </p:spPr>
        <p:txBody>
          <a:bodyPr wrap="square" lIns="0" tIns="0" rIns="0" bIns="0" rtlCol="0" anchor="t"/>
          <a:lstStyle/>
          <a:p>
            <a:pPr marL="0" indent="0" algn="l">
              <a:lnSpc>
                <a:spcPts val="2850"/>
              </a:lnSpc>
              <a:buNone/>
            </a:pPr>
            <a:r>
              <a:rPr lang="en-US" sz="1750" dirty="0">
                <a:solidFill>
                  <a:srgbClr val="E0D6DE"/>
                </a:solidFill>
                <a:latin typeface="Fira Sans" pitchFamily="34" charset="0"/>
                <a:ea typeface="Fira Sans" pitchFamily="34" charset="-122"/>
                <a:cs typeface="Fira Sans" pitchFamily="34" charset="-120"/>
              </a:rPr>
              <a:t>जब लोग पहली बार किसी क्लास, बैठक या कार्यक्रम में मिलते हैं, तो अक्सर उनके मन में झिझक, डर या संकोच होता है। Ice Breaking उस संकोच को दूर करके एक सहज और सकारात्मक माहौल बनाती है।</a:t>
            </a:r>
            <a:endParaRPr lang="en-US" sz="1750" dirty="0"/>
          </a:p>
        </p:txBody>
      </p:sp>
      <p:sp>
        <p:nvSpPr>
          <p:cNvPr id="5" name="Text 2"/>
          <p:cNvSpPr/>
          <p:nvPr/>
        </p:nvSpPr>
        <p:spPr>
          <a:xfrm>
            <a:off x="9638943" y="4003000"/>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FBF3FA"/>
                </a:solidFill>
                <a:latin typeface="Fira Mono Medium" pitchFamily="34" charset="0"/>
                <a:ea typeface="Fira Mono Medium" pitchFamily="34" charset="-122"/>
                <a:cs typeface="Fira Mono Medium" pitchFamily="34" charset="-120"/>
              </a:rPr>
              <a:t>मुख्य कारण</a:t>
            </a:r>
            <a:endParaRPr lang="en-US" sz="2200" dirty="0"/>
          </a:p>
        </p:txBody>
      </p:sp>
      <p:sp>
        <p:nvSpPr>
          <p:cNvPr id="6" name="Text 3"/>
          <p:cNvSpPr/>
          <p:nvPr/>
        </p:nvSpPr>
        <p:spPr>
          <a:xfrm>
            <a:off x="9638943" y="4584144"/>
            <a:ext cx="4205168" cy="2494598"/>
          </a:xfrm>
          <a:prstGeom prst="rect">
            <a:avLst/>
          </a:prstGeom>
          <a:noFill/>
          <a:ln/>
        </p:spPr>
        <p:txBody>
          <a:bodyPr wrap="square" lIns="0" tIns="0" rIns="0" bIns="0" rtlCol="0" anchor="t"/>
          <a:lstStyle/>
          <a:p>
            <a:pPr marL="342900" indent="-342900" algn="l">
              <a:lnSpc>
                <a:spcPts val="2850"/>
              </a:lnSpc>
              <a:buSzPct val="100000"/>
              <a:buChar char="•"/>
            </a:pPr>
            <a:r>
              <a:rPr lang="en-US" sz="1750" dirty="0">
                <a:solidFill>
                  <a:srgbClr val="E0D6DE"/>
                </a:solidFill>
                <a:latin typeface="Fira Sans" pitchFamily="34" charset="0"/>
                <a:ea typeface="Fira Sans" pitchFamily="34" charset="-122"/>
                <a:cs typeface="Fira Sans" pitchFamily="34" charset="-120"/>
              </a:rPr>
              <a:t>लोगों के बीच झिझक खत्म करने के लिए</a:t>
            </a:r>
            <a:endParaRPr lang="en-US" sz="1750" dirty="0"/>
          </a:p>
          <a:p>
            <a:pPr marL="342900" indent="-342900" algn="l">
              <a:lnSpc>
                <a:spcPts val="2850"/>
              </a:lnSpc>
              <a:buSzPct val="100000"/>
              <a:buChar char="•"/>
            </a:pPr>
            <a:r>
              <a:rPr lang="en-US" sz="1750" dirty="0">
                <a:solidFill>
                  <a:srgbClr val="E0D6DE"/>
                </a:solidFill>
                <a:latin typeface="Fira Sans" pitchFamily="34" charset="0"/>
                <a:ea typeface="Fira Sans" pitchFamily="34" charset="-122"/>
                <a:cs typeface="Fira Sans" pitchFamily="34" charset="-120"/>
              </a:rPr>
              <a:t>बातचीत और संवाद शुरू करने के लिए</a:t>
            </a:r>
            <a:endParaRPr lang="en-US" sz="1750" dirty="0"/>
          </a:p>
          <a:p>
            <a:pPr marL="342900" indent="-342900" algn="l">
              <a:lnSpc>
                <a:spcPts val="2850"/>
              </a:lnSpc>
              <a:buSzPct val="100000"/>
              <a:buChar char="•"/>
            </a:pPr>
            <a:r>
              <a:rPr lang="en-US" sz="1750" dirty="0">
                <a:solidFill>
                  <a:srgbClr val="E0D6DE"/>
                </a:solidFill>
                <a:latin typeface="Fira Sans" pitchFamily="34" charset="0"/>
                <a:ea typeface="Fira Sans" pitchFamily="34" charset="-122"/>
                <a:cs typeface="Fira Sans" pitchFamily="34" charset="-120"/>
              </a:rPr>
              <a:t>सकारात्मक और मित्रतापूर्ण वातावरण बनाने के लिए</a:t>
            </a:r>
            <a:endParaRPr lang="en-US" sz="1750" dirty="0"/>
          </a:p>
          <a:p>
            <a:pPr marL="342900" indent="-342900" algn="l">
              <a:lnSpc>
                <a:spcPts val="2850"/>
              </a:lnSpc>
              <a:buSzPct val="100000"/>
              <a:buChar char="•"/>
            </a:pPr>
            <a:r>
              <a:rPr lang="en-US" sz="1750" dirty="0">
                <a:solidFill>
                  <a:srgbClr val="E0D6DE"/>
                </a:solidFill>
                <a:latin typeface="Fira Sans" pitchFamily="34" charset="0"/>
                <a:ea typeface="Fira Sans" pitchFamily="34" charset="-122"/>
                <a:cs typeface="Fira Sans" pitchFamily="34" charset="-120"/>
              </a:rPr>
              <a:t>टीमवर्क को मजबूत करने के लिए</a:t>
            </a:r>
            <a:endParaRPr lang="en-US" sz="1750" dirty="0"/>
          </a:p>
          <a:p>
            <a:pPr marL="342900" indent="-342900" algn="l">
              <a:lnSpc>
                <a:spcPts val="2850"/>
              </a:lnSpc>
              <a:buSzPct val="100000"/>
              <a:buChar char="•"/>
            </a:pPr>
            <a:r>
              <a:rPr lang="en-US" sz="1750" dirty="0">
                <a:solidFill>
                  <a:srgbClr val="E0D6DE"/>
                </a:solidFill>
                <a:latin typeface="Fira Sans" pitchFamily="34" charset="0"/>
                <a:ea typeface="Fira Sans" pitchFamily="34" charset="-122"/>
                <a:cs typeface="Fira Sans" pitchFamily="34" charset="-120"/>
              </a:rPr>
              <a:t>आत्मविश्वास बढ़ाने के लिए</a:t>
            </a:r>
            <a:endParaRPr lang="en-US" sz="1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name="Slide 3">
    <p:spTree>
      <p:nvGrpSpPr>
        <p:cNvPr id="1" name=""/>
        <p:cNvGrpSpPr/>
        <p:nvPr/>
      </p:nvGrpSpPr>
      <p:grpSpPr>
        <a:xfrm>
          <a:off x="0" y="0"/>
          <a:ext cx="0" cy="0"/>
          <a:chOff x="0" y="0"/>
          <a:chExt cx="0" cy="0"/>
        </a:xfrm>
      </p:grpSpPr>
      <p:sp>
        <p:nvSpPr>
          <p:cNvPr id="2" name="Text 0"/>
          <p:cNvSpPr/>
          <p:nvPr/>
        </p:nvSpPr>
        <p:spPr>
          <a:xfrm>
            <a:off x="793790" y="1024533"/>
            <a:ext cx="6402348" cy="708779"/>
          </a:xfrm>
          <a:prstGeom prst="rect">
            <a:avLst/>
          </a:prstGeom>
          <a:noFill/>
          <a:ln/>
        </p:spPr>
        <p:txBody>
          <a:bodyPr wrap="none" lIns="0" tIns="0" rIns="0" bIns="0" rtlCol="0" anchor="t"/>
          <a:lstStyle/>
          <a:p>
            <a:pPr marL="0" indent="0" algn="l">
              <a:lnSpc>
                <a:spcPts val="5550"/>
              </a:lnSpc>
              <a:buNone/>
            </a:pPr>
            <a:r>
              <a:rPr lang="en-US" sz="4450" dirty="0">
                <a:solidFill>
                  <a:srgbClr val="FBF3FA"/>
                </a:solidFill>
                <a:latin typeface="Fira Mono Medium" pitchFamily="34" charset="0"/>
                <a:ea typeface="Fira Mono Medium" pitchFamily="34" charset="-122"/>
                <a:cs typeface="Fira Mono Medium" pitchFamily="34" charset="-120"/>
              </a:rPr>
              <a:t>Ice Breaking के फायदे</a:t>
            </a:r>
            <a:endParaRPr lang="en-US" sz="4450" dirty="0"/>
          </a:p>
        </p:txBody>
      </p:sp>
      <p:sp>
        <p:nvSpPr>
          <p:cNvPr id="3" name="Shape 1"/>
          <p:cNvSpPr/>
          <p:nvPr/>
        </p:nvSpPr>
        <p:spPr>
          <a:xfrm>
            <a:off x="793790" y="2186940"/>
            <a:ext cx="4196358" cy="2577108"/>
          </a:xfrm>
          <a:prstGeom prst="roundRect">
            <a:avLst>
              <a:gd name="adj" fmla="val 1320"/>
            </a:avLst>
          </a:prstGeom>
          <a:solidFill>
            <a:srgbClr val="2E2E2F"/>
          </a:solidFill>
          <a:ln/>
        </p:spPr>
        <p:txBody>
          <a:bodyPr/>
          <a:lstStyle/>
          <a:p>
            <a:endParaRPr lang="en-US"/>
          </a:p>
        </p:txBody>
      </p:sp>
      <p:sp>
        <p:nvSpPr>
          <p:cNvPr id="4" name="Shape 2"/>
          <p:cNvSpPr/>
          <p:nvPr/>
        </p:nvSpPr>
        <p:spPr>
          <a:xfrm>
            <a:off x="1020604" y="2413754"/>
            <a:ext cx="680442" cy="680442"/>
          </a:xfrm>
          <a:prstGeom prst="roundRect">
            <a:avLst>
              <a:gd name="adj" fmla="val 13436980"/>
            </a:avLst>
          </a:prstGeom>
          <a:solidFill>
            <a:srgbClr val="FF6BD8"/>
          </a:solidFill>
          <a:ln/>
        </p:spPr>
        <p:txBody>
          <a:bodyPr/>
          <a:lstStyle/>
          <a:p>
            <a:endParaRPr lang="en-US"/>
          </a:p>
        </p:txBody>
      </p:sp>
      <p:pic>
        <p:nvPicPr>
          <p:cNvPr id="5"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07770" y="2600801"/>
            <a:ext cx="306110" cy="306110"/>
          </a:xfrm>
          <a:prstGeom prst="rect">
            <a:avLst/>
          </a:prstGeom>
        </p:spPr>
      </p:pic>
      <p:sp>
        <p:nvSpPr>
          <p:cNvPr id="6" name="Text 3"/>
          <p:cNvSpPr/>
          <p:nvPr/>
        </p:nvSpPr>
        <p:spPr>
          <a:xfrm>
            <a:off x="1020604" y="3321010"/>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E0D6DE"/>
                </a:solidFill>
                <a:latin typeface="Fira Mono Medium" pitchFamily="34" charset="0"/>
                <a:ea typeface="Fira Mono Medium" pitchFamily="34" charset="-122"/>
                <a:cs typeface="Fira Mono Medium" pitchFamily="34" charset="-120"/>
              </a:rPr>
              <a:t>आत्मविश्वास बढ़ता है</a:t>
            </a:r>
            <a:endParaRPr lang="en-US" sz="2200" dirty="0"/>
          </a:p>
        </p:txBody>
      </p:sp>
      <p:sp>
        <p:nvSpPr>
          <p:cNvPr id="7" name="Text 4"/>
          <p:cNvSpPr/>
          <p:nvPr/>
        </p:nvSpPr>
        <p:spPr>
          <a:xfrm>
            <a:off x="1020604" y="3811429"/>
            <a:ext cx="3742730" cy="725805"/>
          </a:xfrm>
          <a:prstGeom prst="rect">
            <a:avLst/>
          </a:prstGeom>
          <a:noFill/>
          <a:ln/>
        </p:spPr>
        <p:txBody>
          <a:bodyPr wrap="square" lIns="0" tIns="0" rIns="0" bIns="0" rtlCol="0" anchor="t"/>
          <a:lstStyle/>
          <a:p>
            <a:pPr marL="0" indent="0" algn="l">
              <a:lnSpc>
                <a:spcPts val="2850"/>
              </a:lnSpc>
              <a:buNone/>
            </a:pPr>
            <a:r>
              <a:rPr lang="en-US" sz="1750" dirty="0">
                <a:solidFill>
                  <a:srgbClr val="E0D6DE"/>
                </a:solidFill>
                <a:latin typeface="Fira Sans" pitchFamily="34" charset="0"/>
                <a:ea typeface="Fira Sans" pitchFamily="34" charset="-122"/>
                <a:cs typeface="Fira Sans" pitchFamily="34" charset="-120"/>
              </a:rPr>
              <a:t>जब व्यक्ति शुरुआत में ही बोलने का मौका पाता है तो उसका आत्मविश्वास बढ़ता है</a:t>
            </a:r>
            <a:endParaRPr lang="en-US" sz="1750" dirty="0"/>
          </a:p>
        </p:txBody>
      </p:sp>
      <p:sp>
        <p:nvSpPr>
          <p:cNvPr id="8" name="Shape 5"/>
          <p:cNvSpPr/>
          <p:nvPr/>
        </p:nvSpPr>
        <p:spPr>
          <a:xfrm>
            <a:off x="5216962" y="2186940"/>
            <a:ext cx="4196358" cy="2577108"/>
          </a:xfrm>
          <a:prstGeom prst="roundRect">
            <a:avLst>
              <a:gd name="adj" fmla="val 1320"/>
            </a:avLst>
          </a:prstGeom>
          <a:solidFill>
            <a:srgbClr val="2E2E2F"/>
          </a:solidFill>
          <a:ln/>
        </p:spPr>
        <p:txBody>
          <a:bodyPr/>
          <a:lstStyle/>
          <a:p>
            <a:endParaRPr lang="en-US"/>
          </a:p>
        </p:txBody>
      </p:sp>
      <p:sp>
        <p:nvSpPr>
          <p:cNvPr id="9" name="Shape 6"/>
          <p:cNvSpPr/>
          <p:nvPr/>
        </p:nvSpPr>
        <p:spPr>
          <a:xfrm>
            <a:off x="5443776" y="2413754"/>
            <a:ext cx="680442" cy="680442"/>
          </a:xfrm>
          <a:prstGeom prst="roundRect">
            <a:avLst>
              <a:gd name="adj" fmla="val 13436980"/>
            </a:avLst>
          </a:prstGeom>
          <a:solidFill>
            <a:srgbClr val="FF6BD8"/>
          </a:solidFill>
          <a:ln/>
        </p:spPr>
        <p:txBody>
          <a:bodyPr/>
          <a:lstStyle/>
          <a:p>
            <a:endParaRPr lang="en-US"/>
          </a:p>
        </p:txBody>
      </p:sp>
      <p:pic>
        <p:nvPicPr>
          <p:cNvPr id="10" name="Image 1"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630942" y="2600801"/>
            <a:ext cx="306110" cy="306110"/>
          </a:xfrm>
          <a:prstGeom prst="rect">
            <a:avLst/>
          </a:prstGeom>
        </p:spPr>
      </p:pic>
      <p:sp>
        <p:nvSpPr>
          <p:cNvPr id="11" name="Text 7"/>
          <p:cNvSpPr/>
          <p:nvPr/>
        </p:nvSpPr>
        <p:spPr>
          <a:xfrm>
            <a:off x="5443776" y="3321010"/>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E0D6DE"/>
                </a:solidFill>
                <a:latin typeface="Fira Mono Medium" pitchFamily="34" charset="0"/>
                <a:ea typeface="Fira Mono Medium" pitchFamily="34" charset="-122"/>
                <a:cs typeface="Fira Mono Medium" pitchFamily="34" charset="-120"/>
              </a:rPr>
              <a:t>आपसी परिचय बढ़ता है</a:t>
            </a:r>
            <a:endParaRPr lang="en-US" sz="2200" dirty="0"/>
          </a:p>
        </p:txBody>
      </p:sp>
      <p:sp>
        <p:nvSpPr>
          <p:cNvPr id="12" name="Text 8"/>
          <p:cNvSpPr/>
          <p:nvPr/>
        </p:nvSpPr>
        <p:spPr>
          <a:xfrm>
            <a:off x="5443776" y="3811429"/>
            <a:ext cx="3742730" cy="362903"/>
          </a:xfrm>
          <a:prstGeom prst="rect">
            <a:avLst/>
          </a:prstGeom>
          <a:noFill/>
          <a:ln/>
        </p:spPr>
        <p:txBody>
          <a:bodyPr wrap="none" lIns="0" tIns="0" rIns="0" bIns="0" rtlCol="0" anchor="t"/>
          <a:lstStyle/>
          <a:p>
            <a:pPr marL="0" indent="0" algn="l">
              <a:lnSpc>
                <a:spcPts val="2850"/>
              </a:lnSpc>
              <a:buNone/>
            </a:pPr>
            <a:r>
              <a:rPr lang="en-US" sz="1750" dirty="0">
                <a:solidFill>
                  <a:srgbClr val="E0D6DE"/>
                </a:solidFill>
                <a:latin typeface="Fira Sans" pitchFamily="34" charset="0"/>
                <a:ea typeface="Fira Sans" pitchFamily="34" charset="-122"/>
                <a:cs typeface="Fira Sans" pitchFamily="34" charset="-120"/>
              </a:rPr>
              <a:t>लोग एक-दूसरे को बेहतर तरीके से जान पाते हैं</a:t>
            </a:r>
            <a:endParaRPr lang="en-US" sz="1750" dirty="0"/>
          </a:p>
        </p:txBody>
      </p:sp>
      <p:sp>
        <p:nvSpPr>
          <p:cNvPr id="13" name="Shape 9"/>
          <p:cNvSpPr/>
          <p:nvPr/>
        </p:nvSpPr>
        <p:spPr>
          <a:xfrm>
            <a:off x="9640133" y="2186940"/>
            <a:ext cx="4196358" cy="2577108"/>
          </a:xfrm>
          <a:prstGeom prst="roundRect">
            <a:avLst>
              <a:gd name="adj" fmla="val 1320"/>
            </a:avLst>
          </a:prstGeom>
          <a:solidFill>
            <a:srgbClr val="2E2E2F"/>
          </a:solidFill>
          <a:ln/>
        </p:spPr>
        <p:txBody>
          <a:bodyPr/>
          <a:lstStyle/>
          <a:p>
            <a:endParaRPr lang="en-US"/>
          </a:p>
        </p:txBody>
      </p:sp>
      <p:sp>
        <p:nvSpPr>
          <p:cNvPr id="14" name="Shape 10"/>
          <p:cNvSpPr/>
          <p:nvPr/>
        </p:nvSpPr>
        <p:spPr>
          <a:xfrm>
            <a:off x="9866948" y="2413754"/>
            <a:ext cx="680442" cy="680442"/>
          </a:xfrm>
          <a:prstGeom prst="roundRect">
            <a:avLst>
              <a:gd name="adj" fmla="val 13436980"/>
            </a:avLst>
          </a:prstGeom>
          <a:solidFill>
            <a:srgbClr val="FF6BD8"/>
          </a:solidFill>
          <a:ln/>
        </p:spPr>
        <p:txBody>
          <a:bodyPr/>
          <a:lstStyle/>
          <a:p>
            <a:endParaRPr lang="en-US"/>
          </a:p>
        </p:txBody>
      </p:sp>
      <p:pic>
        <p:nvPicPr>
          <p:cNvPr id="15" name="Image 2"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054114" y="2600801"/>
            <a:ext cx="306110" cy="306110"/>
          </a:xfrm>
          <a:prstGeom prst="rect">
            <a:avLst/>
          </a:prstGeom>
        </p:spPr>
      </p:pic>
      <p:sp>
        <p:nvSpPr>
          <p:cNvPr id="16" name="Text 11"/>
          <p:cNvSpPr/>
          <p:nvPr/>
        </p:nvSpPr>
        <p:spPr>
          <a:xfrm>
            <a:off x="9866948" y="3321010"/>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E0D6DE"/>
                </a:solidFill>
                <a:latin typeface="Fira Mono Medium" pitchFamily="34" charset="0"/>
                <a:ea typeface="Fira Mono Medium" pitchFamily="34" charset="-122"/>
                <a:cs typeface="Fira Mono Medium" pitchFamily="34" charset="-120"/>
              </a:rPr>
              <a:t>संवाद बेहतर होता है</a:t>
            </a:r>
            <a:endParaRPr lang="en-US" sz="2200" dirty="0"/>
          </a:p>
        </p:txBody>
      </p:sp>
      <p:sp>
        <p:nvSpPr>
          <p:cNvPr id="17" name="Text 12"/>
          <p:cNvSpPr/>
          <p:nvPr/>
        </p:nvSpPr>
        <p:spPr>
          <a:xfrm>
            <a:off x="9866948" y="3811429"/>
            <a:ext cx="3742730" cy="362903"/>
          </a:xfrm>
          <a:prstGeom prst="rect">
            <a:avLst/>
          </a:prstGeom>
          <a:noFill/>
          <a:ln/>
        </p:spPr>
        <p:txBody>
          <a:bodyPr wrap="none" lIns="0" tIns="0" rIns="0" bIns="0" rtlCol="0" anchor="t"/>
          <a:lstStyle/>
          <a:p>
            <a:pPr marL="0" indent="0" algn="l">
              <a:lnSpc>
                <a:spcPts val="2850"/>
              </a:lnSpc>
              <a:buNone/>
            </a:pPr>
            <a:r>
              <a:rPr lang="en-US" sz="1750" dirty="0">
                <a:solidFill>
                  <a:srgbClr val="E0D6DE"/>
                </a:solidFill>
                <a:latin typeface="Fira Sans" pitchFamily="34" charset="0"/>
                <a:ea typeface="Fira Sans" pitchFamily="34" charset="-122"/>
                <a:cs typeface="Fira Sans" pitchFamily="34" charset="-120"/>
              </a:rPr>
              <a:t>बातचीत सहज और खुली हो जाती है</a:t>
            </a:r>
            <a:endParaRPr lang="en-US" sz="1750" dirty="0"/>
          </a:p>
        </p:txBody>
      </p:sp>
      <p:sp>
        <p:nvSpPr>
          <p:cNvPr id="18" name="Shape 13"/>
          <p:cNvSpPr/>
          <p:nvPr/>
        </p:nvSpPr>
        <p:spPr>
          <a:xfrm>
            <a:off x="793790" y="4990862"/>
            <a:ext cx="6407944" cy="2214205"/>
          </a:xfrm>
          <a:prstGeom prst="roundRect">
            <a:avLst>
              <a:gd name="adj" fmla="val 1537"/>
            </a:avLst>
          </a:prstGeom>
          <a:solidFill>
            <a:srgbClr val="2E2E2F"/>
          </a:solidFill>
          <a:ln/>
        </p:spPr>
        <p:txBody>
          <a:bodyPr/>
          <a:lstStyle/>
          <a:p>
            <a:endParaRPr lang="en-US"/>
          </a:p>
        </p:txBody>
      </p:sp>
      <p:sp>
        <p:nvSpPr>
          <p:cNvPr id="19" name="Shape 14"/>
          <p:cNvSpPr/>
          <p:nvPr/>
        </p:nvSpPr>
        <p:spPr>
          <a:xfrm>
            <a:off x="1020604" y="5217676"/>
            <a:ext cx="680442" cy="680442"/>
          </a:xfrm>
          <a:prstGeom prst="roundRect">
            <a:avLst>
              <a:gd name="adj" fmla="val 13436980"/>
            </a:avLst>
          </a:prstGeom>
          <a:solidFill>
            <a:srgbClr val="FF6BD8"/>
          </a:solidFill>
          <a:ln/>
        </p:spPr>
        <p:txBody>
          <a:bodyPr/>
          <a:lstStyle/>
          <a:p>
            <a:endParaRPr lang="en-US"/>
          </a:p>
        </p:txBody>
      </p:sp>
      <p:pic>
        <p:nvPicPr>
          <p:cNvPr id="20" name="Image 3" descr="preencoded.png"/>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207770" y="5404723"/>
            <a:ext cx="306110" cy="306110"/>
          </a:xfrm>
          <a:prstGeom prst="rect">
            <a:avLst/>
          </a:prstGeom>
        </p:spPr>
      </p:pic>
      <p:sp>
        <p:nvSpPr>
          <p:cNvPr id="21" name="Text 15"/>
          <p:cNvSpPr/>
          <p:nvPr/>
        </p:nvSpPr>
        <p:spPr>
          <a:xfrm>
            <a:off x="1020604" y="6124932"/>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E0D6DE"/>
                </a:solidFill>
                <a:latin typeface="Fira Mono Medium" pitchFamily="34" charset="0"/>
                <a:ea typeface="Fira Mono Medium" pitchFamily="34" charset="-122"/>
                <a:cs typeface="Fira Mono Medium" pitchFamily="34" charset="-120"/>
              </a:rPr>
              <a:t>टीमवर्क मजबूत होता है</a:t>
            </a:r>
            <a:endParaRPr lang="en-US" sz="2200" dirty="0"/>
          </a:p>
        </p:txBody>
      </p:sp>
      <p:sp>
        <p:nvSpPr>
          <p:cNvPr id="22" name="Text 16"/>
          <p:cNvSpPr/>
          <p:nvPr/>
        </p:nvSpPr>
        <p:spPr>
          <a:xfrm>
            <a:off x="1020604" y="6615351"/>
            <a:ext cx="5954316" cy="362903"/>
          </a:xfrm>
          <a:prstGeom prst="rect">
            <a:avLst/>
          </a:prstGeom>
          <a:noFill/>
          <a:ln/>
        </p:spPr>
        <p:txBody>
          <a:bodyPr wrap="none" lIns="0" tIns="0" rIns="0" bIns="0" rtlCol="0" anchor="t"/>
          <a:lstStyle/>
          <a:p>
            <a:pPr marL="0" indent="0" algn="l">
              <a:lnSpc>
                <a:spcPts val="2850"/>
              </a:lnSpc>
              <a:buNone/>
            </a:pPr>
            <a:r>
              <a:rPr lang="en-US" sz="1750" dirty="0">
                <a:solidFill>
                  <a:srgbClr val="E0D6DE"/>
                </a:solidFill>
                <a:latin typeface="Fira Sans" pitchFamily="34" charset="0"/>
                <a:ea typeface="Fira Sans" pitchFamily="34" charset="-122"/>
                <a:cs typeface="Fira Sans" pitchFamily="34" charset="-120"/>
              </a:rPr>
              <a:t>लोग एक-दूसरे के साथ सहयोग करने लगते हैं</a:t>
            </a:r>
            <a:endParaRPr lang="en-US" sz="1750" dirty="0"/>
          </a:p>
        </p:txBody>
      </p:sp>
      <p:sp>
        <p:nvSpPr>
          <p:cNvPr id="23" name="Shape 17"/>
          <p:cNvSpPr/>
          <p:nvPr/>
        </p:nvSpPr>
        <p:spPr>
          <a:xfrm>
            <a:off x="7428548" y="4990862"/>
            <a:ext cx="6407944" cy="2214205"/>
          </a:xfrm>
          <a:prstGeom prst="roundRect">
            <a:avLst>
              <a:gd name="adj" fmla="val 1537"/>
            </a:avLst>
          </a:prstGeom>
          <a:solidFill>
            <a:srgbClr val="2E2E2F"/>
          </a:solidFill>
          <a:ln/>
        </p:spPr>
        <p:txBody>
          <a:bodyPr/>
          <a:lstStyle/>
          <a:p>
            <a:endParaRPr lang="en-US"/>
          </a:p>
        </p:txBody>
      </p:sp>
      <p:sp>
        <p:nvSpPr>
          <p:cNvPr id="24" name="Shape 18"/>
          <p:cNvSpPr/>
          <p:nvPr/>
        </p:nvSpPr>
        <p:spPr>
          <a:xfrm>
            <a:off x="7655362" y="5217676"/>
            <a:ext cx="680442" cy="680442"/>
          </a:xfrm>
          <a:prstGeom prst="roundRect">
            <a:avLst>
              <a:gd name="adj" fmla="val 13436980"/>
            </a:avLst>
          </a:prstGeom>
          <a:solidFill>
            <a:srgbClr val="FF6BD8"/>
          </a:solidFill>
          <a:ln/>
        </p:spPr>
        <p:txBody>
          <a:bodyPr/>
          <a:lstStyle/>
          <a:p>
            <a:endParaRPr lang="en-US"/>
          </a:p>
        </p:txBody>
      </p:sp>
      <p:pic>
        <p:nvPicPr>
          <p:cNvPr id="25" name="Image 4" descr="preencoded.png"/>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842528" y="5404723"/>
            <a:ext cx="306110" cy="306110"/>
          </a:xfrm>
          <a:prstGeom prst="rect">
            <a:avLst/>
          </a:prstGeom>
        </p:spPr>
      </p:pic>
      <p:sp>
        <p:nvSpPr>
          <p:cNvPr id="26" name="Text 19"/>
          <p:cNvSpPr/>
          <p:nvPr/>
        </p:nvSpPr>
        <p:spPr>
          <a:xfrm>
            <a:off x="7655362" y="6124932"/>
            <a:ext cx="2986802" cy="354330"/>
          </a:xfrm>
          <a:prstGeom prst="rect">
            <a:avLst/>
          </a:prstGeom>
          <a:noFill/>
          <a:ln/>
        </p:spPr>
        <p:txBody>
          <a:bodyPr wrap="none" lIns="0" tIns="0" rIns="0" bIns="0" rtlCol="0" anchor="t"/>
          <a:lstStyle/>
          <a:p>
            <a:pPr marL="0" indent="0" algn="l">
              <a:lnSpc>
                <a:spcPts val="2750"/>
              </a:lnSpc>
              <a:buNone/>
            </a:pPr>
            <a:r>
              <a:rPr lang="en-US" sz="2200" dirty="0">
                <a:solidFill>
                  <a:srgbClr val="E0D6DE"/>
                </a:solidFill>
                <a:latin typeface="Fira Mono Medium" pitchFamily="34" charset="0"/>
                <a:ea typeface="Fira Mono Medium" pitchFamily="34" charset="-122"/>
                <a:cs typeface="Fira Mono Medium" pitchFamily="34" charset="-120"/>
              </a:rPr>
              <a:t>सीखने का माहौल बनता है</a:t>
            </a:r>
            <a:endParaRPr lang="en-US" sz="2200" dirty="0"/>
          </a:p>
        </p:txBody>
      </p:sp>
      <p:sp>
        <p:nvSpPr>
          <p:cNvPr id="27" name="Text 20"/>
          <p:cNvSpPr/>
          <p:nvPr/>
        </p:nvSpPr>
        <p:spPr>
          <a:xfrm>
            <a:off x="7655362" y="6615351"/>
            <a:ext cx="5954316" cy="362903"/>
          </a:xfrm>
          <a:prstGeom prst="rect">
            <a:avLst/>
          </a:prstGeom>
          <a:noFill/>
          <a:ln/>
        </p:spPr>
        <p:txBody>
          <a:bodyPr wrap="none" lIns="0" tIns="0" rIns="0" bIns="0" rtlCol="0" anchor="t"/>
          <a:lstStyle/>
          <a:p>
            <a:pPr marL="0" indent="0" algn="l">
              <a:lnSpc>
                <a:spcPts val="2850"/>
              </a:lnSpc>
              <a:buNone/>
            </a:pPr>
            <a:r>
              <a:rPr lang="en-US" sz="1750" dirty="0">
                <a:solidFill>
                  <a:srgbClr val="E0D6DE"/>
                </a:solidFill>
                <a:latin typeface="Fira Sans" pitchFamily="34" charset="0"/>
                <a:ea typeface="Fira Sans" pitchFamily="34" charset="-122"/>
                <a:cs typeface="Fira Sans" pitchFamily="34" charset="-120"/>
              </a:rPr>
              <a:t>क्लास या ट्रेनिंग में लोग ज्यादा सक्रिय हो जाते हैं</a:t>
            </a:r>
            <a:endParaRPr lang="en-US" sz="1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name="Slide 4">
    <p:spTree>
      <p:nvGrpSpPr>
        <p:cNvPr id="1" name=""/>
        <p:cNvGrpSpPr/>
        <p:nvPr/>
      </p:nvGrpSpPr>
      <p:grpSpPr>
        <a:xfrm>
          <a:off x="0" y="0"/>
          <a:ext cx="0" cy="0"/>
          <a:chOff x="0" y="0"/>
          <a:chExt cx="0" cy="0"/>
        </a:xfrm>
      </p:grpSpPr>
      <p:sp>
        <p:nvSpPr>
          <p:cNvPr id="2" name="Text 0"/>
          <p:cNvSpPr/>
          <p:nvPr/>
        </p:nvSpPr>
        <p:spPr>
          <a:xfrm>
            <a:off x="793790" y="1235750"/>
            <a:ext cx="10449997" cy="708779"/>
          </a:xfrm>
          <a:prstGeom prst="rect">
            <a:avLst/>
          </a:prstGeom>
          <a:noFill/>
          <a:ln/>
        </p:spPr>
        <p:txBody>
          <a:bodyPr wrap="none" lIns="0" tIns="0" rIns="0" bIns="0" rtlCol="0" anchor="t"/>
          <a:lstStyle/>
          <a:p>
            <a:pPr marL="0" indent="0" algn="l">
              <a:lnSpc>
                <a:spcPts val="5550"/>
              </a:lnSpc>
              <a:buNone/>
            </a:pPr>
            <a:r>
              <a:rPr lang="en-US" sz="4450" dirty="0">
                <a:solidFill>
                  <a:srgbClr val="FBF3FA"/>
                </a:solidFill>
                <a:latin typeface="Fira Mono Medium" pitchFamily="34" charset="0"/>
                <a:ea typeface="Fira Mono Medium" pitchFamily="34" charset="-122"/>
                <a:cs typeface="Fira Mono Medium" pitchFamily="34" charset="-120"/>
              </a:rPr>
              <a:t>क्लासरूम में Ice Breaking क्यों जरूरी है</a:t>
            </a:r>
            <a:endParaRPr lang="en-US" sz="4450" dirty="0"/>
          </a:p>
        </p:txBody>
      </p:sp>
      <p:sp>
        <p:nvSpPr>
          <p:cNvPr id="3" name="Text 1"/>
          <p:cNvSpPr/>
          <p:nvPr/>
        </p:nvSpPr>
        <p:spPr>
          <a:xfrm>
            <a:off x="793790" y="2398157"/>
            <a:ext cx="13042821" cy="725805"/>
          </a:xfrm>
          <a:prstGeom prst="rect">
            <a:avLst/>
          </a:prstGeom>
          <a:noFill/>
          <a:ln/>
        </p:spPr>
        <p:txBody>
          <a:bodyPr wrap="square" lIns="0" tIns="0" rIns="0" bIns="0" rtlCol="0" anchor="t"/>
          <a:lstStyle/>
          <a:p>
            <a:pPr marL="0" indent="0" algn="l">
              <a:lnSpc>
                <a:spcPts val="2850"/>
              </a:lnSpc>
              <a:buNone/>
            </a:pPr>
            <a:r>
              <a:rPr lang="en-US" sz="1750" dirty="0">
                <a:solidFill>
                  <a:srgbClr val="E0D6DE"/>
                </a:solidFill>
                <a:latin typeface="Fira Sans" pitchFamily="34" charset="0"/>
                <a:ea typeface="Fira Sans" pitchFamily="34" charset="-122"/>
                <a:cs typeface="Fira Sans" pitchFamily="34" charset="-120"/>
              </a:rPr>
              <a:t>जब नए छात्र पहली बार क्लास में आते हैं, तो वे अक्सर संकोच और झिझक महसूस करते हैं। Ice Breaking करने से छात्र एक-दूसरे से परिचित हो जाते हैं और क्लास का माहौल दोस्ताना बन जाता है।</a:t>
            </a:r>
            <a:endParaRPr lang="en-US" sz="1750" dirty="0"/>
          </a:p>
        </p:txBody>
      </p:sp>
      <p:sp>
        <p:nvSpPr>
          <p:cNvPr id="4" name="Text 2"/>
          <p:cNvSpPr/>
          <p:nvPr/>
        </p:nvSpPr>
        <p:spPr>
          <a:xfrm>
            <a:off x="793790" y="3379113"/>
            <a:ext cx="226814" cy="283488"/>
          </a:xfrm>
          <a:prstGeom prst="rect">
            <a:avLst/>
          </a:prstGeom>
          <a:noFill/>
          <a:ln/>
        </p:spPr>
        <p:txBody>
          <a:bodyPr wrap="none" lIns="0" tIns="0" rIns="0" bIns="0" rtlCol="0" anchor="t"/>
          <a:lstStyle/>
          <a:p>
            <a:pPr marL="0" indent="0" algn="l">
              <a:lnSpc>
                <a:spcPts val="2850"/>
              </a:lnSpc>
              <a:buNone/>
            </a:pPr>
            <a:r>
              <a:rPr lang="en-US" sz="1750" dirty="0">
                <a:solidFill>
                  <a:srgbClr val="E0D6DE"/>
                </a:solidFill>
                <a:latin typeface="Fira Mono Light" pitchFamily="34" charset="0"/>
                <a:ea typeface="Fira Mono Light" pitchFamily="34" charset="-122"/>
                <a:cs typeface="Fira Mono Light" pitchFamily="34" charset="-120"/>
              </a:rPr>
              <a:t>01</a:t>
            </a:r>
            <a:endParaRPr lang="en-US" sz="1750" dirty="0"/>
          </a:p>
        </p:txBody>
      </p:sp>
      <p:sp>
        <p:nvSpPr>
          <p:cNvPr id="5" name="Shape 3"/>
          <p:cNvSpPr/>
          <p:nvPr/>
        </p:nvSpPr>
        <p:spPr>
          <a:xfrm>
            <a:off x="793790" y="3734157"/>
            <a:ext cx="6407944" cy="30480"/>
          </a:xfrm>
          <a:prstGeom prst="rect">
            <a:avLst/>
          </a:prstGeom>
          <a:solidFill>
            <a:srgbClr val="FF6BD8"/>
          </a:solidFill>
          <a:ln/>
        </p:spPr>
        <p:txBody>
          <a:bodyPr/>
          <a:lstStyle/>
          <a:p>
            <a:endParaRPr lang="en-US"/>
          </a:p>
        </p:txBody>
      </p:sp>
      <p:sp>
        <p:nvSpPr>
          <p:cNvPr id="6" name="Text 4"/>
          <p:cNvSpPr/>
          <p:nvPr/>
        </p:nvSpPr>
        <p:spPr>
          <a:xfrm>
            <a:off x="793790" y="3908465"/>
            <a:ext cx="4221956" cy="354330"/>
          </a:xfrm>
          <a:prstGeom prst="rect">
            <a:avLst/>
          </a:prstGeom>
          <a:noFill/>
          <a:ln/>
        </p:spPr>
        <p:txBody>
          <a:bodyPr wrap="none" lIns="0" tIns="0" rIns="0" bIns="0" rtlCol="0" anchor="t"/>
          <a:lstStyle/>
          <a:p>
            <a:pPr marL="0" indent="0" algn="l">
              <a:lnSpc>
                <a:spcPts val="2750"/>
              </a:lnSpc>
              <a:buNone/>
            </a:pPr>
            <a:r>
              <a:rPr lang="en-US" sz="2200" dirty="0">
                <a:solidFill>
                  <a:srgbClr val="E0D6DE"/>
                </a:solidFill>
                <a:latin typeface="Fira Mono Medium" pitchFamily="34" charset="0"/>
                <a:ea typeface="Fira Mono Medium" pitchFamily="34" charset="-122"/>
                <a:cs typeface="Fira Mono Medium" pitchFamily="34" charset="-120"/>
              </a:rPr>
              <a:t>छात्र एक-दूसरे से परिचित हो जाते हैं</a:t>
            </a:r>
            <a:endParaRPr lang="en-US" sz="2200" dirty="0"/>
          </a:p>
        </p:txBody>
      </p:sp>
      <p:sp>
        <p:nvSpPr>
          <p:cNvPr id="7" name="Text 5"/>
          <p:cNvSpPr/>
          <p:nvPr/>
        </p:nvSpPr>
        <p:spPr>
          <a:xfrm>
            <a:off x="7428548" y="3379113"/>
            <a:ext cx="226814" cy="283488"/>
          </a:xfrm>
          <a:prstGeom prst="rect">
            <a:avLst/>
          </a:prstGeom>
          <a:noFill/>
          <a:ln/>
        </p:spPr>
        <p:txBody>
          <a:bodyPr wrap="none" lIns="0" tIns="0" rIns="0" bIns="0" rtlCol="0" anchor="t"/>
          <a:lstStyle/>
          <a:p>
            <a:pPr marL="0" indent="0" algn="l">
              <a:lnSpc>
                <a:spcPts val="2850"/>
              </a:lnSpc>
              <a:buNone/>
            </a:pPr>
            <a:r>
              <a:rPr lang="en-US" sz="1750" dirty="0">
                <a:solidFill>
                  <a:srgbClr val="E0D6DE"/>
                </a:solidFill>
                <a:latin typeface="Fira Mono Light" pitchFamily="34" charset="0"/>
                <a:ea typeface="Fira Mono Light" pitchFamily="34" charset="-122"/>
                <a:cs typeface="Fira Mono Light" pitchFamily="34" charset="-120"/>
              </a:rPr>
              <a:t>02</a:t>
            </a:r>
            <a:endParaRPr lang="en-US" sz="1750" dirty="0"/>
          </a:p>
        </p:txBody>
      </p:sp>
      <p:sp>
        <p:nvSpPr>
          <p:cNvPr id="8" name="Shape 6"/>
          <p:cNvSpPr/>
          <p:nvPr/>
        </p:nvSpPr>
        <p:spPr>
          <a:xfrm>
            <a:off x="7428548" y="3734157"/>
            <a:ext cx="6408063" cy="30480"/>
          </a:xfrm>
          <a:prstGeom prst="rect">
            <a:avLst/>
          </a:prstGeom>
          <a:solidFill>
            <a:srgbClr val="FF6BD8"/>
          </a:solidFill>
          <a:ln/>
        </p:spPr>
        <p:txBody>
          <a:bodyPr/>
          <a:lstStyle/>
          <a:p>
            <a:endParaRPr lang="en-US"/>
          </a:p>
        </p:txBody>
      </p:sp>
      <p:sp>
        <p:nvSpPr>
          <p:cNvPr id="9" name="Text 7"/>
          <p:cNvSpPr/>
          <p:nvPr/>
        </p:nvSpPr>
        <p:spPr>
          <a:xfrm>
            <a:off x="7428548" y="3908465"/>
            <a:ext cx="4362807" cy="354330"/>
          </a:xfrm>
          <a:prstGeom prst="rect">
            <a:avLst/>
          </a:prstGeom>
          <a:noFill/>
          <a:ln/>
        </p:spPr>
        <p:txBody>
          <a:bodyPr wrap="none" lIns="0" tIns="0" rIns="0" bIns="0" rtlCol="0" anchor="t"/>
          <a:lstStyle/>
          <a:p>
            <a:pPr marL="0" indent="0" algn="l">
              <a:lnSpc>
                <a:spcPts val="2750"/>
              </a:lnSpc>
              <a:buNone/>
            </a:pPr>
            <a:r>
              <a:rPr lang="en-US" sz="2200" dirty="0">
                <a:solidFill>
                  <a:srgbClr val="E0D6DE"/>
                </a:solidFill>
                <a:latin typeface="Fira Mono Medium" pitchFamily="34" charset="0"/>
                <a:ea typeface="Fira Mono Medium" pitchFamily="34" charset="-122"/>
                <a:cs typeface="Fira Mono Medium" pitchFamily="34" charset="-120"/>
              </a:rPr>
              <a:t>क्लास का माहौल दोस्ताना बन जाता है</a:t>
            </a:r>
            <a:endParaRPr lang="en-US" sz="2200" dirty="0"/>
          </a:p>
        </p:txBody>
      </p:sp>
      <p:sp>
        <p:nvSpPr>
          <p:cNvPr id="10" name="Text 8"/>
          <p:cNvSpPr/>
          <p:nvPr/>
        </p:nvSpPr>
        <p:spPr>
          <a:xfrm>
            <a:off x="793790" y="4659630"/>
            <a:ext cx="226814" cy="283488"/>
          </a:xfrm>
          <a:prstGeom prst="rect">
            <a:avLst/>
          </a:prstGeom>
          <a:noFill/>
          <a:ln/>
        </p:spPr>
        <p:txBody>
          <a:bodyPr wrap="none" lIns="0" tIns="0" rIns="0" bIns="0" rtlCol="0" anchor="t"/>
          <a:lstStyle/>
          <a:p>
            <a:pPr marL="0" indent="0" algn="l">
              <a:lnSpc>
                <a:spcPts val="2850"/>
              </a:lnSpc>
              <a:buNone/>
            </a:pPr>
            <a:r>
              <a:rPr lang="en-US" sz="1750" dirty="0">
                <a:solidFill>
                  <a:srgbClr val="E0D6DE"/>
                </a:solidFill>
                <a:latin typeface="Fira Mono Light" pitchFamily="34" charset="0"/>
                <a:ea typeface="Fira Mono Light" pitchFamily="34" charset="-122"/>
                <a:cs typeface="Fira Mono Light" pitchFamily="34" charset="-120"/>
              </a:rPr>
              <a:t>03</a:t>
            </a:r>
            <a:endParaRPr lang="en-US" sz="1750" dirty="0"/>
          </a:p>
        </p:txBody>
      </p:sp>
      <p:sp>
        <p:nvSpPr>
          <p:cNvPr id="11" name="Shape 9"/>
          <p:cNvSpPr/>
          <p:nvPr/>
        </p:nvSpPr>
        <p:spPr>
          <a:xfrm>
            <a:off x="793790" y="5014674"/>
            <a:ext cx="6407944" cy="30480"/>
          </a:xfrm>
          <a:prstGeom prst="rect">
            <a:avLst/>
          </a:prstGeom>
          <a:solidFill>
            <a:srgbClr val="FF6BD8"/>
          </a:solidFill>
          <a:ln/>
        </p:spPr>
        <p:txBody>
          <a:bodyPr/>
          <a:lstStyle/>
          <a:p>
            <a:endParaRPr lang="en-US"/>
          </a:p>
        </p:txBody>
      </p:sp>
      <p:sp>
        <p:nvSpPr>
          <p:cNvPr id="12" name="Text 10"/>
          <p:cNvSpPr/>
          <p:nvPr/>
        </p:nvSpPr>
        <p:spPr>
          <a:xfrm>
            <a:off x="793790" y="5188982"/>
            <a:ext cx="3475553" cy="354330"/>
          </a:xfrm>
          <a:prstGeom prst="rect">
            <a:avLst/>
          </a:prstGeom>
          <a:noFill/>
          <a:ln/>
        </p:spPr>
        <p:txBody>
          <a:bodyPr wrap="none" lIns="0" tIns="0" rIns="0" bIns="0" rtlCol="0" anchor="t"/>
          <a:lstStyle/>
          <a:p>
            <a:pPr marL="0" indent="0" algn="l">
              <a:lnSpc>
                <a:spcPts val="2750"/>
              </a:lnSpc>
              <a:buNone/>
            </a:pPr>
            <a:r>
              <a:rPr lang="en-US" sz="2200" dirty="0">
                <a:solidFill>
                  <a:srgbClr val="E0D6DE"/>
                </a:solidFill>
                <a:latin typeface="Fira Mono Medium" pitchFamily="34" charset="0"/>
                <a:ea typeface="Fira Mono Medium" pitchFamily="34" charset="-122"/>
                <a:cs typeface="Fira Mono Medium" pitchFamily="34" charset="-120"/>
              </a:rPr>
              <a:t>विद्यार्थी खुलकर सवाल पूछते हैं</a:t>
            </a:r>
            <a:endParaRPr lang="en-US" sz="2200" dirty="0"/>
          </a:p>
        </p:txBody>
      </p:sp>
      <p:sp>
        <p:nvSpPr>
          <p:cNvPr id="13" name="Text 11"/>
          <p:cNvSpPr/>
          <p:nvPr/>
        </p:nvSpPr>
        <p:spPr>
          <a:xfrm>
            <a:off x="7428548" y="4659630"/>
            <a:ext cx="226814" cy="283488"/>
          </a:xfrm>
          <a:prstGeom prst="rect">
            <a:avLst/>
          </a:prstGeom>
          <a:noFill/>
          <a:ln/>
        </p:spPr>
        <p:txBody>
          <a:bodyPr wrap="none" lIns="0" tIns="0" rIns="0" bIns="0" rtlCol="0" anchor="t"/>
          <a:lstStyle/>
          <a:p>
            <a:pPr marL="0" indent="0" algn="l">
              <a:lnSpc>
                <a:spcPts val="2850"/>
              </a:lnSpc>
              <a:buNone/>
            </a:pPr>
            <a:r>
              <a:rPr lang="en-US" sz="1750" dirty="0">
                <a:solidFill>
                  <a:srgbClr val="E0D6DE"/>
                </a:solidFill>
                <a:latin typeface="Fira Mono Light" pitchFamily="34" charset="0"/>
                <a:ea typeface="Fira Mono Light" pitchFamily="34" charset="-122"/>
                <a:cs typeface="Fira Mono Light" pitchFamily="34" charset="-120"/>
              </a:rPr>
              <a:t>04</a:t>
            </a:r>
            <a:endParaRPr lang="en-US" sz="1750" dirty="0"/>
          </a:p>
        </p:txBody>
      </p:sp>
      <p:sp>
        <p:nvSpPr>
          <p:cNvPr id="14" name="Shape 12"/>
          <p:cNvSpPr/>
          <p:nvPr/>
        </p:nvSpPr>
        <p:spPr>
          <a:xfrm>
            <a:off x="7428548" y="5014674"/>
            <a:ext cx="6408063" cy="30480"/>
          </a:xfrm>
          <a:prstGeom prst="rect">
            <a:avLst/>
          </a:prstGeom>
          <a:solidFill>
            <a:srgbClr val="FF6BD8"/>
          </a:solidFill>
          <a:ln/>
        </p:spPr>
        <p:txBody>
          <a:bodyPr/>
          <a:lstStyle/>
          <a:p>
            <a:endParaRPr lang="en-US"/>
          </a:p>
        </p:txBody>
      </p:sp>
      <p:sp>
        <p:nvSpPr>
          <p:cNvPr id="15" name="Text 13"/>
          <p:cNvSpPr/>
          <p:nvPr/>
        </p:nvSpPr>
        <p:spPr>
          <a:xfrm>
            <a:off x="7428548" y="5188982"/>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E0D6DE"/>
                </a:solidFill>
                <a:latin typeface="Fira Mono Medium" pitchFamily="34" charset="0"/>
                <a:ea typeface="Fira Mono Medium" pitchFamily="34" charset="-122"/>
                <a:cs typeface="Fira Mono Medium" pitchFamily="34" charset="-120"/>
              </a:rPr>
              <a:t>सीखने में रुचि बढ़ती है</a:t>
            </a:r>
            <a:endParaRPr lang="en-US" sz="2200" dirty="0"/>
          </a:p>
        </p:txBody>
      </p:sp>
      <p:sp>
        <p:nvSpPr>
          <p:cNvPr id="16" name="Text 14"/>
          <p:cNvSpPr/>
          <p:nvPr/>
        </p:nvSpPr>
        <p:spPr>
          <a:xfrm>
            <a:off x="793790" y="5940147"/>
            <a:ext cx="226814" cy="283488"/>
          </a:xfrm>
          <a:prstGeom prst="rect">
            <a:avLst/>
          </a:prstGeom>
          <a:noFill/>
          <a:ln/>
        </p:spPr>
        <p:txBody>
          <a:bodyPr wrap="none" lIns="0" tIns="0" rIns="0" bIns="0" rtlCol="0" anchor="t"/>
          <a:lstStyle/>
          <a:p>
            <a:pPr marL="0" indent="0" algn="l">
              <a:lnSpc>
                <a:spcPts val="2850"/>
              </a:lnSpc>
              <a:buNone/>
            </a:pPr>
            <a:r>
              <a:rPr lang="en-US" sz="1750" dirty="0">
                <a:solidFill>
                  <a:srgbClr val="E0D6DE"/>
                </a:solidFill>
                <a:latin typeface="Fira Mono Light" pitchFamily="34" charset="0"/>
                <a:ea typeface="Fira Mono Light" pitchFamily="34" charset="-122"/>
                <a:cs typeface="Fira Mono Light" pitchFamily="34" charset="-120"/>
              </a:rPr>
              <a:t>05</a:t>
            </a:r>
            <a:endParaRPr lang="en-US" sz="1750" dirty="0"/>
          </a:p>
        </p:txBody>
      </p:sp>
      <p:sp>
        <p:nvSpPr>
          <p:cNvPr id="17" name="Shape 15"/>
          <p:cNvSpPr/>
          <p:nvPr/>
        </p:nvSpPr>
        <p:spPr>
          <a:xfrm>
            <a:off x="793790" y="6295192"/>
            <a:ext cx="6407944" cy="30480"/>
          </a:xfrm>
          <a:prstGeom prst="rect">
            <a:avLst/>
          </a:prstGeom>
          <a:solidFill>
            <a:srgbClr val="FF6BD8"/>
          </a:solidFill>
          <a:ln/>
        </p:spPr>
        <p:txBody>
          <a:bodyPr/>
          <a:lstStyle/>
          <a:p>
            <a:endParaRPr lang="en-US"/>
          </a:p>
        </p:txBody>
      </p:sp>
      <p:sp>
        <p:nvSpPr>
          <p:cNvPr id="18" name="Text 16"/>
          <p:cNvSpPr/>
          <p:nvPr/>
        </p:nvSpPr>
        <p:spPr>
          <a:xfrm>
            <a:off x="793790" y="6469499"/>
            <a:ext cx="5417820" cy="354330"/>
          </a:xfrm>
          <a:prstGeom prst="rect">
            <a:avLst/>
          </a:prstGeom>
          <a:noFill/>
          <a:ln/>
        </p:spPr>
        <p:txBody>
          <a:bodyPr wrap="none" lIns="0" tIns="0" rIns="0" bIns="0" rtlCol="0" anchor="t"/>
          <a:lstStyle/>
          <a:p>
            <a:pPr marL="0" indent="0" algn="l">
              <a:lnSpc>
                <a:spcPts val="2750"/>
              </a:lnSpc>
              <a:buNone/>
            </a:pPr>
            <a:r>
              <a:rPr lang="en-US" sz="2200" dirty="0">
                <a:solidFill>
                  <a:srgbClr val="E0D6DE"/>
                </a:solidFill>
                <a:latin typeface="Fira Mono Medium" pitchFamily="34" charset="0"/>
                <a:ea typeface="Fira Mono Medium" pitchFamily="34" charset="-122"/>
                <a:cs typeface="Fira Mono Medium" pitchFamily="34" charset="-120"/>
              </a:rPr>
              <a:t>शिक्षक और छात्रों के बीच अच्छा संबंध बनता है</a:t>
            </a:r>
            <a:endParaRPr lang="en-US" sz="2200" dirty="0"/>
          </a:p>
        </p:txBody>
      </p:sp>
      <p:sp>
        <p:nvSpPr>
          <p:cNvPr id="19" name="Text 17"/>
          <p:cNvSpPr/>
          <p:nvPr/>
        </p:nvSpPr>
        <p:spPr>
          <a:xfrm>
            <a:off x="7428548" y="5940147"/>
            <a:ext cx="226814" cy="283488"/>
          </a:xfrm>
          <a:prstGeom prst="rect">
            <a:avLst/>
          </a:prstGeom>
          <a:noFill/>
          <a:ln/>
        </p:spPr>
        <p:txBody>
          <a:bodyPr wrap="none" lIns="0" tIns="0" rIns="0" bIns="0" rtlCol="0" anchor="t"/>
          <a:lstStyle/>
          <a:p>
            <a:pPr marL="0" indent="0" algn="l">
              <a:lnSpc>
                <a:spcPts val="2850"/>
              </a:lnSpc>
              <a:buNone/>
            </a:pPr>
            <a:r>
              <a:rPr lang="en-US" sz="1750" dirty="0">
                <a:solidFill>
                  <a:srgbClr val="E0D6DE"/>
                </a:solidFill>
                <a:latin typeface="Fira Mono Light" pitchFamily="34" charset="0"/>
                <a:ea typeface="Fira Mono Light" pitchFamily="34" charset="-122"/>
                <a:cs typeface="Fira Mono Light" pitchFamily="34" charset="-120"/>
              </a:rPr>
              <a:t>06</a:t>
            </a:r>
            <a:endParaRPr lang="en-US" sz="1750" dirty="0"/>
          </a:p>
        </p:txBody>
      </p:sp>
      <p:sp>
        <p:nvSpPr>
          <p:cNvPr id="20" name="Shape 18"/>
          <p:cNvSpPr/>
          <p:nvPr/>
        </p:nvSpPr>
        <p:spPr>
          <a:xfrm>
            <a:off x="7428548" y="6295192"/>
            <a:ext cx="6408063" cy="30480"/>
          </a:xfrm>
          <a:prstGeom prst="rect">
            <a:avLst/>
          </a:prstGeom>
          <a:solidFill>
            <a:srgbClr val="FF6BD8"/>
          </a:solidFill>
          <a:ln/>
        </p:spPr>
        <p:txBody>
          <a:bodyPr/>
          <a:lstStyle/>
          <a:p>
            <a:endParaRPr lang="en-US"/>
          </a:p>
        </p:txBody>
      </p:sp>
      <p:sp>
        <p:nvSpPr>
          <p:cNvPr id="21" name="Text 19"/>
          <p:cNvSpPr/>
          <p:nvPr/>
        </p:nvSpPr>
        <p:spPr>
          <a:xfrm>
            <a:off x="7428548" y="6469499"/>
            <a:ext cx="4696897" cy="354330"/>
          </a:xfrm>
          <a:prstGeom prst="rect">
            <a:avLst/>
          </a:prstGeom>
          <a:noFill/>
          <a:ln/>
        </p:spPr>
        <p:txBody>
          <a:bodyPr wrap="none" lIns="0" tIns="0" rIns="0" bIns="0" rtlCol="0" anchor="t"/>
          <a:lstStyle/>
          <a:p>
            <a:pPr marL="0" indent="0" algn="l">
              <a:lnSpc>
                <a:spcPts val="2750"/>
              </a:lnSpc>
              <a:buNone/>
            </a:pPr>
            <a:r>
              <a:rPr lang="en-US" sz="2200" dirty="0">
                <a:solidFill>
                  <a:srgbClr val="E0D6DE"/>
                </a:solidFill>
                <a:latin typeface="Fira Mono Medium" pitchFamily="34" charset="0"/>
                <a:ea typeface="Fira Mono Medium" pitchFamily="34" charset="-122"/>
                <a:cs typeface="Fira Mono Medium" pitchFamily="34" charset="-120"/>
              </a:rPr>
              <a:t>पूरी क्लास सक्रिय और जीवंत हो जाती है</a:t>
            </a:r>
            <a:endParaRPr lang="en-US" sz="2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name="Slide 5">
    <p:spTree>
      <p:nvGrpSpPr>
        <p:cNvPr id="1" name=""/>
        <p:cNvGrpSpPr/>
        <p:nvPr/>
      </p:nvGrpSpPr>
      <p:grpSpPr>
        <a:xfrm>
          <a:off x="0" y="0"/>
          <a:ext cx="0" cy="0"/>
          <a:chOff x="0" y="0"/>
          <a:chExt cx="0" cy="0"/>
        </a:xfrm>
      </p:grpSpPr>
      <p:sp>
        <p:nvSpPr>
          <p:cNvPr id="2" name="Text 0"/>
          <p:cNvSpPr/>
          <p:nvPr/>
        </p:nvSpPr>
        <p:spPr>
          <a:xfrm>
            <a:off x="1679019" y="458748"/>
            <a:ext cx="7194947" cy="510421"/>
          </a:xfrm>
          <a:prstGeom prst="rect">
            <a:avLst/>
          </a:prstGeom>
          <a:noFill/>
          <a:ln/>
        </p:spPr>
        <p:txBody>
          <a:bodyPr wrap="none" lIns="0" tIns="0" rIns="0" bIns="0" rtlCol="0" anchor="t"/>
          <a:lstStyle/>
          <a:p>
            <a:pPr marL="0" indent="0" algn="l">
              <a:lnSpc>
                <a:spcPts val="4000"/>
              </a:lnSpc>
              <a:buNone/>
            </a:pPr>
            <a:r>
              <a:rPr lang="en-US" sz="3200" dirty="0">
                <a:solidFill>
                  <a:srgbClr val="FBF3FA"/>
                </a:solidFill>
                <a:latin typeface="Fira Mono Medium" pitchFamily="34" charset="0"/>
                <a:ea typeface="Fira Mono Medium" pitchFamily="34" charset="-122"/>
                <a:cs typeface="Fira Mono Medium" pitchFamily="34" charset="-120"/>
              </a:rPr>
              <a:t>ऑफिस में Ice Breaking क्यों जरूरी है</a:t>
            </a:r>
            <a:endParaRPr lang="en-US" sz="3200" dirty="0"/>
          </a:p>
        </p:txBody>
      </p:sp>
      <p:sp>
        <p:nvSpPr>
          <p:cNvPr id="3" name="Text 1"/>
          <p:cNvSpPr/>
          <p:nvPr/>
        </p:nvSpPr>
        <p:spPr>
          <a:xfrm>
            <a:off x="1679019" y="2878336"/>
            <a:ext cx="2042041" cy="255151"/>
          </a:xfrm>
          <a:prstGeom prst="rect">
            <a:avLst/>
          </a:prstGeom>
          <a:noFill/>
          <a:ln/>
        </p:spPr>
        <p:txBody>
          <a:bodyPr wrap="none" lIns="0" tIns="0" rIns="0" bIns="0" rtlCol="0" anchor="t"/>
          <a:lstStyle/>
          <a:p>
            <a:pPr marL="0" indent="0" algn="l">
              <a:lnSpc>
                <a:spcPts val="2000"/>
              </a:lnSpc>
              <a:buNone/>
            </a:pPr>
            <a:r>
              <a:rPr lang="en-US" sz="1600" dirty="0">
                <a:solidFill>
                  <a:srgbClr val="FBF3FA"/>
                </a:solidFill>
                <a:latin typeface="Fira Mono Medium" pitchFamily="34" charset="0"/>
                <a:ea typeface="Fira Mono Medium" pitchFamily="34" charset="-122"/>
                <a:cs typeface="Fira Mono Medium" pitchFamily="34" charset="-120"/>
              </a:rPr>
              <a:t>कार्यस्थल पर महत्व</a:t>
            </a:r>
            <a:endParaRPr lang="en-US" sz="1600" dirty="0"/>
          </a:p>
        </p:txBody>
      </p:sp>
      <p:sp>
        <p:nvSpPr>
          <p:cNvPr id="4" name="Text 2"/>
          <p:cNvSpPr/>
          <p:nvPr/>
        </p:nvSpPr>
        <p:spPr>
          <a:xfrm>
            <a:off x="1679019" y="3251121"/>
            <a:ext cx="3686294" cy="449580"/>
          </a:xfrm>
          <a:prstGeom prst="rect">
            <a:avLst/>
          </a:prstGeom>
          <a:noFill/>
          <a:ln/>
        </p:spPr>
        <p:txBody>
          <a:bodyPr wrap="square" lIns="0" tIns="0" rIns="0" bIns="0" rtlCol="0" anchor="t"/>
          <a:lstStyle/>
          <a:p>
            <a:pPr marL="0" indent="0" algn="l">
              <a:lnSpc>
                <a:spcPts val="1750"/>
              </a:lnSpc>
              <a:buNone/>
            </a:pPr>
            <a:r>
              <a:rPr lang="en-US" sz="1250" dirty="0">
                <a:solidFill>
                  <a:srgbClr val="E0D6DE"/>
                </a:solidFill>
                <a:latin typeface="Fira Sans" pitchFamily="34" charset="0"/>
                <a:ea typeface="Fira Sans" pitchFamily="34" charset="-122"/>
                <a:cs typeface="Fira Sans" pitchFamily="34" charset="-120"/>
              </a:rPr>
              <a:t>ऑफिस में भी Ice Breaking बहुत जरूरी होती है, खासकर जब नए कर्मचारी या अधिकारी टीम में शामिल होते हैं।</a:t>
            </a:r>
            <a:endParaRPr lang="en-US" sz="1250" dirty="0"/>
          </a:p>
        </p:txBody>
      </p:sp>
      <p:pic>
        <p:nvPicPr>
          <p:cNvPr id="5" name="Image 0" descr="preencoded.png"/>
          <p:cNvPicPr>
            <a:picLocks noChangeAspect="1"/>
          </p:cNvPicPr>
          <p:nvPr/>
        </p:nvPicPr>
        <p:blipFill>
          <a:blip r:embed="rId3"/>
          <a:stretch>
            <a:fillRect/>
          </a:stretch>
        </p:blipFill>
        <p:spPr>
          <a:xfrm>
            <a:off x="5771317" y="1277898"/>
            <a:ext cx="7187446" cy="4011573"/>
          </a:xfrm>
          <a:prstGeom prst="rect">
            <a:avLst/>
          </a:prstGeom>
        </p:spPr>
      </p:pic>
      <p:sp>
        <p:nvSpPr>
          <p:cNvPr id="6" name="Shape 3"/>
          <p:cNvSpPr/>
          <p:nvPr/>
        </p:nvSpPr>
        <p:spPr>
          <a:xfrm>
            <a:off x="1679019" y="5640705"/>
            <a:ext cx="81677" cy="81677"/>
          </a:xfrm>
          <a:prstGeom prst="roundRect">
            <a:avLst>
              <a:gd name="adj" fmla="val 559766"/>
            </a:avLst>
          </a:prstGeom>
          <a:solidFill>
            <a:srgbClr val="FF6BD8"/>
          </a:solidFill>
          <a:ln/>
        </p:spPr>
        <p:txBody>
          <a:bodyPr/>
          <a:lstStyle/>
          <a:p>
            <a:endParaRPr lang="en-US"/>
          </a:p>
        </p:txBody>
      </p:sp>
      <p:sp>
        <p:nvSpPr>
          <p:cNvPr id="7" name="Text 4"/>
          <p:cNvSpPr/>
          <p:nvPr/>
        </p:nvSpPr>
        <p:spPr>
          <a:xfrm>
            <a:off x="1878330" y="5554028"/>
            <a:ext cx="2813447" cy="255151"/>
          </a:xfrm>
          <a:prstGeom prst="rect">
            <a:avLst/>
          </a:prstGeom>
          <a:noFill/>
          <a:ln/>
        </p:spPr>
        <p:txBody>
          <a:bodyPr wrap="none" lIns="0" tIns="0" rIns="0" bIns="0" rtlCol="0" anchor="t"/>
          <a:lstStyle/>
          <a:p>
            <a:pPr marL="0" indent="0" algn="l">
              <a:lnSpc>
                <a:spcPts val="2000"/>
              </a:lnSpc>
              <a:buNone/>
            </a:pPr>
            <a:r>
              <a:rPr lang="en-US" sz="1600" dirty="0">
                <a:solidFill>
                  <a:srgbClr val="E0D6DE"/>
                </a:solidFill>
                <a:latin typeface="Fira Mono Medium" pitchFamily="34" charset="0"/>
                <a:ea typeface="Fira Mono Medium" pitchFamily="34" charset="-122"/>
                <a:cs typeface="Fira Mono Medium" pitchFamily="34" charset="-120"/>
              </a:rPr>
              <a:t>कर्मचारियों के बीच भरोसा बढ़ता है</a:t>
            </a:r>
            <a:endParaRPr lang="en-US" sz="1600" dirty="0"/>
          </a:p>
        </p:txBody>
      </p:sp>
      <p:sp>
        <p:nvSpPr>
          <p:cNvPr id="8" name="Shape 5"/>
          <p:cNvSpPr/>
          <p:nvPr/>
        </p:nvSpPr>
        <p:spPr>
          <a:xfrm>
            <a:off x="1679019" y="6131123"/>
            <a:ext cx="81677" cy="81677"/>
          </a:xfrm>
          <a:prstGeom prst="roundRect">
            <a:avLst>
              <a:gd name="adj" fmla="val 559766"/>
            </a:avLst>
          </a:prstGeom>
          <a:solidFill>
            <a:srgbClr val="FF6BD8"/>
          </a:solidFill>
          <a:ln/>
        </p:spPr>
        <p:txBody>
          <a:bodyPr/>
          <a:lstStyle/>
          <a:p>
            <a:endParaRPr lang="en-US"/>
          </a:p>
        </p:txBody>
      </p:sp>
      <p:sp>
        <p:nvSpPr>
          <p:cNvPr id="9" name="Text 6"/>
          <p:cNvSpPr/>
          <p:nvPr/>
        </p:nvSpPr>
        <p:spPr>
          <a:xfrm>
            <a:off x="1878330" y="6044446"/>
            <a:ext cx="2042041" cy="255151"/>
          </a:xfrm>
          <a:prstGeom prst="rect">
            <a:avLst/>
          </a:prstGeom>
          <a:noFill/>
          <a:ln/>
        </p:spPr>
        <p:txBody>
          <a:bodyPr wrap="none" lIns="0" tIns="0" rIns="0" bIns="0" rtlCol="0" anchor="t"/>
          <a:lstStyle/>
          <a:p>
            <a:pPr marL="0" indent="0" algn="l">
              <a:lnSpc>
                <a:spcPts val="2000"/>
              </a:lnSpc>
              <a:buNone/>
            </a:pPr>
            <a:r>
              <a:rPr lang="en-US" sz="1600" dirty="0">
                <a:solidFill>
                  <a:srgbClr val="E0D6DE"/>
                </a:solidFill>
                <a:latin typeface="Fira Mono Medium" pitchFamily="34" charset="0"/>
                <a:ea typeface="Fira Mono Medium" pitchFamily="34" charset="-122"/>
                <a:cs typeface="Fira Mono Medium" pitchFamily="34" charset="-120"/>
              </a:rPr>
              <a:t>टीमवर्क मजबूत होता है</a:t>
            </a:r>
            <a:endParaRPr lang="en-US" sz="1600" dirty="0"/>
          </a:p>
        </p:txBody>
      </p:sp>
      <p:sp>
        <p:nvSpPr>
          <p:cNvPr id="10" name="Shape 7"/>
          <p:cNvSpPr/>
          <p:nvPr/>
        </p:nvSpPr>
        <p:spPr>
          <a:xfrm>
            <a:off x="1679019" y="6621542"/>
            <a:ext cx="81677" cy="81677"/>
          </a:xfrm>
          <a:prstGeom prst="roundRect">
            <a:avLst>
              <a:gd name="adj" fmla="val 559766"/>
            </a:avLst>
          </a:prstGeom>
          <a:solidFill>
            <a:srgbClr val="FF6BD8"/>
          </a:solidFill>
          <a:ln/>
        </p:spPr>
        <p:txBody>
          <a:bodyPr/>
          <a:lstStyle/>
          <a:p>
            <a:endParaRPr lang="en-US"/>
          </a:p>
        </p:txBody>
      </p:sp>
      <p:sp>
        <p:nvSpPr>
          <p:cNvPr id="11" name="Text 8"/>
          <p:cNvSpPr/>
          <p:nvPr/>
        </p:nvSpPr>
        <p:spPr>
          <a:xfrm>
            <a:off x="1878330" y="6534864"/>
            <a:ext cx="3429119" cy="255151"/>
          </a:xfrm>
          <a:prstGeom prst="rect">
            <a:avLst/>
          </a:prstGeom>
          <a:noFill/>
          <a:ln/>
        </p:spPr>
        <p:txBody>
          <a:bodyPr wrap="none" lIns="0" tIns="0" rIns="0" bIns="0" rtlCol="0" anchor="t"/>
          <a:lstStyle/>
          <a:p>
            <a:pPr marL="0" indent="0" algn="l">
              <a:lnSpc>
                <a:spcPts val="2000"/>
              </a:lnSpc>
              <a:buNone/>
            </a:pPr>
            <a:r>
              <a:rPr lang="en-US" sz="1600" dirty="0">
                <a:solidFill>
                  <a:srgbClr val="E0D6DE"/>
                </a:solidFill>
                <a:latin typeface="Fira Mono Medium" pitchFamily="34" charset="0"/>
                <a:ea typeface="Fira Mono Medium" pitchFamily="34" charset="-122"/>
                <a:cs typeface="Fira Mono Medium" pitchFamily="34" charset="-120"/>
              </a:rPr>
              <a:t>काम करने का माहौल सकारात्मक बनता है</a:t>
            </a:r>
            <a:endParaRPr lang="en-US" sz="1600" dirty="0"/>
          </a:p>
        </p:txBody>
      </p:sp>
      <p:sp>
        <p:nvSpPr>
          <p:cNvPr id="12" name="Shape 9"/>
          <p:cNvSpPr/>
          <p:nvPr/>
        </p:nvSpPr>
        <p:spPr>
          <a:xfrm>
            <a:off x="1679019" y="7111960"/>
            <a:ext cx="81677" cy="81677"/>
          </a:xfrm>
          <a:prstGeom prst="roundRect">
            <a:avLst>
              <a:gd name="adj" fmla="val 559766"/>
            </a:avLst>
          </a:prstGeom>
          <a:solidFill>
            <a:srgbClr val="FF6BD8"/>
          </a:solidFill>
          <a:ln/>
        </p:spPr>
        <p:txBody>
          <a:bodyPr/>
          <a:lstStyle/>
          <a:p>
            <a:endParaRPr lang="en-US"/>
          </a:p>
        </p:txBody>
      </p:sp>
      <p:sp>
        <p:nvSpPr>
          <p:cNvPr id="13" name="Text 10"/>
          <p:cNvSpPr/>
          <p:nvPr/>
        </p:nvSpPr>
        <p:spPr>
          <a:xfrm>
            <a:off x="1878330" y="7025283"/>
            <a:ext cx="2042041" cy="255151"/>
          </a:xfrm>
          <a:prstGeom prst="rect">
            <a:avLst/>
          </a:prstGeom>
          <a:noFill/>
          <a:ln/>
        </p:spPr>
        <p:txBody>
          <a:bodyPr wrap="none" lIns="0" tIns="0" rIns="0" bIns="0" rtlCol="0" anchor="t"/>
          <a:lstStyle/>
          <a:p>
            <a:pPr marL="0" indent="0" algn="l">
              <a:lnSpc>
                <a:spcPts val="2000"/>
              </a:lnSpc>
              <a:buNone/>
            </a:pPr>
            <a:r>
              <a:rPr lang="en-US" sz="1600" dirty="0">
                <a:solidFill>
                  <a:srgbClr val="E0D6DE"/>
                </a:solidFill>
                <a:latin typeface="Fira Mono Medium" pitchFamily="34" charset="0"/>
                <a:ea typeface="Fira Mono Medium" pitchFamily="34" charset="-122"/>
                <a:cs typeface="Fira Mono Medium" pitchFamily="34" charset="-120"/>
              </a:rPr>
              <a:t>संचार बेहतर होता है</a:t>
            </a:r>
            <a:endParaRPr lang="en-US" sz="1600" dirty="0"/>
          </a:p>
        </p:txBody>
      </p:sp>
      <p:sp>
        <p:nvSpPr>
          <p:cNvPr id="14" name="Shape 11"/>
          <p:cNvSpPr/>
          <p:nvPr/>
        </p:nvSpPr>
        <p:spPr>
          <a:xfrm>
            <a:off x="1679019" y="7602379"/>
            <a:ext cx="81677" cy="81677"/>
          </a:xfrm>
          <a:prstGeom prst="roundRect">
            <a:avLst>
              <a:gd name="adj" fmla="val 559766"/>
            </a:avLst>
          </a:prstGeom>
          <a:solidFill>
            <a:srgbClr val="FF6BD8"/>
          </a:solidFill>
          <a:ln/>
        </p:spPr>
        <p:txBody>
          <a:bodyPr/>
          <a:lstStyle/>
          <a:p>
            <a:endParaRPr lang="en-US"/>
          </a:p>
        </p:txBody>
      </p:sp>
      <p:sp>
        <p:nvSpPr>
          <p:cNvPr id="15" name="Text 12"/>
          <p:cNvSpPr/>
          <p:nvPr/>
        </p:nvSpPr>
        <p:spPr>
          <a:xfrm>
            <a:off x="1878330" y="7515701"/>
            <a:ext cx="3353753" cy="255151"/>
          </a:xfrm>
          <a:prstGeom prst="rect">
            <a:avLst/>
          </a:prstGeom>
          <a:noFill/>
          <a:ln/>
        </p:spPr>
        <p:txBody>
          <a:bodyPr wrap="none" lIns="0" tIns="0" rIns="0" bIns="0" rtlCol="0" anchor="t"/>
          <a:lstStyle/>
          <a:p>
            <a:pPr marL="0" indent="0" algn="l">
              <a:lnSpc>
                <a:spcPts val="2000"/>
              </a:lnSpc>
              <a:buNone/>
            </a:pPr>
            <a:r>
              <a:rPr lang="en-US" sz="1600" dirty="0">
                <a:solidFill>
                  <a:srgbClr val="E0D6DE"/>
                </a:solidFill>
                <a:latin typeface="Fira Mono Medium" pitchFamily="34" charset="0"/>
                <a:ea typeface="Fira Mono Medium" pitchFamily="34" charset="-122"/>
                <a:cs typeface="Fira Mono Medium" pitchFamily="34" charset="-120"/>
              </a:rPr>
              <a:t>कार्यक्षमता (Productivity) बढ़ती है</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199703" y="1002387"/>
            <a:ext cx="7441883" cy="636746"/>
          </a:xfrm>
          <a:prstGeom prst="rect">
            <a:avLst/>
          </a:prstGeom>
          <a:noFill/>
          <a:ln/>
        </p:spPr>
        <p:txBody>
          <a:bodyPr wrap="none" lIns="0" tIns="0" rIns="0" bIns="0" rtlCol="0" anchor="t"/>
          <a:lstStyle/>
          <a:p>
            <a:pPr marL="0" indent="0" algn="l">
              <a:lnSpc>
                <a:spcPts val="5000"/>
              </a:lnSpc>
              <a:buNone/>
            </a:pPr>
            <a:r>
              <a:rPr lang="en-US" sz="4000" dirty="0">
                <a:solidFill>
                  <a:srgbClr val="FBF3FA"/>
                </a:solidFill>
                <a:latin typeface="Fira Mono Medium" pitchFamily="34" charset="0"/>
                <a:ea typeface="Fira Mono Medium" pitchFamily="34" charset="-122"/>
                <a:cs typeface="Fira Mono Medium" pitchFamily="34" charset="-120"/>
              </a:rPr>
              <a:t>Ice Breaking का व्यापक उद्देश्य</a:t>
            </a:r>
            <a:endParaRPr lang="en-US" sz="4000" dirty="0"/>
          </a:p>
        </p:txBody>
      </p:sp>
      <p:sp>
        <p:nvSpPr>
          <p:cNvPr id="4" name="Shape 1"/>
          <p:cNvSpPr/>
          <p:nvPr/>
        </p:nvSpPr>
        <p:spPr>
          <a:xfrm>
            <a:off x="6199703" y="1913811"/>
            <a:ext cx="7717393" cy="1190982"/>
          </a:xfrm>
          <a:prstGeom prst="roundRect">
            <a:avLst>
              <a:gd name="adj" fmla="val 9213"/>
            </a:avLst>
          </a:prstGeom>
          <a:solidFill>
            <a:srgbClr val="0F0F10"/>
          </a:solidFill>
          <a:ln w="22860">
            <a:solidFill>
              <a:srgbClr val="474748"/>
            </a:solidFill>
            <a:prstDash val="solid"/>
          </a:ln>
        </p:spPr>
        <p:txBody>
          <a:bodyPr/>
          <a:lstStyle/>
          <a:p>
            <a:endParaRPr lang="en-US"/>
          </a:p>
        </p:txBody>
      </p:sp>
      <p:sp>
        <p:nvSpPr>
          <p:cNvPr id="5" name="Shape 2"/>
          <p:cNvSpPr/>
          <p:nvPr/>
        </p:nvSpPr>
        <p:spPr>
          <a:xfrm>
            <a:off x="6176843" y="1913811"/>
            <a:ext cx="91440" cy="1190982"/>
          </a:xfrm>
          <a:prstGeom prst="roundRect">
            <a:avLst>
              <a:gd name="adj" fmla="val 33433"/>
            </a:avLst>
          </a:prstGeom>
          <a:solidFill>
            <a:srgbClr val="FF6BD8"/>
          </a:solidFill>
          <a:ln/>
        </p:spPr>
        <p:txBody>
          <a:bodyPr/>
          <a:lstStyle/>
          <a:p>
            <a:endParaRPr lang="en-US"/>
          </a:p>
        </p:txBody>
      </p:sp>
      <p:sp>
        <p:nvSpPr>
          <p:cNvPr id="6" name="Text 3"/>
          <p:cNvSpPr/>
          <p:nvPr/>
        </p:nvSpPr>
        <p:spPr>
          <a:xfrm>
            <a:off x="6494859" y="2140387"/>
            <a:ext cx="2547461" cy="318492"/>
          </a:xfrm>
          <a:prstGeom prst="rect">
            <a:avLst/>
          </a:prstGeom>
          <a:noFill/>
          <a:ln/>
        </p:spPr>
        <p:txBody>
          <a:bodyPr wrap="none" lIns="0" tIns="0" rIns="0" bIns="0" rtlCol="0" anchor="t"/>
          <a:lstStyle/>
          <a:p>
            <a:pPr marL="0" indent="0" algn="l">
              <a:lnSpc>
                <a:spcPts val="2500"/>
              </a:lnSpc>
              <a:buNone/>
            </a:pPr>
            <a:r>
              <a:rPr lang="en-US" sz="2000" dirty="0">
                <a:solidFill>
                  <a:srgbClr val="E0D6DE"/>
                </a:solidFill>
                <a:latin typeface="Fira Mono Medium" pitchFamily="34" charset="0"/>
                <a:ea typeface="Fira Mono Medium" pitchFamily="34" charset="-122"/>
                <a:cs typeface="Fira Mono Medium" pitchFamily="34" charset="-120"/>
              </a:rPr>
              <a:t>झिझक खत्म करना</a:t>
            </a:r>
            <a:endParaRPr lang="en-US" sz="2000" dirty="0"/>
          </a:p>
        </p:txBody>
      </p:sp>
      <p:sp>
        <p:nvSpPr>
          <p:cNvPr id="7" name="Text 4"/>
          <p:cNvSpPr/>
          <p:nvPr/>
        </p:nvSpPr>
        <p:spPr>
          <a:xfrm>
            <a:off x="6494859" y="2568654"/>
            <a:ext cx="7195661" cy="309563"/>
          </a:xfrm>
          <a:prstGeom prst="rect">
            <a:avLst/>
          </a:prstGeom>
          <a:noFill/>
          <a:ln/>
        </p:spPr>
        <p:txBody>
          <a:bodyPr wrap="none" lIns="0" tIns="0" rIns="0" bIns="0" rtlCol="0" anchor="t"/>
          <a:lstStyle/>
          <a:p>
            <a:pPr marL="0" indent="0" algn="l">
              <a:lnSpc>
                <a:spcPts val="2400"/>
              </a:lnSpc>
              <a:buNone/>
            </a:pPr>
            <a:r>
              <a:rPr lang="en-US" sz="1600" dirty="0">
                <a:solidFill>
                  <a:srgbClr val="E0D6DE"/>
                </a:solidFill>
                <a:latin typeface="Fira Sans" pitchFamily="34" charset="0"/>
                <a:ea typeface="Fira Sans" pitchFamily="34" charset="-122"/>
                <a:cs typeface="Fira Sans" pitchFamily="34" charset="-120"/>
              </a:rPr>
              <a:t>लोगों के बीच की औपचारिकता और दूरी कम करना</a:t>
            </a:r>
            <a:endParaRPr lang="en-US" sz="1600" dirty="0"/>
          </a:p>
        </p:txBody>
      </p:sp>
      <p:sp>
        <p:nvSpPr>
          <p:cNvPr id="8" name="Shape 5"/>
          <p:cNvSpPr/>
          <p:nvPr/>
        </p:nvSpPr>
        <p:spPr>
          <a:xfrm>
            <a:off x="6199703" y="3287911"/>
            <a:ext cx="7717393" cy="1190982"/>
          </a:xfrm>
          <a:prstGeom prst="roundRect">
            <a:avLst>
              <a:gd name="adj" fmla="val 9213"/>
            </a:avLst>
          </a:prstGeom>
          <a:solidFill>
            <a:srgbClr val="0F0F10"/>
          </a:solidFill>
          <a:ln w="22860">
            <a:solidFill>
              <a:srgbClr val="474748"/>
            </a:solidFill>
            <a:prstDash val="solid"/>
          </a:ln>
        </p:spPr>
        <p:txBody>
          <a:bodyPr/>
          <a:lstStyle/>
          <a:p>
            <a:endParaRPr lang="en-US"/>
          </a:p>
        </p:txBody>
      </p:sp>
      <p:sp>
        <p:nvSpPr>
          <p:cNvPr id="9" name="Shape 6"/>
          <p:cNvSpPr/>
          <p:nvPr/>
        </p:nvSpPr>
        <p:spPr>
          <a:xfrm>
            <a:off x="6176843" y="3287911"/>
            <a:ext cx="91440" cy="1190982"/>
          </a:xfrm>
          <a:prstGeom prst="roundRect">
            <a:avLst>
              <a:gd name="adj" fmla="val 33433"/>
            </a:avLst>
          </a:prstGeom>
          <a:solidFill>
            <a:srgbClr val="FF6BD8"/>
          </a:solidFill>
          <a:ln/>
        </p:spPr>
        <p:txBody>
          <a:bodyPr/>
          <a:lstStyle/>
          <a:p>
            <a:endParaRPr lang="en-US"/>
          </a:p>
        </p:txBody>
      </p:sp>
      <p:sp>
        <p:nvSpPr>
          <p:cNvPr id="10" name="Text 7"/>
          <p:cNvSpPr/>
          <p:nvPr/>
        </p:nvSpPr>
        <p:spPr>
          <a:xfrm>
            <a:off x="6494859" y="3514487"/>
            <a:ext cx="2547461" cy="318492"/>
          </a:xfrm>
          <a:prstGeom prst="rect">
            <a:avLst/>
          </a:prstGeom>
          <a:noFill/>
          <a:ln/>
        </p:spPr>
        <p:txBody>
          <a:bodyPr wrap="none" lIns="0" tIns="0" rIns="0" bIns="0" rtlCol="0" anchor="t"/>
          <a:lstStyle/>
          <a:p>
            <a:pPr marL="0" indent="0" algn="l">
              <a:lnSpc>
                <a:spcPts val="2500"/>
              </a:lnSpc>
              <a:buNone/>
            </a:pPr>
            <a:r>
              <a:rPr lang="en-US" sz="2000" dirty="0">
                <a:solidFill>
                  <a:srgbClr val="E0D6DE"/>
                </a:solidFill>
                <a:latin typeface="Fira Mono Medium" pitchFamily="34" charset="0"/>
                <a:ea typeface="Fira Mono Medium" pitchFamily="34" charset="-122"/>
                <a:cs typeface="Fira Mono Medium" pitchFamily="34" charset="-120"/>
              </a:rPr>
              <a:t>संवाद को आसान बनाना</a:t>
            </a:r>
            <a:endParaRPr lang="en-US" sz="2000" dirty="0"/>
          </a:p>
        </p:txBody>
      </p:sp>
      <p:sp>
        <p:nvSpPr>
          <p:cNvPr id="11" name="Text 8"/>
          <p:cNvSpPr/>
          <p:nvPr/>
        </p:nvSpPr>
        <p:spPr>
          <a:xfrm>
            <a:off x="6494859" y="3942755"/>
            <a:ext cx="7195661" cy="309563"/>
          </a:xfrm>
          <a:prstGeom prst="rect">
            <a:avLst/>
          </a:prstGeom>
          <a:noFill/>
          <a:ln/>
        </p:spPr>
        <p:txBody>
          <a:bodyPr wrap="none" lIns="0" tIns="0" rIns="0" bIns="0" rtlCol="0" anchor="t"/>
          <a:lstStyle/>
          <a:p>
            <a:pPr marL="0" indent="0" algn="l">
              <a:lnSpc>
                <a:spcPts val="2400"/>
              </a:lnSpc>
              <a:buNone/>
            </a:pPr>
            <a:r>
              <a:rPr lang="en-US" sz="1600" dirty="0">
                <a:solidFill>
                  <a:srgbClr val="E0D6DE"/>
                </a:solidFill>
                <a:latin typeface="Fira Sans" pitchFamily="34" charset="0"/>
                <a:ea typeface="Fira Sans" pitchFamily="34" charset="-122"/>
                <a:cs typeface="Fira Sans" pitchFamily="34" charset="-120"/>
              </a:rPr>
              <a:t>खुलकर बातचीत करने के लिए प्रेरित करना</a:t>
            </a:r>
            <a:endParaRPr lang="en-US" sz="1600" dirty="0"/>
          </a:p>
        </p:txBody>
      </p:sp>
      <p:sp>
        <p:nvSpPr>
          <p:cNvPr id="12" name="Shape 9"/>
          <p:cNvSpPr/>
          <p:nvPr/>
        </p:nvSpPr>
        <p:spPr>
          <a:xfrm>
            <a:off x="6199703" y="4662011"/>
            <a:ext cx="7717393" cy="1190982"/>
          </a:xfrm>
          <a:prstGeom prst="roundRect">
            <a:avLst>
              <a:gd name="adj" fmla="val 9213"/>
            </a:avLst>
          </a:prstGeom>
          <a:solidFill>
            <a:srgbClr val="0F0F10"/>
          </a:solidFill>
          <a:ln w="22860">
            <a:solidFill>
              <a:srgbClr val="474748"/>
            </a:solidFill>
            <a:prstDash val="solid"/>
          </a:ln>
        </p:spPr>
        <p:txBody>
          <a:bodyPr/>
          <a:lstStyle/>
          <a:p>
            <a:endParaRPr lang="en-US"/>
          </a:p>
        </p:txBody>
      </p:sp>
      <p:sp>
        <p:nvSpPr>
          <p:cNvPr id="13" name="Shape 10"/>
          <p:cNvSpPr/>
          <p:nvPr/>
        </p:nvSpPr>
        <p:spPr>
          <a:xfrm>
            <a:off x="6176843" y="4662011"/>
            <a:ext cx="91440" cy="1190982"/>
          </a:xfrm>
          <a:prstGeom prst="roundRect">
            <a:avLst>
              <a:gd name="adj" fmla="val 33433"/>
            </a:avLst>
          </a:prstGeom>
          <a:solidFill>
            <a:srgbClr val="FF6BD8"/>
          </a:solidFill>
          <a:ln/>
        </p:spPr>
        <p:txBody>
          <a:bodyPr/>
          <a:lstStyle/>
          <a:p>
            <a:endParaRPr lang="en-US"/>
          </a:p>
        </p:txBody>
      </p:sp>
      <p:sp>
        <p:nvSpPr>
          <p:cNvPr id="14" name="Text 11"/>
          <p:cNvSpPr/>
          <p:nvPr/>
        </p:nvSpPr>
        <p:spPr>
          <a:xfrm>
            <a:off x="6494859" y="4888587"/>
            <a:ext cx="2547461" cy="318492"/>
          </a:xfrm>
          <a:prstGeom prst="rect">
            <a:avLst/>
          </a:prstGeom>
          <a:noFill/>
          <a:ln/>
        </p:spPr>
        <p:txBody>
          <a:bodyPr wrap="none" lIns="0" tIns="0" rIns="0" bIns="0" rtlCol="0" anchor="t"/>
          <a:lstStyle/>
          <a:p>
            <a:pPr marL="0" indent="0" algn="l">
              <a:lnSpc>
                <a:spcPts val="2500"/>
              </a:lnSpc>
              <a:buNone/>
            </a:pPr>
            <a:r>
              <a:rPr lang="en-US" sz="2000" dirty="0">
                <a:solidFill>
                  <a:srgbClr val="E0D6DE"/>
                </a:solidFill>
                <a:latin typeface="Fira Mono Medium" pitchFamily="34" charset="0"/>
                <a:ea typeface="Fira Mono Medium" pitchFamily="34" charset="-122"/>
                <a:cs typeface="Fira Mono Medium" pitchFamily="34" charset="-120"/>
              </a:rPr>
              <a:t>टीम को जोड़ना</a:t>
            </a:r>
            <a:endParaRPr lang="en-US" sz="2000" dirty="0"/>
          </a:p>
        </p:txBody>
      </p:sp>
      <p:sp>
        <p:nvSpPr>
          <p:cNvPr id="15" name="Text 12"/>
          <p:cNvSpPr/>
          <p:nvPr/>
        </p:nvSpPr>
        <p:spPr>
          <a:xfrm>
            <a:off x="6494859" y="5316855"/>
            <a:ext cx="7195661" cy="309563"/>
          </a:xfrm>
          <a:prstGeom prst="rect">
            <a:avLst/>
          </a:prstGeom>
          <a:noFill/>
          <a:ln/>
        </p:spPr>
        <p:txBody>
          <a:bodyPr wrap="none" lIns="0" tIns="0" rIns="0" bIns="0" rtlCol="0" anchor="t"/>
          <a:lstStyle/>
          <a:p>
            <a:pPr marL="0" indent="0" algn="l">
              <a:lnSpc>
                <a:spcPts val="2400"/>
              </a:lnSpc>
              <a:buNone/>
            </a:pPr>
            <a:r>
              <a:rPr lang="en-US" sz="1600" dirty="0">
                <a:solidFill>
                  <a:srgbClr val="E0D6DE"/>
                </a:solidFill>
                <a:latin typeface="Fira Sans" pitchFamily="34" charset="0"/>
                <a:ea typeface="Fira Sans" pitchFamily="34" charset="-122"/>
                <a:cs typeface="Fira Sans" pitchFamily="34" charset="-120"/>
              </a:rPr>
              <a:t>समूह में एकता और सहयोग की भावना विकसित करना</a:t>
            </a:r>
            <a:endParaRPr lang="en-US" sz="1600" dirty="0"/>
          </a:p>
        </p:txBody>
      </p:sp>
      <p:sp>
        <p:nvSpPr>
          <p:cNvPr id="16" name="Shape 13"/>
          <p:cNvSpPr/>
          <p:nvPr/>
        </p:nvSpPr>
        <p:spPr>
          <a:xfrm>
            <a:off x="6199703" y="6036112"/>
            <a:ext cx="7717393" cy="1190982"/>
          </a:xfrm>
          <a:prstGeom prst="roundRect">
            <a:avLst>
              <a:gd name="adj" fmla="val 9213"/>
            </a:avLst>
          </a:prstGeom>
          <a:solidFill>
            <a:srgbClr val="0F0F10"/>
          </a:solidFill>
          <a:ln w="22860">
            <a:solidFill>
              <a:srgbClr val="474748"/>
            </a:solidFill>
            <a:prstDash val="solid"/>
          </a:ln>
        </p:spPr>
        <p:txBody>
          <a:bodyPr/>
          <a:lstStyle/>
          <a:p>
            <a:endParaRPr lang="en-US"/>
          </a:p>
        </p:txBody>
      </p:sp>
      <p:sp>
        <p:nvSpPr>
          <p:cNvPr id="17" name="Shape 14"/>
          <p:cNvSpPr/>
          <p:nvPr/>
        </p:nvSpPr>
        <p:spPr>
          <a:xfrm>
            <a:off x="6176843" y="6036112"/>
            <a:ext cx="91440" cy="1190982"/>
          </a:xfrm>
          <a:prstGeom prst="roundRect">
            <a:avLst>
              <a:gd name="adj" fmla="val 33433"/>
            </a:avLst>
          </a:prstGeom>
          <a:solidFill>
            <a:srgbClr val="FF6BD8"/>
          </a:solidFill>
          <a:ln/>
        </p:spPr>
        <p:txBody>
          <a:bodyPr/>
          <a:lstStyle/>
          <a:p>
            <a:endParaRPr lang="en-US"/>
          </a:p>
        </p:txBody>
      </p:sp>
      <p:sp>
        <p:nvSpPr>
          <p:cNvPr id="18" name="Text 15"/>
          <p:cNvSpPr/>
          <p:nvPr/>
        </p:nvSpPr>
        <p:spPr>
          <a:xfrm>
            <a:off x="6494859" y="6262688"/>
            <a:ext cx="2739628" cy="318492"/>
          </a:xfrm>
          <a:prstGeom prst="rect">
            <a:avLst/>
          </a:prstGeom>
          <a:noFill/>
          <a:ln/>
        </p:spPr>
        <p:txBody>
          <a:bodyPr wrap="none" lIns="0" tIns="0" rIns="0" bIns="0" rtlCol="0" anchor="t"/>
          <a:lstStyle/>
          <a:p>
            <a:pPr marL="0" indent="0" algn="l">
              <a:lnSpc>
                <a:spcPts val="2500"/>
              </a:lnSpc>
              <a:buNone/>
            </a:pPr>
            <a:r>
              <a:rPr lang="en-US" sz="2000" dirty="0">
                <a:solidFill>
                  <a:srgbClr val="E0D6DE"/>
                </a:solidFill>
                <a:latin typeface="Fira Mono Medium" pitchFamily="34" charset="0"/>
                <a:ea typeface="Fira Mono Medium" pitchFamily="34" charset="-122"/>
                <a:cs typeface="Fira Mono Medium" pitchFamily="34" charset="-120"/>
              </a:rPr>
              <a:t>सकारात्मक वातावरण बनाना</a:t>
            </a:r>
            <a:endParaRPr lang="en-US" sz="2000" dirty="0"/>
          </a:p>
        </p:txBody>
      </p:sp>
      <p:sp>
        <p:nvSpPr>
          <p:cNvPr id="19" name="Text 16"/>
          <p:cNvSpPr/>
          <p:nvPr/>
        </p:nvSpPr>
        <p:spPr>
          <a:xfrm>
            <a:off x="6494859" y="6690955"/>
            <a:ext cx="7195661" cy="309563"/>
          </a:xfrm>
          <a:prstGeom prst="rect">
            <a:avLst/>
          </a:prstGeom>
          <a:noFill/>
          <a:ln/>
        </p:spPr>
        <p:txBody>
          <a:bodyPr wrap="none" lIns="0" tIns="0" rIns="0" bIns="0" rtlCol="0" anchor="t"/>
          <a:lstStyle/>
          <a:p>
            <a:pPr marL="0" indent="0" algn="l">
              <a:lnSpc>
                <a:spcPts val="2400"/>
              </a:lnSpc>
              <a:buNone/>
            </a:pPr>
            <a:r>
              <a:rPr lang="en-US" sz="1600" dirty="0">
                <a:solidFill>
                  <a:srgbClr val="E0D6DE"/>
                </a:solidFill>
                <a:latin typeface="Fira Sans" pitchFamily="34" charset="0"/>
                <a:ea typeface="Fira Sans" pitchFamily="34" charset="-122"/>
                <a:cs typeface="Fira Sans" pitchFamily="34" charset="-120"/>
              </a:rPr>
              <a:t>सीखने और काम करने के लिए उपयुक्त माहौल तैयार करना</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name="Slide 7">
    <p:spTree>
      <p:nvGrpSpPr>
        <p:cNvPr id="1" name=""/>
        <p:cNvGrpSpPr/>
        <p:nvPr/>
      </p:nvGrpSpPr>
      <p:grpSpPr>
        <a:xfrm>
          <a:off x="0" y="0"/>
          <a:ext cx="0" cy="0"/>
          <a:chOff x="0" y="0"/>
          <a:chExt cx="0" cy="0"/>
        </a:xfrm>
      </p:grpSpPr>
      <p:sp>
        <p:nvSpPr>
          <p:cNvPr id="2" name="Text 0"/>
          <p:cNvSpPr/>
          <p:nvPr/>
        </p:nvSpPr>
        <p:spPr>
          <a:xfrm>
            <a:off x="793790" y="828913"/>
            <a:ext cx="12294394" cy="708779"/>
          </a:xfrm>
          <a:prstGeom prst="rect">
            <a:avLst/>
          </a:prstGeom>
          <a:noFill/>
          <a:ln/>
        </p:spPr>
        <p:txBody>
          <a:bodyPr wrap="none" lIns="0" tIns="0" rIns="0" bIns="0" rtlCol="0" anchor="t"/>
          <a:lstStyle/>
          <a:p>
            <a:pPr marL="0" indent="0" algn="l">
              <a:lnSpc>
                <a:spcPts val="5550"/>
              </a:lnSpc>
              <a:buNone/>
            </a:pPr>
            <a:r>
              <a:rPr lang="en-US" sz="4450" dirty="0">
                <a:solidFill>
                  <a:srgbClr val="FBF3FA"/>
                </a:solidFill>
                <a:latin typeface="Fira Mono Medium" pitchFamily="34" charset="0"/>
                <a:ea typeface="Fira Mono Medium" pitchFamily="34" charset="-122"/>
                <a:cs typeface="Fira Mono Medium" pitchFamily="34" charset="-120"/>
              </a:rPr>
              <a:t>ऑफिसर्स के लिए Ice Breaking क्यों आवश्यक है</a:t>
            </a:r>
            <a:endParaRPr lang="en-US" sz="4450" dirty="0"/>
          </a:p>
        </p:txBody>
      </p:sp>
      <p:sp>
        <p:nvSpPr>
          <p:cNvPr id="3" name="Text 1"/>
          <p:cNvSpPr/>
          <p:nvPr/>
        </p:nvSpPr>
        <p:spPr>
          <a:xfrm>
            <a:off x="793790" y="1991320"/>
            <a:ext cx="13042821" cy="725805"/>
          </a:xfrm>
          <a:prstGeom prst="rect">
            <a:avLst/>
          </a:prstGeom>
          <a:noFill/>
          <a:ln/>
        </p:spPr>
        <p:txBody>
          <a:bodyPr wrap="square" lIns="0" tIns="0" rIns="0" bIns="0" rtlCol="0" anchor="t"/>
          <a:lstStyle/>
          <a:p>
            <a:pPr marL="0" indent="0" algn="l">
              <a:lnSpc>
                <a:spcPts val="2850"/>
              </a:lnSpc>
              <a:buNone/>
            </a:pPr>
            <a:r>
              <a:rPr lang="en-US" sz="1750" dirty="0">
                <a:solidFill>
                  <a:srgbClr val="E0D6DE"/>
                </a:solidFill>
                <a:latin typeface="Fira Sans" pitchFamily="34" charset="0"/>
                <a:ea typeface="Fira Sans" pitchFamily="34" charset="-122"/>
                <a:cs typeface="Fira Sans" pitchFamily="34" charset="-120"/>
              </a:rPr>
              <a:t>जब ऑफिस से अधिकारी (Officers) ट्रेनिंग सेंटर में आते हैं, तो वे अलग-अलग जिले, विभाग, संस्कृति, अनुभव और कार्य-माहौल से आते हैं। इसलिए प्रशिक्षण शुरू करने से पहले Ice Breaking बहुत आवश्यक होती है।</a:t>
            </a:r>
            <a:endParaRPr lang="en-US" sz="1750" dirty="0"/>
          </a:p>
        </p:txBody>
      </p:sp>
      <p:pic>
        <p:nvPicPr>
          <p:cNvPr id="4" name="Image 0" descr="preencoded.png"/>
          <p:cNvPicPr>
            <a:picLocks noChangeAspect="1"/>
          </p:cNvPicPr>
          <p:nvPr/>
        </p:nvPicPr>
        <p:blipFill>
          <a:blip r:embed="rId3"/>
          <a:stretch>
            <a:fillRect/>
          </a:stretch>
        </p:blipFill>
        <p:spPr>
          <a:xfrm>
            <a:off x="793790" y="2972276"/>
            <a:ext cx="6521410" cy="907256"/>
          </a:xfrm>
          <a:prstGeom prst="rect">
            <a:avLst/>
          </a:prstGeom>
        </p:spPr>
      </p:pic>
      <p:sp>
        <p:nvSpPr>
          <p:cNvPr id="5" name="Text 2"/>
          <p:cNvSpPr/>
          <p:nvPr/>
        </p:nvSpPr>
        <p:spPr>
          <a:xfrm>
            <a:off x="1020604" y="4106347"/>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E0D6DE"/>
                </a:solidFill>
                <a:latin typeface="Fira Mono Medium" pitchFamily="34" charset="0"/>
                <a:ea typeface="Fira Mono Medium" pitchFamily="34" charset="-122"/>
                <a:cs typeface="Fira Mono Medium" pitchFamily="34" charset="-120"/>
              </a:rPr>
              <a:t>अलग-अलग पृष्ठभूमि</a:t>
            </a:r>
            <a:endParaRPr lang="en-US" sz="2200" dirty="0"/>
          </a:p>
        </p:txBody>
      </p:sp>
      <p:sp>
        <p:nvSpPr>
          <p:cNvPr id="6" name="Text 3"/>
          <p:cNvSpPr/>
          <p:nvPr/>
        </p:nvSpPr>
        <p:spPr>
          <a:xfrm>
            <a:off x="1020604" y="4596765"/>
            <a:ext cx="6067782" cy="362903"/>
          </a:xfrm>
          <a:prstGeom prst="rect">
            <a:avLst/>
          </a:prstGeom>
          <a:noFill/>
          <a:ln/>
        </p:spPr>
        <p:txBody>
          <a:bodyPr wrap="none" lIns="0" tIns="0" rIns="0" bIns="0" rtlCol="0" anchor="t"/>
          <a:lstStyle/>
          <a:p>
            <a:pPr marL="0" indent="0" algn="l">
              <a:lnSpc>
                <a:spcPts val="2850"/>
              </a:lnSpc>
              <a:buNone/>
            </a:pPr>
            <a:r>
              <a:rPr lang="en-US" sz="1750" dirty="0">
                <a:solidFill>
                  <a:srgbClr val="E0D6DE"/>
                </a:solidFill>
                <a:latin typeface="Fira Sans" pitchFamily="34" charset="0"/>
                <a:ea typeface="Fira Sans" pitchFamily="34" charset="-122"/>
                <a:cs typeface="Fira Sans" pitchFamily="34" charset="-120"/>
              </a:rPr>
              <a:t>अलग-अलग क्षेत्र, भाषा और कार्य-संस्कृति से आने वाले अधिकारी</a:t>
            </a:r>
            <a:endParaRPr lang="en-US" sz="1750" dirty="0"/>
          </a:p>
        </p:txBody>
      </p:sp>
      <p:pic>
        <p:nvPicPr>
          <p:cNvPr id="7" name="Image 1" descr="preencoded.png"/>
          <p:cNvPicPr>
            <a:picLocks noChangeAspect="1"/>
          </p:cNvPicPr>
          <p:nvPr/>
        </p:nvPicPr>
        <p:blipFill>
          <a:blip r:embed="rId4"/>
          <a:stretch>
            <a:fillRect/>
          </a:stretch>
        </p:blipFill>
        <p:spPr>
          <a:xfrm>
            <a:off x="7315200" y="2972276"/>
            <a:ext cx="6521410" cy="907256"/>
          </a:xfrm>
          <a:prstGeom prst="rect">
            <a:avLst/>
          </a:prstGeom>
        </p:spPr>
      </p:pic>
      <p:sp>
        <p:nvSpPr>
          <p:cNvPr id="8" name="Text 4"/>
          <p:cNvSpPr/>
          <p:nvPr/>
        </p:nvSpPr>
        <p:spPr>
          <a:xfrm>
            <a:off x="7542014" y="4106347"/>
            <a:ext cx="3912870" cy="354330"/>
          </a:xfrm>
          <a:prstGeom prst="rect">
            <a:avLst/>
          </a:prstGeom>
          <a:noFill/>
          <a:ln/>
        </p:spPr>
        <p:txBody>
          <a:bodyPr wrap="none" lIns="0" tIns="0" rIns="0" bIns="0" rtlCol="0" anchor="t"/>
          <a:lstStyle/>
          <a:p>
            <a:pPr marL="0" indent="0" algn="l">
              <a:lnSpc>
                <a:spcPts val="2750"/>
              </a:lnSpc>
              <a:buNone/>
            </a:pPr>
            <a:r>
              <a:rPr lang="en-US" sz="2200" dirty="0">
                <a:solidFill>
                  <a:srgbClr val="E0D6DE"/>
                </a:solidFill>
                <a:latin typeface="Fira Mono Medium" pitchFamily="34" charset="0"/>
                <a:ea typeface="Fira Mono Medium" pitchFamily="34" charset="-122"/>
                <a:cs typeface="Fira Mono Medium" pitchFamily="34" charset="-120"/>
              </a:rPr>
              <a:t>औपचारिक माहौल को सहज बनाना</a:t>
            </a:r>
            <a:endParaRPr lang="en-US" sz="2200" dirty="0"/>
          </a:p>
        </p:txBody>
      </p:sp>
      <p:sp>
        <p:nvSpPr>
          <p:cNvPr id="9" name="Text 5"/>
          <p:cNvSpPr/>
          <p:nvPr/>
        </p:nvSpPr>
        <p:spPr>
          <a:xfrm>
            <a:off x="7542014" y="4596765"/>
            <a:ext cx="6067782" cy="362903"/>
          </a:xfrm>
          <a:prstGeom prst="rect">
            <a:avLst/>
          </a:prstGeom>
          <a:noFill/>
          <a:ln/>
        </p:spPr>
        <p:txBody>
          <a:bodyPr wrap="none" lIns="0" tIns="0" rIns="0" bIns="0" rtlCol="0" anchor="t"/>
          <a:lstStyle/>
          <a:p>
            <a:pPr marL="0" indent="0" algn="l">
              <a:lnSpc>
                <a:spcPts val="2850"/>
              </a:lnSpc>
              <a:buNone/>
            </a:pPr>
            <a:r>
              <a:rPr lang="en-US" sz="1750" dirty="0">
                <a:solidFill>
                  <a:srgbClr val="E0D6DE"/>
                </a:solidFill>
                <a:latin typeface="Fira Sans" pitchFamily="34" charset="0"/>
                <a:ea typeface="Fira Sans" pitchFamily="34" charset="-122"/>
                <a:cs typeface="Fira Sans" pitchFamily="34" charset="-120"/>
              </a:rPr>
              <a:t>आरामदायक और संवादात्मक माहौल बनाना</a:t>
            </a:r>
            <a:endParaRPr lang="en-US" sz="1750" dirty="0"/>
          </a:p>
        </p:txBody>
      </p:sp>
      <p:pic>
        <p:nvPicPr>
          <p:cNvPr id="10" name="Image 2" descr="preencoded.png"/>
          <p:cNvPicPr>
            <a:picLocks noChangeAspect="1"/>
          </p:cNvPicPr>
          <p:nvPr/>
        </p:nvPicPr>
        <p:blipFill>
          <a:blip r:embed="rId5"/>
          <a:stretch>
            <a:fillRect/>
          </a:stretch>
        </p:blipFill>
        <p:spPr>
          <a:xfrm>
            <a:off x="793790" y="5186482"/>
            <a:ext cx="6521410" cy="907256"/>
          </a:xfrm>
          <a:prstGeom prst="rect">
            <a:avLst/>
          </a:prstGeom>
        </p:spPr>
      </p:pic>
      <p:sp>
        <p:nvSpPr>
          <p:cNvPr id="11" name="Text 6"/>
          <p:cNvSpPr/>
          <p:nvPr/>
        </p:nvSpPr>
        <p:spPr>
          <a:xfrm>
            <a:off x="1020604" y="6320552"/>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E0D6DE"/>
                </a:solidFill>
                <a:latin typeface="Fira Mono Medium" pitchFamily="34" charset="0"/>
                <a:ea typeface="Fira Mono Medium" pitchFamily="34" charset="-122"/>
                <a:cs typeface="Fira Mono Medium" pitchFamily="34" charset="-120"/>
              </a:rPr>
              <a:t>आपसी परिचय बढ़ाना</a:t>
            </a:r>
            <a:endParaRPr lang="en-US" sz="2200" dirty="0"/>
          </a:p>
        </p:txBody>
      </p:sp>
      <p:sp>
        <p:nvSpPr>
          <p:cNvPr id="12" name="Text 7"/>
          <p:cNvSpPr/>
          <p:nvPr/>
        </p:nvSpPr>
        <p:spPr>
          <a:xfrm>
            <a:off x="1020604" y="6810970"/>
            <a:ext cx="6067782" cy="362903"/>
          </a:xfrm>
          <a:prstGeom prst="rect">
            <a:avLst/>
          </a:prstGeom>
          <a:noFill/>
          <a:ln/>
        </p:spPr>
        <p:txBody>
          <a:bodyPr wrap="none" lIns="0" tIns="0" rIns="0" bIns="0" rtlCol="0" anchor="t"/>
          <a:lstStyle/>
          <a:p>
            <a:pPr marL="0" indent="0" algn="l">
              <a:lnSpc>
                <a:spcPts val="2850"/>
              </a:lnSpc>
              <a:buNone/>
            </a:pPr>
            <a:r>
              <a:rPr lang="en-US" sz="1750" dirty="0">
                <a:solidFill>
                  <a:srgbClr val="E0D6DE"/>
                </a:solidFill>
                <a:latin typeface="Fira Sans" pitchFamily="34" charset="0"/>
                <a:ea typeface="Fira Sans" pitchFamily="34" charset="-122"/>
                <a:cs typeface="Fira Sans" pitchFamily="34" charset="-120"/>
              </a:rPr>
              <a:t>एक-दूसरे के अनुभव और कार्यक्षेत्र के बारे में जानना</a:t>
            </a:r>
            <a:endParaRPr lang="en-US" sz="1750" dirty="0"/>
          </a:p>
        </p:txBody>
      </p:sp>
      <p:pic>
        <p:nvPicPr>
          <p:cNvPr id="13" name="Image 3" descr="preencoded.png"/>
          <p:cNvPicPr>
            <a:picLocks noChangeAspect="1"/>
          </p:cNvPicPr>
          <p:nvPr/>
        </p:nvPicPr>
        <p:blipFill>
          <a:blip r:embed="rId6"/>
          <a:stretch>
            <a:fillRect/>
          </a:stretch>
        </p:blipFill>
        <p:spPr>
          <a:xfrm>
            <a:off x="7315200" y="5186482"/>
            <a:ext cx="6521410" cy="907256"/>
          </a:xfrm>
          <a:prstGeom prst="rect">
            <a:avLst/>
          </a:prstGeom>
        </p:spPr>
      </p:pic>
      <p:sp>
        <p:nvSpPr>
          <p:cNvPr id="14" name="Text 8"/>
          <p:cNvSpPr/>
          <p:nvPr/>
        </p:nvSpPr>
        <p:spPr>
          <a:xfrm>
            <a:off x="7542014" y="6320552"/>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E0D6DE"/>
                </a:solidFill>
                <a:latin typeface="Fira Mono Medium" pitchFamily="34" charset="0"/>
                <a:ea typeface="Fira Mono Medium" pitchFamily="34" charset="-122"/>
                <a:cs typeface="Fira Mono Medium" pitchFamily="34" charset="-120"/>
              </a:rPr>
              <a:t>सक्रिय भागीदारी</a:t>
            </a:r>
            <a:endParaRPr lang="en-US" sz="2200" dirty="0"/>
          </a:p>
        </p:txBody>
      </p:sp>
      <p:sp>
        <p:nvSpPr>
          <p:cNvPr id="15" name="Text 9"/>
          <p:cNvSpPr/>
          <p:nvPr/>
        </p:nvSpPr>
        <p:spPr>
          <a:xfrm>
            <a:off x="7542014" y="6810970"/>
            <a:ext cx="6067782" cy="362903"/>
          </a:xfrm>
          <a:prstGeom prst="rect">
            <a:avLst/>
          </a:prstGeom>
          <a:noFill/>
          <a:ln/>
        </p:spPr>
        <p:txBody>
          <a:bodyPr wrap="none" lIns="0" tIns="0" rIns="0" bIns="0" rtlCol="0" anchor="t"/>
          <a:lstStyle/>
          <a:p>
            <a:pPr marL="0" indent="0" algn="l">
              <a:lnSpc>
                <a:spcPts val="2850"/>
              </a:lnSpc>
              <a:buNone/>
            </a:pPr>
            <a:r>
              <a:rPr lang="en-US" sz="1750" dirty="0">
                <a:solidFill>
                  <a:srgbClr val="E0D6DE"/>
                </a:solidFill>
                <a:latin typeface="Fira Sans" pitchFamily="34" charset="0"/>
                <a:ea typeface="Fira Sans" pitchFamily="34" charset="-122"/>
                <a:cs typeface="Fira Sans" pitchFamily="34" charset="-120"/>
              </a:rPr>
              <a:t>ट्रेनिंग में सक्रिय रूप से भाग लेना</a:t>
            </a:r>
            <a:endParaRPr lang="en-US" sz="17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name="Slide 8">
    <p:spTree>
      <p:nvGrpSpPr>
        <p:cNvPr id="1" name=""/>
        <p:cNvGrpSpPr/>
        <p:nvPr/>
      </p:nvGrpSpPr>
      <p:grpSpPr>
        <a:xfrm>
          <a:off x="0" y="0"/>
          <a:ext cx="0" cy="0"/>
          <a:chOff x="0" y="0"/>
          <a:chExt cx="0" cy="0"/>
        </a:xfrm>
      </p:grpSpPr>
      <p:sp>
        <p:nvSpPr>
          <p:cNvPr id="2" name="Text 0"/>
          <p:cNvSpPr/>
          <p:nvPr/>
        </p:nvSpPr>
        <p:spPr>
          <a:xfrm>
            <a:off x="793790" y="929402"/>
            <a:ext cx="6327457" cy="708779"/>
          </a:xfrm>
          <a:prstGeom prst="rect">
            <a:avLst/>
          </a:prstGeom>
          <a:noFill/>
          <a:ln/>
        </p:spPr>
        <p:txBody>
          <a:bodyPr wrap="none" lIns="0" tIns="0" rIns="0" bIns="0" rtlCol="0" anchor="t"/>
          <a:lstStyle/>
          <a:p>
            <a:pPr marL="0" indent="0" algn="l">
              <a:lnSpc>
                <a:spcPts val="5550"/>
              </a:lnSpc>
              <a:buNone/>
            </a:pPr>
            <a:r>
              <a:rPr lang="en-US" sz="4450" dirty="0">
                <a:solidFill>
                  <a:srgbClr val="FBF3FA"/>
                </a:solidFill>
                <a:latin typeface="Fira Mono Medium" pitchFamily="34" charset="0"/>
                <a:ea typeface="Fira Mono Medium" pitchFamily="34" charset="-122"/>
                <a:cs typeface="Fira Mono Medium" pitchFamily="34" charset="-120"/>
              </a:rPr>
              <a:t>Ice Breaking के प्रकार</a:t>
            </a:r>
            <a:endParaRPr lang="en-US" sz="4450" dirty="0"/>
          </a:p>
        </p:txBody>
      </p:sp>
      <p:pic>
        <p:nvPicPr>
          <p:cNvPr id="3" name="Image 0" descr="preencoded.png"/>
          <p:cNvPicPr>
            <a:picLocks noChangeAspect="1"/>
          </p:cNvPicPr>
          <p:nvPr/>
        </p:nvPicPr>
        <p:blipFill>
          <a:blip r:embed="rId3"/>
          <a:stretch>
            <a:fillRect/>
          </a:stretch>
        </p:blipFill>
        <p:spPr>
          <a:xfrm>
            <a:off x="793790" y="2091809"/>
            <a:ext cx="3048000" cy="3048000"/>
          </a:xfrm>
          <a:prstGeom prst="rect">
            <a:avLst/>
          </a:prstGeom>
        </p:spPr>
      </p:pic>
      <p:sp>
        <p:nvSpPr>
          <p:cNvPr id="4" name="Text 1"/>
          <p:cNvSpPr/>
          <p:nvPr/>
        </p:nvSpPr>
        <p:spPr>
          <a:xfrm>
            <a:off x="793790" y="5366623"/>
            <a:ext cx="3048000" cy="708660"/>
          </a:xfrm>
          <a:prstGeom prst="rect">
            <a:avLst/>
          </a:prstGeom>
          <a:noFill/>
          <a:ln/>
        </p:spPr>
        <p:txBody>
          <a:bodyPr wrap="square" lIns="0" tIns="0" rIns="0" bIns="0" rtlCol="0" anchor="t"/>
          <a:lstStyle/>
          <a:p>
            <a:pPr marL="0" indent="0" algn="l">
              <a:lnSpc>
                <a:spcPts val="2750"/>
              </a:lnSpc>
              <a:buNone/>
            </a:pPr>
            <a:r>
              <a:rPr lang="en-US" sz="2200" dirty="0">
                <a:solidFill>
                  <a:srgbClr val="E0D6DE"/>
                </a:solidFill>
                <a:latin typeface="Fira Mono Medium" pitchFamily="34" charset="0"/>
                <a:ea typeface="Fira Mono Medium" pitchFamily="34" charset="-122"/>
                <a:cs typeface="Fira Mono Medium" pitchFamily="34" charset="-120"/>
              </a:rPr>
              <a:t>Introduction Ice Breaking</a:t>
            </a:r>
            <a:endParaRPr lang="en-US" sz="2200" dirty="0"/>
          </a:p>
        </p:txBody>
      </p:sp>
      <p:sp>
        <p:nvSpPr>
          <p:cNvPr id="5" name="Text 2"/>
          <p:cNvSpPr/>
          <p:nvPr/>
        </p:nvSpPr>
        <p:spPr>
          <a:xfrm>
            <a:off x="793790" y="6211372"/>
            <a:ext cx="3048000" cy="725805"/>
          </a:xfrm>
          <a:prstGeom prst="rect">
            <a:avLst/>
          </a:prstGeom>
          <a:noFill/>
          <a:ln/>
        </p:spPr>
        <p:txBody>
          <a:bodyPr wrap="square" lIns="0" tIns="0" rIns="0" bIns="0" rtlCol="0" anchor="t"/>
          <a:lstStyle/>
          <a:p>
            <a:pPr marL="0" indent="0" algn="l">
              <a:lnSpc>
                <a:spcPts val="2850"/>
              </a:lnSpc>
              <a:buNone/>
            </a:pPr>
            <a:r>
              <a:rPr lang="en-US" sz="1750" dirty="0">
                <a:solidFill>
                  <a:srgbClr val="E0D6DE"/>
                </a:solidFill>
                <a:latin typeface="Fira Sans" pitchFamily="34" charset="0"/>
                <a:ea typeface="Fira Sans" pitchFamily="34" charset="-122"/>
                <a:cs typeface="Fira Sans" pitchFamily="34" charset="-120"/>
              </a:rPr>
              <a:t>प्रतिभागी अपना परिचय देते हैं - नाम, विभाग, अनुभव और ट्रेनिंग से अपेक्षा</a:t>
            </a:r>
            <a:endParaRPr lang="en-US" sz="1750" dirty="0"/>
          </a:p>
        </p:txBody>
      </p:sp>
      <p:pic>
        <p:nvPicPr>
          <p:cNvPr id="6" name="Image 1" descr="preencoded.png"/>
          <p:cNvPicPr>
            <a:picLocks noChangeAspect="1"/>
          </p:cNvPicPr>
          <p:nvPr/>
        </p:nvPicPr>
        <p:blipFill>
          <a:blip r:embed="rId4"/>
          <a:stretch>
            <a:fillRect/>
          </a:stretch>
        </p:blipFill>
        <p:spPr>
          <a:xfrm>
            <a:off x="4125278" y="2091809"/>
            <a:ext cx="3048119" cy="3048119"/>
          </a:xfrm>
          <a:prstGeom prst="rect">
            <a:avLst/>
          </a:prstGeom>
        </p:spPr>
      </p:pic>
      <p:sp>
        <p:nvSpPr>
          <p:cNvPr id="7" name="Text 3"/>
          <p:cNvSpPr/>
          <p:nvPr/>
        </p:nvSpPr>
        <p:spPr>
          <a:xfrm>
            <a:off x="4125278" y="5366742"/>
            <a:ext cx="3048119" cy="708660"/>
          </a:xfrm>
          <a:prstGeom prst="rect">
            <a:avLst/>
          </a:prstGeom>
          <a:noFill/>
          <a:ln/>
        </p:spPr>
        <p:txBody>
          <a:bodyPr wrap="square" lIns="0" tIns="0" rIns="0" bIns="0" rtlCol="0" anchor="t"/>
          <a:lstStyle/>
          <a:p>
            <a:pPr marL="0" indent="0" algn="l">
              <a:lnSpc>
                <a:spcPts val="2750"/>
              </a:lnSpc>
              <a:buNone/>
            </a:pPr>
            <a:r>
              <a:rPr lang="en-US" sz="2200" dirty="0">
                <a:solidFill>
                  <a:srgbClr val="E0D6DE"/>
                </a:solidFill>
                <a:latin typeface="Fira Mono Medium" pitchFamily="34" charset="0"/>
                <a:ea typeface="Fira Mono Medium" pitchFamily="34" charset="-122"/>
                <a:cs typeface="Fira Mono Medium" pitchFamily="34" charset="-120"/>
              </a:rPr>
              <a:t>Question-Based Ice Breaking</a:t>
            </a:r>
            <a:endParaRPr lang="en-US" sz="2200" dirty="0"/>
          </a:p>
        </p:txBody>
      </p:sp>
      <p:sp>
        <p:nvSpPr>
          <p:cNvPr id="8" name="Text 4"/>
          <p:cNvSpPr/>
          <p:nvPr/>
        </p:nvSpPr>
        <p:spPr>
          <a:xfrm>
            <a:off x="4125278" y="6211491"/>
            <a:ext cx="3048119" cy="1088708"/>
          </a:xfrm>
          <a:prstGeom prst="rect">
            <a:avLst/>
          </a:prstGeom>
          <a:noFill/>
          <a:ln/>
        </p:spPr>
        <p:txBody>
          <a:bodyPr wrap="square" lIns="0" tIns="0" rIns="0" bIns="0" rtlCol="0" anchor="t"/>
          <a:lstStyle/>
          <a:p>
            <a:pPr marL="0" indent="0" algn="l">
              <a:lnSpc>
                <a:spcPts val="2850"/>
              </a:lnSpc>
              <a:buNone/>
            </a:pPr>
            <a:r>
              <a:rPr lang="en-US" sz="1750" dirty="0">
                <a:solidFill>
                  <a:srgbClr val="E0D6DE"/>
                </a:solidFill>
                <a:latin typeface="Fira Sans" pitchFamily="34" charset="0"/>
                <a:ea typeface="Fira Sans" pitchFamily="34" charset="-122"/>
                <a:cs typeface="Fira Sans" pitchFamily="34" charset="-120"/>
              </a:rPr>
              <a:t>रोचक प्रश्न पूछे जाते हैं जैसे "आपके कार्य जीवन की सबसे बड़ी सीख क्या है?"</a:t>
            </a:r>
            <a:endParaRPr lang="en-US" sz="1750" dirty="0"/>
          </a:p>
        </p:txBody>
      </p:sp>
      <p:pic>
        <p:nvPicPr>
          <p:cNvPr id="9" name="Image 2" descr="preencoded.png"/>
          <p:cNvPicPr>
            <a:picLocks noChangeAspect="1"/>
          </p:cNvPicPr>
          <p:nvPr/>
        </p:nvPicPr>
        <p:blipFill>
          <a:blip r:embed="rId5"/>
          <a:stretch>
            <a:fillRect/>
          </a:stretch>
        </p:blipFill>
        <p:spPr>
          <a:xfrm>
            <a:off x="7456884" y="2091809"/>
            <a:ext cx="3048119" cy="3048119"/>
          </a:xfrm>
          <a:prstGeom prst="rect">
            <a:avLst/>
          </a:prstGeom>
        </p:spPr>
      </p:pic>
      <p:sp>
        <p:nvSpPr>
          <p:cNvPr id="10" name="Text 5"/>
          <p:cNvSpPr/>
          <p:nvPr/>
        </p:nvSpPr>
        <p:spPr>
          <a:xfrm>
            <a:off x="7456884" y="5366742"/>
            <a:ext cx="3048119" cy="708660"/>
          </a:xfrm>
          <a:prstGeom prst="rect">
            <a:avLst/>
          </a:prstGeom>
          <a:noFill/>
          <a:ln/>
        </p:spPr>
        <p:txBody>
          <a:bodyPr wrap="square" lIns="0" tIns="0" rIns="0" bIns="0" rtlCol="0" anchor="t"/>
          <a:lstStyle/>
          <a:p>
            <a:pPr marL="0" indent="0" algn="l">
              <a:lnSpc>
                <a:spcPts val="2750"/>
              </a:lnSpc>
              <a:buNone/>
            </a:pPr>
            <a:r>
              <a:rPr lang="en-US" sz="2200" dirty="0">
                <a:solidFill>
                  <a:srgbClr val="E0D6DE"/>
                </a:solidFill>
                <a:latin typeface="Fira Mono Medium" pitchFamily="34" charset="0"/>
                <a:ea typeface="Fira Mono Medium" pitchFamily="34" charset="-122"/>
                <a:cs typeface="Fira Mono Medium" pitchFamily="34" charset="-120"/>
              </a:rPr>
              <a:t>Activity-Based Ice Breaking</a:t>
            </a:r>
            <a:endParaRPr lang="en-US" sz="2200" dirty="0"/>
          </a:p>
        </p:txBody>
      </p:sp>
      <p:sp>
        <p:nvSpPr>
          <p:cNvPr id="11" name="Text 6"/>
          <p:cNvSpPr/>
          <p:nvPr/>
        </p:nvSpPr>
        <p:spPr>
          <a:xfrm>
            <a:off x="7456884" y="6211491"/>
            <a:ext cx="3048119" cy="1088708"/>
          </a:xfrm>
          <a:prstGeom prst="rect">
            <a:avLst/>
          </a:prstGeom>
          <a:noFill/>
          <a:ln/>
        </p:spPr>
        <p:txBody>
          <a:bodyPr wrap="square" lIns="0" tIns="0" rIns="0" bIns="0" rtlCol="0" anchor="t"/>
          <a:lstStyle/>
          <a:p>
            <a:pPr marL="0" indent="0" algn="l">
              <a:lnSpc>
                <a:spcPts val="2850"/>
              </a:lnSpc>
              <a:buNone/>
            </a:pPr>
            <a:r>
              <a:rPr lang="en-US" sz="1750" dirty="0">
                <a:solidFill>
                  <a:srgbClr val="E0D6DE"/>
                </a:solidFill>
                <a:latin typeface="Fira Sans" pitchFamily="34" charset="0"/>
                <a:ea typeface="Fira Sans" pitchFamily="34" charset="-122"/>
                <a:cs typeface="Fira Sans" pitchFamily="34" charset="-120"/>
              </a:rPr>
              <a:t>छोटी गतिविधियाँ जैसे Pair Discussion, Group Activity, Problem Solving Task</a:t>
            </a:r>
            <a:endParaRPr lang="en-US" sz="1750" dirty="0"/>
          </a:p>
        </p:txBody>
      </p:sp>
      <p:pic>
        <p:nvPicPr>
          <p:cNvPr id="12" name="Image 3" descr="preencoded.png"/>
          <p:cNvPicPr>
            <a:picLocks noChangeAspect="1"/>
          </p:cNvPicPr>
          <p:nvPr/>
        </p:nvPicPr>
        <p:blipFill>
          <a:blip r:embed="rId6"/>
          <a:stretch>
            <a:fillRect/>
          </a:stretch>
        </p:blipFill>
        <p:spPr>
          <a:xfrm>
            <a:off x="10788491" y="2091809"/>
            <a:ext cx="3048119" cy="3048119"/>
          </a:xfrm>
          <a:prstGeom prst="rect">
            <a:avLst/>
          </a:prstGeom>
        </p:spPr>
      </p:pic>
      <p:sp>
        <p:nvSpPr>
          <p:cNvPr id="13" name="Text 7"/>
          <p:cNvSpPr/>
          <p:nvPr/>
        </p:nvSpPr>
        <p:spPr>
          <a:xfrm>
            <a:off x="10788491" y="5366742"/>
            <a:ext cx="3048119" cy="1062990"/>
          </a:xfrm>
          <a:prstGeom prst="rect">
            <a:avLst/>
          </a:prstGeom>
          <a:noFill/>
          <a:ln/>
        </p:spPr>
        <p:txBody>
          <a:bodyPr wrap="square" lIns="0" tIns="0" rIns="0" bIns="0" rtlCol="0" anchor="t"/>
          <a:lstStyle/>
          <a:p>
            <a:pPr marL="0" indent="0" algn="l">
              <a:lnSpc>
                <a:spcPts val="2750"/>
              </a:lnSpc>
              <a:buNone/>
            </a:pPr>
            <a:r>
              <a:rPr lang="en-US" sz="2200" dirty="0">
                <a:solidFill>
                  <a:srgbClr val="E0D6DE"/>
                </a:solidFill>
                <a:latin typeface="Fira Mono Medium" pitchFamily="34" charset="0"/>
                <a:ea typeface="Fira Mono Medium" pitchFamily="34" charset="-122"/>
                <a:cs typeface="Fira Mono Medium" pitchFamily="34" charset="-120"/>
              </a:rPr>
              <a:t>Experience Sharing Ice Breaking</a:t>
            </a:r>
            <a:endParaRPr lang="en-US" sz="2200" dirty="0"/>
          </a:p>
        </p:txBody>
      </p:sp>
      <p:sp>
        <p:nvSpPr>
          <p:cNvPr id="14" name="Text 8"/>
          <p:cNvSpPr/>
          <p:nvPr/>
        </p:nvSpPr>
        <p:spPr>
          <a:xfrm>
            <a:off x="10788491" y="6565821"/>
            <a:ext cx="3048119" cy="725805"/>
          </a:xfrm>
          <a:prstGeom prst="rect">
            <a:avLst/>
          </a:prstGeom>
          <a:noFill/>
          <a:ln/>
        </p:spPr>
        <p:txBody>
          <a:bodyPr wrap="square" lIns="0" tIns="0" rIns="0" bIns="0" rtlCol="0" anchor="t"/>
          <a:lstStyle/>
          <a:p>
            <a:pPr marL="0" indent="0" algn="l">
              <a:lnSpc>
                <a:spcPts val="2850"/>
              </a:lnSpc>
              <a:buNone/>
            </a:pPr>
            <a:r>
              <a:rPr lang="en-US" sz="1750" dirty="0">
                <a:solidFill>
                  <a:srgbClr val="E0D6DE"/>
                </a:solidFill>
                <a:latin typeface="Fira Sans" pitchFamily="34" charset="0"/>
                <a:ea typeface="Fira Sans" pitchFamily="34" charset="-122"/>
                <a:cs typeface="Fira Sans" pitchFamily="34" charset="-120"/>
              </a:rPr>
              <a:t>प्रतिभागी अपने अनुभव साझा करते हैं जिससे प्रशिक्षण व्यावहारिक बनता है</a:t>
            </a:r>
            <a:endParaRPr lang="en-US" sz="17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name="Slide 9">
    <p:spTree>
      <p:nvGrpSpPr>
        <p:cNvPr id="1" name=""/>
        <p:cNvGrpSpPr/>
        <p:nvPr/>
      </p:nvGrpSpPr>
      <p:grpSpPr>
        <a:xfrm>
          <a:off x="0" y="0"/>
          <a:ext cx="0" cy="0"/>
          <a:chOff x="0" y="0"/>
          <a:chExt cx="0" cy="0"/>
        </a:xfrm>
      </p:grpSpPr>
      <p:sp>
        <p:nvSpPr>
          <p:cNvPr id="2" name="Text 0"/>
          <p:cNvSpPr/>
          <p:nvPr/>
        </p:nvSpPr>
        <p:spPr>
          <a:xfrm>
            <a:off x="793790" y="729734"/>
            <a:ext cx="10947797" cy="708779"/>
          </a:xfrm>
          <a:prstGeom prst="rect">
            <a:avLst/>
          </a:prstGeom>
          <a:noFill/>
          <a:ln/>
        </p:spPr>
        <p:txBody>
          <a:bodyPr wrap="none" lIns="0" tIns="0" rIns="0" bIns="0" rtlCol="0" anchor="t"/>
          <a:lstStyle/>
          <a:p>
            <a:pPr marL="0" indent="0" algn="l">
              <a:lnSpc>
                <a:spcPts val="5550"/>
              </a:lnSpc>
              <a:buNone/>
            </a:pPr>
            <a:r>
              <a:rPr lang="en-US" sz="4450" dirty="0">
                <a:solidFill>
                  <a:srgbClr val="FBF3FA"/>
                </a:solidFill>
                <a:latin typeface="Fira Mono Medium" pitchFamily="34" charset="0"/>
                <a:ea typeface="Fira Mono Medium" pitchFamily="34" charset="-122"/>
                <a:cs typeface="Fira Mono Medium" pitchFamily="34" charset="-120"/>
              </a:rPr>
              <a:t>क्लासरूम के लिए Ice Breaking गतिविधियाँ</a:t>
            </a:r>
            <a:endParaRPr lang="en-US" sz="4450" dirty="0"/>
          </a:p>
        </p:txBody>
      </p:sp>
      <p:sp>
        <p:nvSpPr>
          <p:cNvPr id="3" name="Shape 1"/>
          <p:cNvSpPr/>
          <p:nvPr/>
        </p:nvSpPr>
        <p:spPr>
          <a:xfrm>
            <a:off x="1133951" y="2459117"/>
            <a:ext cx="6067663" cy="226814"/>
          </a:xfrm>
          <a:prstGeom prst="roundRect">
            <a:avLst>
              <a:gd name="adj" fmla="val 15001"/>
            </a:avLst>
          </a:prstGeom>
          <a:solidFill>
            <a:srgbClr val="2E2E2F"/>
          </a:solidFill>
          <a:ln/>
        </p:spPr>
        <p:txBody>
          <a:bodyPr/>
          <a:lstStyle/>
          <a:p>
            <a:endParaRPr lang="en-US"/>
          </a:p>
        </p:txBody>
      </p:sp>
      <p:sp>
        <p:nvSpPr>
          <p:cNvPr id="4" name="Shape 2"/>
          <p:cNvSpPr/>
          <p:nvPr/>
        </p:nvSpPr>
        <p:spPr>
          <a:xfrm>
            <a:off x="793790" y="2232243"/>
            <a:ext cx="680442" cy="680442"/>
          </a:xfrm>
          <a:prstGeom prst="roundRect">
            <a:avLst>
              <a:gd name="adj" fmla="val 67192"/>
            </a:avLst>
          </a:prstGeom>
          <a:solidFill>
            <a:srgbClr val="2E2E2F"/>
          </a:solidFill>
          <a:ln/>
        </p:spPr>
        <p:txBody>
          <a:bodyPr/>
          <a:lstStyle/>
          <a:p>
            <a:endParaRPr lang="en-US"/>
          </a:p>
        </p:txBody>
      </p:sp>
      <p:pic>
        <p:nvPicPr>
          <p:cNvPr id="5"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63930" y="2402384"/>
            <a:ext cx="340162" cy="340162"/>
          </a:xfrm>
          <a:prstGeom prst="rect">
            <a:avLst/>
          </a:prstGeom>
        </p:spPr>
      </p:pic>
      <p:sp>
        <p:nvSpPr>
          <p:cNvPr id="6" name="Text 3"/>
          <p:cNvSpPr/>
          <p:nvPr/>
        </p:nvSpPr>
        <p:spPr>
          <a:xfrm>
            <a:off x="1020604" y="3139559"/>
            <a:ext cx="5817870" cy="354330"/>
          </a:xfrm>
          <a:prstGeom prst="rect">
            <a:avLst/>
          </a:prstGeom>
          <a:noFill/>
          <a:ln/>
        </p:spPr>
        <p:txBody>
          <a:bodyPr wrap="none" lIns="0" tIns="0" rIns="0" bIns="0" rtlCol="0" anchor="t"/>
          <a:lstStyle/>
          <a:p>
            <a:pPr marL="0" indent="0" algn="l">
              <a:lnSpc>
                <a:spcPts val="2750"/>
              </a:lnSpc>
              <a:buNone/>
            </a:pPr>
            <a:r>
              <a:rPr lang="en-US" sz="2200" dirty="0">
                <a:solidFill>
                  <a:srgbClr val="E0D6DE"/>
                </a:solidFill>
                <a:latin typeface="Fira Mono Medium" pitchFamily="34" charset="0"/>
                <a:ea typeface="Fira Mono Medium" pitchFamily="34" charset="-122"/>
                <a:cs typeface="Fira Mono Medium" pitchFamily="34" charset="-120"/>
              </a:rPr>
              <a:t>परिचय गतिविधि (Introduction Activity)</a:t>
            </a:r>
            <a:endParaRPr lang="en-US" sz="2200" dirty="0"/>
          </a:p>
        </p:txBody>
      </p:sp>
      <p:sp>
        <p:nvSpPr>
          <p:cNvPr id="7" name="Text 4"/>
          <p:cNvSpPr/>
          <p:nvPr/>
        </p:nvSpPr>
        <p:spPr>
          <a:xfrm>
            <a:off x="1020604" y="3629978"/>
            <a:ext cx="5954316" cy="725805"/>
          </a:xfrm>
          <a:prstGeom prst="rect">
            <a:avLst/>
          </a:prstGeom>
          <a:noFill/>
          <a:ln/>
        </p:spPr>
        <p:txBody>
          <a:bodyPr wrap="square" lIns="0" tIns="0" rIns="0" bIns="0" rtlCol="0" anchor="t"/>
          <a:lstStyle/>
          <a:p>
            <a:pPr marL="0" indent="0" algn="l">
              <a:lnSpc>
                <a:spcPts val="2850"/>
              </a:lnSpc>
              <a:buNone/>
            </a:pPr>
            <a:r>
              <a:rPr lang="en-US" sz="1750" dirty="0">
                <a:solidFill>
                  <a:srgbClr val="E0D6DE"/>
                </a:solidFill>
                <a:latin typeface="Fira Sans" pitchFamily="34" charset="0"/>
                <a:ea typeface="Fira Sans" pitchFamily="34" charset="-122"/>
                <a:cs typeface="Fira Sans" pitchFamily="34" charset="-120"/>
              </a:rPr>
              <a:t>हर प्रतिभागी से कहें: अपना नाम, अपना विभाग, अपने कार्य का अनुभव, और ट्रेनिंग से क्या उम्मीद है</a:t>
            </a:r>
            <a:endParaRPr lang="en-US" sz="1750" dirty="0"/>
          </a:p>
        </p:txBody>
      </p:sp>
      <p:sp>
        <p:nvSpPr>
          <p:cNvPr id="8" name="Shape 5"/>
          <p:cNvSpPr/>
          <p:nvPr/>
        </p:nvSpPr>
        <p:spPr>
          <a:xfrm>
            <a:off x="7768709" y="2118955"/>
            <a:ext cx="6067782" cy="226814"/>
          </a:xfrm>
          <a:prstGeom prst="roundRect">
            <a:avLst>
              <a:gd name="adj" fmla="val 15001"/>
            </a:avLst>
          </a:prstGeom>
          <a:solidFill>
            <a:srgbClr val="2E2E2F"/>
          </a:solidFill>
          <a:ln/>
        </p:spPr>
        <p:txBody>
          <a:bodyPr/>
          <a:lstStyle/>
          <a:p>
            <a:endParaRPr lang="en-US"/>
          </a:p>
        </p:txBody>
      </p:sp>
      <p:sp>
        <p:nvSpPr>
          <p:cNvPr id="9" name="Shape 6"/>
          <p:cNvSpPr/>
          <p:nvPr/>
        </p:nvSpPr>
        <p:spPr>
          <a:xfrm>
            <a:off x="7428548" y="1892082"/>
            <a:ext cx="680442" cy="680442"/>
          </a:xfrm>
          <a:prstGeom prst="roundRect">
            <a:avLst>
              <a:gd name="adj" fmla="val 67192"/>
            </a:avLst>
          </a:prstGeom>
          <a:solidFill>
            <a:srgbClr val="2E2E2F"/>
          </a:solidFill>
          <a:ln/>
        </p:spPr>
        <p:txBody>
          <a:bodyPr/>
          <a:lstStyle/>
          <a:p>
            <a:endParaRPr lang="en-US"/>
          </a:p>
        </p:txBody>
      </p:sp>
      <p:pic>
        <p:nvPicPr>
          <p:cNvPr id="10" name="Image 1"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598688" y="2062222"/>
            <a:ext cx="340162" cy="340162"/>
          </a:xfrm>
          <a:prstGeom prst="rect">
            <a:avLst/>
          </a:prstGeom>
        </p:spPr>
      </p:pic>
      <p:sp>
        <p:nvSpPr>
          <p:cNvPr id="11" name="Text 7"/>
          <p:cNvSpPr/>
          <p:nvPr/>
        </p:nvSpPr>
        <p:spPr>
          <a:xfrm>
            <a:off x="7655362" y="2799398"/>
            <a:ext cx="2890480" cy="354330"/>
          </a:xfrm>
          <a:prstGeom prst="rect">
            <a:avLst/>
          </a:prstGeom>
          <a:noFill/>
          <a:ln/>
        </p:spPr>
        <p:txBody>
          <a:bodyPr wrap="none" lIns="0" tIns="0" rIns="0" bIns="0" rtlCol="0" anchor="t"/>
          <a:lstStyle/>
          <a:p>
            <a:pPr marL="0" indent="0" algn="l">
              <a:lnSpc>
                <a:spcPts val="2750"/>
              </a:lnSpc>
              <a:buNone/>
            </a:pPr>
            <a:r>
              <a:rPr lang="en-US" sz="2200" dirty="0">
                <a:solidFill>
                  <a:srgbClr val="E0D6DE"/>
                </a:solidFill>
                <a:latin typeface="Fira Mono Medium" pitchFamily="34" charset="0"/>
                <a:ea typeface="Fira Mono Medium" pitchFamily="34" charset="-122"/>
                <a:cs typeface="Fira Mono Medium" pitchFamily="34" charset="-120"/>
              </a:rPr>
              <a:t>Pair Introduction</a:t>
            </a:r>
            <a:endParaRPr lang="en-US" sz="2200" dirty="0"/>
          </a:p>
        </p:txBody>
      </p:sp>
      <p:sp>
        <p:nvSpPr>
          <p:cNvPr id="12" name="Text 8"/>
          <p:cNvSpPr/>
          <p:nvPr/>
        </p:nvSpPr>
        <p:spPr>
          <a:xfrm>
            <a:off x="7655362" y="3289816"/>
            <a:ext cx="5954435" cy="725805"/>
          </a:xfrm>
          <a:prstGeom prst="rect">
            <a:avLst/>
          </a:prstGeom>
          <a:noFill/>
          <a:ln/>
        </p:spPr>
        <p:txBody>
          <a:bodyPr wrap="square" lIns="0" tIns="0" rIns="0" bIns="0" rtlCol="0" anchor="t"/>
          <a:lstStyle/>
          <a:p>
            <a:pPr marL="0" indent="0" algn="l">
              <a:lnSpc>
                <a:spcPts val="2850"/>
              </a:lnSpc>
              <a:buNone/>
            </a:pPr>
            <a:r>
              <a:rPr lang="en-US" sz="1750" dirty="0">
                <a:solidFill>
                  <a:srgbClr val="E0D6DE"/>
                </a:solidFill>
                <a:latin typeface="Fira Sans" pitchFamily="34" charset="0"/>
                <a:ea typeface="Fira Sans" pitchFamily="34" charset="-122"/>
                <a:cs typeface="Fira Sans" pitchFamily="34" charset="-120"/>
              </a:rPr>
              <a:t>प्रतिभागियों को दो-दो के समूह में बाँट दें। 5 मिनट तक एक-दूसरे से बात करें और फिर अपने साथी का परिचय पूरे समूह के सामने दें</a:t>
            </a:r>
            <a:endParaRPr lang="en-US" sz="1750" dirty="0"/>
          </a:p>
        </p:txBody>
      </p:sp>
      <p:sp>
        <p:nvSpPr>
          <p:cNvPr id="13" name="Shape 9"/>
          <p:cNvSpPr/>
          <p:nvPr/>
        </p:nvSpPr>
        <p:spPr>
          <a:xfrm>
            <a:off x="1133951" y="5376386"/>
            <a:ext cx="6067663" cy="226814"/>
          </a:xfrm>
          <a:prstGeom prst="roundRect">
            <a:avLst>
              <a:gd name="adj" fmla="val 15001"/>
            </a:avLst>
          </a:prstGeom>
          <a:solidFill>
            <a:srgbClr val="2E2E2F"/>
          </a:solidFill>
          <a:ln/>
        </p:spPr>
        <p:txBody>
          <a:bodyPr/>
          <a:lstStyle/>
          <a:p>
            <a:endParaRPr lang="en-US"/>
          </a:p>
        </p:txBody>
      </p:sp>
      <p:sp>
        <p:nvSpPr>
          <p:cNvPr id="14" name="Shape 10"/>
          <p:cNvSpPr/>
          <p:nvPr/>
        </p:nvSpPr>
        <p:spPr>
          <a:xfrm>
            <a:off x="793790" y="5149513"/>
            <a:ext cx="680442" cy="680442"/>
          </a:xfrm>
          <a:prstGeom prst="roundRect">
            <a:avLst>
              <a:gd name="adj" fmla="val 67192"/>
            </a:avLst>
          </a:prstGeom>
          <a:solidFill>
            <a:srgbClr val="2E2E2F"/>
          </a:solidFill>
          <a:ln/>
        </p:spPr>
        <p:txBody>
          <a:bodyPr/>
          <a:lstStyle/>
          <a:p>
            <a:endParaRPr lang="en-US"/>
          </a:p>
        </p:txBody>
      </p:sp>
      <p:pic>
        <p:nvPicPr>
          <p:cNvPr id="15" name="Image 2"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63930" y="5319653"/>
            <a:ext cx="340162" cy="340162"/>
          </a:xfrm>
          <a:prstGeom prst="rect">
            <a:avLst/>
          </a:prstGeom>
        </p:spPr>
      </p:pic>
      <p:sp>
        <p:nvSpPr>
          <p:cNvPr id="16" name="Text 11"/>
          <p:cNvSpPr/>
          <p:nvPr/>
        </p:nvSpPr>
        <p:spPr>
          <a:xfrm>
            <a:off x="1020604" y="6056828"/>
            <a:ext cx="3060502" cy="354330"/>
          </a:xfrm>
          <a:prstGeom prst="rect">
            <a:avLst/>
          </a:prstGeom>
          <a:noFill/>
          <a:ln/>
        </p:spPr>
        <p:txBody>
          <a:bodyPr wrap="none" lIns="0" tIns="0" rIns="0" bIns="0" rtlCol="0" anchor="t"/>
          <a:lstStyle/>
          <a:p>
            <a:pPr marL="0" indent="0" algn="l">
              <a:lnSpc>
                <a:spcPts val="2750"/>
              </a:lnSpc>
              <a:buNone/>
            </a:pPr>
            <a:r>
              <a:rPr lang="en-US" sz="2200" dirty="0">
                <a:solidFill>
                  <a:srgbClr val="E0D6DE"/>
                </a:solidFill>
                <a:latin typeface="Fira Mono Medium" pitchFamily="34" charset="0"/>
                <a:ea typeface="Fira Mono Medium" pitchFamily="34" charset="-122"/>
                <a:cs typeface="Fira Mono Medium" pitchFamily="34" charset="-120"/>
              </a:rPr>
              <a:t>Experience Sharing</a:t>
            </a:r>
            <a:endParaRPr lang="en-US" sz="2200" dirty="0"/>
          </a:p>
        </p:txBody>
      </p:sp>
      <p:sp>
        <p:nvSpPr>
          <p:cNvPr id="17" name="Text 12"/>
          <p:cNvSpPr/>
          <p:nvPr/>
        </p:nvSpPr>
        <p:spPr>
          <a:xfrm>
            <a:off x="1020604" y="6547247"/>
            <a:ext cx="5954316" cy="725805"/>
          </a:xfrm>
          <a:prstGeom prst="rect">
            <a:avLst/>
          </a:prstGeom>
          <a:noFill/>
          <a:ln/>
        </p:spPr>
        <p:txBody>
          <a:bodyPr wrap="square" lIns="0" tIns="0" rIns="0" bIns="0" rtlCol="0" anchor="t"/>
          <a:lstStyle/>
          <a:p>
            <a:pPr marL="0" indent="0" algn="l">
              <a:lnSpc>
                <a:spcPts val="2850"/>
              </a:lnSpc>
              <a:buNone/>
            </a:pPr>
            <a:r>
              <a:rPr lang="en-US" sz="1750" dirty="0">
                <a:solidFill>
                  <a:srgbClr val="E0D6DE"/>
                </a:solidFill>
                <a:latin typeface="Fira Sans" pitchFamily="34" charset="0"/>
                <a:ea typeface="Fira Sans" pitchFamily="34" charset="-122"/>
                <a:cs typeface="Fira Sans" pitchFamily="34" charset="-120"/>
              </a:rPr>
              <a:t>प्रशिक्षक पूछ सकता है: "आपके काम का सबसे बड़ा अनुभव क्या रहा?" या "काम में सबसे बड़ी चुनौती क्या रही?"</a:t>
            </a:r>
            <a:endParaRPr lang="en-US" sz="1750" dirty="0"/>
          </a:p>
        </p:txBody>
      </p:sp>
      <p:sp>
        <p:nvSpPr>
          <p:cNvPr id="18" name="Shape 13"/>
          <p:cNvSpPr/>
          <p:nvPr/>
        </p:nvSpPr>
        <p:spPr>
          <a:xfrm>
            <a:off x="7768709" y="5036225"/>
            <a:ext cx="6067782" cy="226814"/>
          </a:xfrm>
          <a:prstGeom prst="roundRect">
            <a:avLst>
              <a:gd name="adj" fmla="val 15001"/>
            </a:avLst>
          </a:prstGeom>
          <a:solidFill>
            <a:srgbClr val="2E2E2F"/>
          </a:solidFill>
          <a:ln/>
        </p:spPr>
        <p:txBody>
          <a:bodyPr/>
          <a:lstStyle/>
          <a:p>
            <a:endParaRPr lang="en-US"/>
          </a:p>
        </p:txBody>
      </p:sp>
      <p:sp>
        <p:nvSpPr>
          <p:cNvPr id="19" name="Shape 14"/>
          <p:cNvSpPr/>
          <p:nvPr/>
        </p:nvSpPr>
        <p:spPr>
          <a:xfrm>
            <a:off x="7428548" y="4809351"/>
            <a:ext cx="680442" cy="680442"/>
          </a:xfrm>
          <a:prstGeom prst="roundRect">
            <a:avLst>
              <a:gd name="adj" fmla="val 67192"/>
            </a:avLst>
          </a:prstGeom>
          <a:solidFill>
            <a:srgbClr val="2E2E2F"/>
          </a:solidFill>
          <a:ln/>
        </p:spPr>
        <p:txBody>
          <a:bodyPr/>
          <a:lstStyle/>
          <a:p>
            <a:endParaRPr lang="en-US"/>
          </a:p>
        </p:txBody>
      </p:sp>
      <p:pic>
        <p:nvPicPr>
          <p:cNvPr id="20" name="Image 3" descr="preencoded.png"/>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598688" y="4979491"/>
            <a:ext cx="340162" cy="340162"/>
          </a:xfrm>
          <a:prstGeom prst="rect">
            <a:avLst/>
          </a:prstGeom>
        </p:spPr>
      </p:pic>
      <p:sp>
        <p:nvSpPr>
          <p:cNvPr id="21" name="Text 15"/>
          <p:cNvSpPr/>
          <p:nvPr/>
        </p:nvSpPr>
        <p:spPr>
          <a:xfrm>
            <a:off x="7655362" y="5716667"/>
            <a:ext cx="2890480" cy="354330"/>
          </a:xfrm>
          <a:prstGeom prst="rect">
            <a:avLst/>
          </a:prstGeom>
          <a:noFill/>
          <a:ln/>
        </p:spPr>
        <p:txBody>
          <a:bodyPr wrap="none" lIns="0" tIns="0" rIns="0" bIns="0" rtlCol="0" anchor="t"/>
          <a:lstStyle/>
          <a:p>
            <a:pPr marL="0" indent="0" algn="l">
              <a:lnSpc>
                <a:spcPts val="2750"/>
              </a:lnSpc>
              <a:buNone/>
            </a:pPr>
            <a:r>
              <a:rPr lang="en-US" sz="2200" dirty="0">
                <a:solidFill>
                  <a:srgbClr val="E0D6DE"/>
                </a:solidFill>
                <a:latin typeface="Fira Mono Medium" pitchFamily="34" charset="0"/>
                <a:ea typeface="Fira Mono Medium" pitchFamily="34" charset="-122"/>
                <a:cs typeface="Fira Mono Medium" pitchFamily="34" charset="-120"/>
              </a:rPr>
              <a:t>One Word Activity</a:t>
            </a:r>
            <a:endParaRPr lang="en-US" sz="2200" dirty="0"/>
          </a:p>
        </p:txBody>
      </p:sp>
      <p:sp>
        <p:nvSpPr>
          <p:cNvPr id="22" name="Text 16"/>
          <p:cNvSpPr/>
          <p:nvPr/>
        </p:nvSpPr>
        <p:spPr>
          <a:xfrm>
            <a:off x="7655362" y="6207085"/>
            <a:ext cx="5954435" cy="725805"/>
          </a:xfrm>
          <a:prstGeom prst="rect">
            <a:avLst/>
          </a:prstGeom>
          <a:noFill/>
          <a:ln/>
        </p:spPr>
        <p:txBody>
          <a:bodyPr wrap="square" lIns="0" tIns="0" rIns="0" bIns="0" rtlCol="0" anchor="t"/>
          <a:lstStyle/>
          <a:p>
            <a:pPr marL="0" indent="0" algn="l">
              <a:lnSpc>
                <a:spcPts val="2850"/>
              </a:lnSpc>
              <a:buNone/>
            </a:pPr>
            <a:r>
              <a:rPr lang="en-US" sz="1750" dirty="0">
                <a:solidFill>
                  <a:srgbClr val="E0D6DE"/>
                </a:solidFill>
                <a:latin typeface="Fira Sans" pitchFamily="34" charset="0"/>
                <a:ea typeface="Fira Sans" pitchFamily="34" charset="-122"/>
                <a:cs typeface="Fira Sans" pitchFamily="34" charset="-120"/>
              </a:rPr>
              <a:t>प्रश्न: "एक अच्छे अधिकारी की सबसे महत्वपूर्ण गुणवत्ता क्या है?" हर प्रतिभागी एक शब्द बताए जैसे ईमानदारी, नेतृत्व, संवेदनशीलता</a:t>
            </a:r>
            <a:endParaRPr lang="en-US" sz="17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name="Slide 10">
    <p:spTree>
      <p:nvGrpSpPr>
        <p:cNvPr id="1" name=""/>
        <p:cNvGrpSpPr/>
        <p:nvPr/>
      </p:nvGrpSpPr>
      <p:grpSpPr>
        <a:xfrm>
          <a:off x="0" y="0"/>
          <a:ext cx="0" cy="0"/>
          <a:chOff x="0" y="0"/>
          <a:chExt cx="0" cy="0"/>
        </a:xfrm>
      </p:grpSpPr>
      <p:sp>
        <p:nvSpPr>
          <p:cNvPr id="2" name="Text 0"/>
          <p:cNvSpPr/>
          <p:nvPr/>
        </p:nvSpPr>
        <p:spPr>
          <a:xfrm>
            <a:off x="2257425" y="672346"/>
            <a:ext cx="6066473" cy="458033"/>
          </a:xfrm>
          <a:prstGeom prst="rect">
            <a:avLst/>
          </a:prstGeom>
          <a:noFill/>
          <a:ln/>
        </p:spPr>
        <p:txBody>
          <a:bodyPr wrap="none" lIns="0" tIns="0" rIns="0" bIns="0" rtlCol="0" anchor="t"/>
          <a:lstStyle/>
          <a:p>
            <a:pPr marL="0" indent="0" algn="l">
              <a:lnSpc>
                <a:spcPts val="3600"/>
              </a:lnSpc>
              <a:buNone/>
            </a:pPr>
            <a:r>
              <a:rPr lang="en-US" sz="2850" dirty="0">
                <a:solidFill>
                  <a:srgbClr val="FBF3FA"/>
                </a:solidFill>
                <a:latin typeface="Fira Mono Medium" pitchFamily="34" charset="0"/>
                <a:ea typeface="Fira Mono Medium" pitchFamily="34" charset="-122"/>
                <a:cs typeface="Fira Mono Medium" pitchFamily="34" charset="-120"/>
              </a:rPr>
              <a:t>प्रशिक्षक की भूमिका और सफलता के सूत्र</a:t>
            </a:r>
            <a:endParaRPr lang="en-US" sz="2850" dirty="0"/>
          </a:p>
        </p:txBody>
      </p:sp>
      <p:sp>
        <p:nvSpPr>
          <p:cNvPr id="3" name="Text 1"/>
          <p:cNvSpPr/>
          <p:nvPr/>
        </p:nvSpPr>
        <p:spPr>
          <a:xfrm>
            <a:off x="2257425" y="2060734"/>
            <a:ext cx="1832491" cy="228957"/>
          </a:xfrm>
          <a:prstGeom prst="rect">
            <a:avLst/>
          </a:prstGeom>
          <a:noFill/>
          <a:ln/>
        </p:spPr>
        <p:txBody>
          <a:bodyPr wrap="none" lIns="0" tIns="0" rIns="0" bIns="0" rtlCol="0" anchor="t"/>
          <a:lstStyle/>
          <a:p>
            <a:pPr marL="0" indent="0" algn="l">
              <a:lnSpc>
                <a:spcPts val="1800"/>
              </a:lnSpc>
              <a:buNone/>
            </a:pPr>
            <a:r>
              <a:rPr lang="en-US" sz="1400" dirty="0">
                <a:solidFill>
                  <a:srgbClr val="FBF3FA"/>
                </a:solidFill>
                <a:latin typeface="Fira Mono Medium" pitchFamily="34" charset="0"/>
                <a:ea typeface="Fira Mono Medium" pitchFamily="34" charset="-122"/>
                <a:cs typeface="Fira Mono Medium" pitchFamily="34" charset="-120"/>
              </a:rPr>
              <a:t>प्रशिक्षक की जिम्मेदारियाँ</a:t>
            </a:r>
            <a:endParaRPr lang="en-US" sz="1400" dirty="0"/>
          </a:p>
        </p:txBody>
      </p:sp>
      <p:sp>
        <p:nvSpPr>
          <p:cNvPr id="4" name="Shape 2"/>
          <p:cNvSpPr/>
          <p:nvPr/>
        </p:nvSpPr>
        <p:spPr>
          <a:xfrm>
            <a:off x="2242185" y="2396252"/>
            <a:ext cx="3338393" cy="30480"/>
          </a:xfrm>
          <a:prstGeom prst="rect">
            <a:avLst/>
          </a:prstGeom>
          <a:solidFill>
            <a:srgbClr val="FF6BD8"/>
          </a:solidFill>
          <a:ln/>
        </p:spPr>
        <p:txBody>
          <a:bodyPr/>
          <a:lstStyle/>
          <a:p>
            <a:endParaRPr lang="en-US"/>
          </a:p>
        </p:txBody>
      </p:sp>
      <p:sp>
        <p:nvSpPr>
          <p:cNvPr id="5" name="Text 3"/>
          <p:cNvSpPr/>
          <p:nvPr/>
        </p:nvSpPr>
        <p:spPr>
          <a:xfrm>
            <a:off x="2257425" y="2573298"/>
            <a:ext cx="2330053" cy="228957"/>
          </a:xfrm>
          <a:prstGeom prst="rect">
            <a:avLst/>
          </a:prstGeom>
          <a:noFill/>
          <a:ln/>
        </p:spPr>
        <p:txBody>
          <a:bodyPr wrap="none" lIns="0" tIns="0" rIns="0" bIns="0" rtlCol="0" anchor="t"/>
          <a:lstStyle/>
          <a:p>
            <a:pPr marL="0" indent="0" algn="l">
              <a:lnSpc>
                <a:spcPts val="1800"/>
              </a:lnSpc>
              <a:buNone/>
            </a:pPr>
            <a:r>
              <a:rPr lang="en-US" sz="1400" dirty="0">
                <a:solidFill>
                  <a:srgbClr val="E0D6DE"/>
                </a:solidFill>
                <a:latin typeface="Fira Mono Medium" pitchFamily="34" charset="0"/>
                <a:ea typeface="Fira Mono Medium" pitchFamily="34" charset="-122"/>
                <a:cs typeface="Fira Mono Medium" pitchFamily="34" charset="-120"/>
              </a:rPr>
              <a:t>सभी प्रतिभागियों को शामिल करें</a:t>
            </a:r>
            <a:endParaRPr lang="en-US" sz="1400" dirty="0"/>
          </a:p>
        </p:txBody>
      </p:sp>
      <p:sp>
        <p:nvSpPr>
          <p:cNvPr id="6" name="Text 4"/>
          <p:cNvSpPr/>
          <p:nvPr/>
        </p:nvSpPr>
        <p:spPr>
          <a:xfrm>
            <a:off x="2257425" y="2896910"/>
            <a:ext cx="3307913" cy="193000"/>
          </a:xfrm>
          <a:prstGeom prst="rect">
            <a:avLst/>
          </a:prstGeom>
          <a:noFill/>
          <a:ln/>
        </p:spPr>
        <p:txBody>
          <a:bodyPr wrap="none" lIns="0" tIns="0" rIns="0" bIns="0" rtlCol="0" anchor="t"/>
          <a:lstStyle/>
          <a:p>
            <a:pPr marL="0" indent="0" algn="l">
              <a:lnSpc>
                <a:spcPts val="1500"/>
              </a:lnSpc>
              <a:buNone/>
            </a:pPr>
            <a:r>
              <a:rPr lang="en-US" sz="1150" dirty="0">
                <a:solidFill>
                  <a:srgbClr val="E0D6DE"/>
                </a:solidFill>
                <a:latin typeface="Fira Sans" pitchFamily="34" charset="0"/>
                <a:ea typeface="Fira Sans" pitchFamily="34" charset="-122"/>
                <a:cs typeface="Fira Sans" pitchFamily="34" charset="-120"/>
              </a:rPr>
              <a:t>सभी को बोलने का अवसर दें</a:t>
            </a:r>
            <a:endParaRPr lang="en-US" sz="1150" dirty="0"/>
          </a:p>
        </p:txBody>
      </p:sp>
      <p:sp>
        <p:nvSpPr>
          <p:cNvPr id="7" name="Shape 5"/>
          <p:cNvSpPr/>
          <p:nvPr/>
        </p:nvSpPr>
        <p:spPr>
          <a:xfrm>
            <a:off x="2242185" y="3279338"/>
            <a:ext cx="3338393" cy="30480"/>
          </a:xfrm>
          <a:prstGeom prst="rect">
            <a:avLst/>
          </a:prstGeom>
          <a:solidFill>
            <a:srgbClr val="FF6BD8"/>
          </a:solidFill>
          <a:ln/>
        </p:spPr>
        <p:txBody>
          <a:bodyPr/>
          <a:lstStyle/>
          <a:p>
            <a:endParaRPr lang="en-US"/>
          </a:p>
        </p:txBody>
      </p:sp>
      <p:sp>
        <p:nvSpPr>
          <p:cNvPr id="8" name="Text 6"/>
          <p:cNvSpPr/>
          <p:nvPr/>
        </p:nvSpPr>
        <p:spPr>
          <a:xfrm>
            <a:off x="2257425" y="3456384"/>
            <a:ext cx="1832491" cy="228957"/>
          </a:xfrm>
          <a:prstGeom prst="rect">
            <a:avLst/>
          </a:prstGeom>
          <a:noFill/>
          <a:ln/>
        </p:spPr>
        <p:txBody>
          <a:bodyPr wrap="none" lIns="0" tIns="0" rIns="0" bIns="0" rtlCol="0" anchor="t"/>
          <a:lstStyle/>
          <a:p>
            <a:pPr marL="0" indent="0" algn="l">
              <a:lnSpc>
                <a:spcPts val="1800"/>
              </a:lnSpc>
              <a:buNone/>
            </a:pPr>
            <a:r>
              <a:rPr lang="en-US" sz="1400" dirty="0">
                <a:solidFill>
                  <a:srgbClr val="E0D6DE"/>
                </a:solidFill>
                <a:latin typeface="Fira Mono Medium" pitchFamily="34" charset="0"/>
                <a:ea typeface="Fira Mono Medium" pitchFamily="34" charset="-122"/>
                <a:cs typeface="Fira Mono Medium" pitchFamily="34" charset="-120"/>
              </a:rPr>
              <a:t>सकारात्मक माहौल बनाएँ</a:t>
            </a:r>
            <a:endParaRPr lang="en-US" sz="1400" dirty="0"/>
          </a:p>
        </p:txBody>
      </p:sp>
      <p:sp>
        <p:nvSpPr>
          <p:cNvPr id="9" name="Text 7"/>
          <p:cNvSpPr/>
          <p:nvPr/>
        </p:nvSpPr>
        <p:spPr>
          <a:xfrm>
            <a:off x="2257425" y="3779996"/>
            <a:ext cx="3307913" cy="193000"/>
          </a:xfrm>
          <a:prstGeom prst="rect">
            <a:avLst/>
          </a:prstGeom>
          <a:noFill/>
          <a:ln/>
        </p:spPr>
        <p:txBody>
          <a:bodyPr wrap="none" lIns="0" tIns="0" rIns="0" bIns="0" rtlCol="0" anchor="t"/>
          <a:lstStyle/>
          <a:p>
            <a:pPr marL="0" indent="0" algn="l">
              <a:lnSpc>
                <a:spcPts val="1500"/>
              </a:lnSpc>
              <a:buNone/>
            </a:pPr>
            <a:r>
              <a:rPr lang="en-US" sz="1150" dirty="0">
                <a:solidFill>
                  <a:srgbClr val="E0D6DE"/>
                </a:solidFill>
                <a:latin typeface="Fira Sans" pitchFamily="34" charset="0"/>
                <a:ea typeface="Fira Sans" pitchFamily="34" charset="-122"/>
                <a:cs typeface="Fira Sans" pitchFamily="34" charset="-120"/>
              </a:rPr>
              <a:t>सम्मानजनक और सुरक्षित वातावरण</a:t>
            </a:r>
            <a:endParaRPr lang="en-US" sz="1150" dirty="0"/>
          </a:p>
        </p:txBody>
      </p:sp>
      <p:sp>
        <p:nvSpPr>
          <p:cNvPr id="10" name="Shape 8"/>
          <p:cNvSpPr/>
          <p:nvPr/>
        </p:nvSpPr>
        <p:spPr>
          <a:xfrm>
            <a:off x="2242185" y="4162425"/>
            <a:ext cx="3338393" cy="30480"/>
          </a:xfrm>
          <a:prstGeom prst="rect">
            <a:avLst/>
          </a:prstGeom>
          <a:solidFill>
            <a:srgbClr val="FF6BD8"/>
          </a:solidFill>
          <a:ln/>
        </p:spPr>
        <p:txBody>
          <a:bodyPr/>
          <a:lstStyle/>
          <a:p>
            <a:endParaRPr lang="en-US"/>
          </a:p>
        </p:txBody>
      </p:sp>
      <p:sp>
        <p:nvSpPr>
          <p:cNvPr id="11" name="Text 9"/>
          <p:cNvSpPr/>
          <p:nvPr/>
        </p:nvSpPr>
        <p:spPr>
          <a:xfrm>
            <a:off x="2257425" y="4339471"/>
            <a:ext cx="1832491" cy="228957"/>
          </a:xfrm>
          <a:prstGeom prst="rect">
            <a:avLst/>
          </a:prstGeom>
          <a:noFill/>
          <a:ln/>
        </p:spPr>
        <p:txBody>
          <a:bodyPr wrap="none" lIns="0" tIns="0" rIns="0" bIns="0" rtlCol="0" anchor="t"/>
          <a:lstStyle/>
          <a:p>
            <a:pPr marL="0" indent="0" algn="l">
              <a:lnSpc>
                <a:spcPts val="1800"/>
              </a:lnSpc>
              <a:buNone/>
            </a:pPr>
            <a:r>
              <a:rPr lang="en-US" sz="1400" dirty="0">
                <a:solidFill>
                  <a:srgbClr val="E0D6DE"/>
                </a:solidFill>
                <a:latin typeface="Fira Mono Medium" pitchFamily="34" charset="0"/>
                <a:ea typeface="Fira Mono Medium" pitchFamily="34" charset="-122"/>
                <a:cs typeface="Fira Mono Medium" pitchFamily="34" charset="-120"/>
              </a:rPr>
              <a:t>अनुभवों को दें महत्व</a:t>
            </a:r>
            <a:endParaRPr lang="en-US" sz="1400" dirty="0"/>
          </a:p>
        </p:txBody>
      </p:sp>
      <p:sp>
        <p:nvSpPr>
          <p:cNvPr id="12" name="Text 10"/>
          <p:cNvSpPr/>
          <p:nvPr/>
        </p:nvSpPr>
        <p:spPr>
          <a:xfrm>
            <a:off x="2257425" y="4663083"/>
            <a:ext cx="3307913" cy="193000"/>
          </a:xfrm>
          <a:prstGeom prst="rect">
            <a:avLst/>
          </a:prstGeom>
          <a:noFill/>
          <a:ln/>
        </p:spPr>
        <p:txBody>
          <a:bodyPr wrap="none" lIns="0" tIns="0" rIns="0" bIns="0" rtlCol="0" anchor="t"/>
          <a:lstStyle/>
          <a:p>
            <a:pPr marL="0" indent="0" algn="l">
              <a:lnSpc>
                <a:spcPts val="1500"/>
              </a:lnSpc>
              <a:buNone/>
            </a:pPr>
            <a:r>
              <a:rPr lang="en-US" sz="1150" dirty="0">
                <a:solidFill>
                  <a:srgbClr val="E0D6DE"/>
                </a:solidFill>
                <a:latin typeface="Fira Sans" pitchFamily="34" charset="0"/>
                <a:ea typeface="Fira Sans" pitchFamily="34" charset="-122"/>
                <a:cs typeface="Fira Sans" pitchFamily="34" charset="-120"/>
              </a:rPr>
              <a:t>प्रतिभागियों के विचारों का सम्मान करें</a:t>
            </a:r>
            <a:endParaRPr lang="en-US" sz="1150" dirty="0"/>
          </a:p>
        </p:txBody>
      </p:sp>
      <p:sp>
        <p:nvSpPr>
          <p:cNvPr id="13" name="Shape 11"/>
          <p:cNvSpPr/>
          <p:nvPr/>
        </p:nvSpPr>
        <p:spPr>
          <a:xfrm>
            <a:off x="2242185" y="5045512"/>
            <a:ext cx="3338393" cy="30480"/>
          </a:xfrm>
          <a:prstGeom prst="rect">
            <a:avLst/>
          </a:prstGeom>
          <a:solidFill>
            <a:srgbClr val="FF6BD8"/>
          </a:solidFill>
          <a:ln/>
        </p:spPr>
        <p:txBody>
          <a:bodyPr/>
          <a:lstStyle/>
          <a:p>
            <a:endParaRPr lang="en-US"/>
          </a:p>
        </p:txBody>
      </p:sp>
      <p:sp>
        <p:nvSpPr>
          <p:cNvPr id="14" name="Text 12"/>
          <p:cNvSpPr/>
          <p:nvPr/>
        </p:nvSpPr>
        <p:spPr>
          <a:xfrm>
            <a:off x="2257425" y="5222558"/>
            <a:ext cx="1832491" cy="228957"/>
          </a:xfrm>
          <a:prstGeom prst="rect">
            <a:avLst/>
          </a:prstGeom>
          <a:noFill/>
          <a:ln/>
        </p:spPr>
        <p:txBody>
          <a:bodyPr wrap="none" lIns="0" tIns="0" rIns="0" bIns="0" rtlCol="0" anchor="t"/>
          <a:lstStyle/>
          <a:p>
            <a:pPr marL="0" indent="0" algn="l">
              <a:lnSpc>
                <a:spcPts val="1800"/>
              </a:lnSpc>
              <a:buNone/>
            </a:pPr>
            <a:r>
              <a:rPr lang="en-US" sz="1400" dirty="0">
                <a:solidFill>
                  <a:srgbClr val="E0D6DE"/>
                </a:solidFill>
                <a:latin typeface="Fira Mono Medium" pitchFamily="34" charset="0"/>
                <a:ea typeface="Fira Mono Medium" pitchFamily="34" charset="-122"/>
                <a:cs typeface="Fira Mono Medium" pitchFamily="34" charset="-120"/>
              </a:rPr>
              <a:t>चर्चा को नियंत्रित करें</a:t>
            </a:r>
            <a:endParaRPr lang="en-US" sz="1400" dirty="0"/>
          </a:p>
        </p:txBody>
      </p:sp>
      <p:sp>
        <p:nvSpPr>
          <p:cNvPr id="15" name="Text 13"/>
          <p:cNvSpPr/>
          <p:nvPr/>
        </p:nvSpPr>
        <p:spPr>
          <a:xfrm>
            <a:off x="2257425" y="5546169"/>
            <a:ext cx="3307913" cy="193000"/>
          </a:xfrm>
          <a:prstGeom prst="rect">
            <a:avLst/>
          </a:prstGeom>
          <a:noFill/>
          <a:ln/>
        </p:spPr>
        <p:txBody>
          <a:bodyPr wrap="none" lIns="0" tIns="0" rIns="0" bIns="0" rtlCol="0" anchor="t"/>
          <a:lstStyle/>
          <a:p>
            <a:pPr marL="0" indent="0" algn="l">
              <a:lnSpc>
                <a:spcPts val="1500"/>
              </a:lnSpc>
              <a:buNone/>
            </a:pPr>
            <a:r>
              <a:rPr lang="en-US" sz="1150" dirty="0">
                <a:solidFill>
                  <a:srgbClr val="E0D6DE"/>
                </a:solidFill>
                <a:latin typeface="Fira Sans" pitchFamily="34" charset="0"/>
                <a:ea typeface="Fira Sans" pitchFamily="34" charset="-122"/>
                <a:cs typeface="Fira Sans" pitchFamily="34" charset="-120"/>
              </a:rPr>
              <a:t>विषय से जुड़े रहें</a:t>
            </a:r>
            <a:endParaRPr lang="en-US" sz="1150" dirty="0"/>
          </a:p>
        </p:txBody>
      </p:sp>
      <p:pic>
        <p:nvPicPr>
          <p:cNvPr id="16" name="Image 0" descr="preencoded.png"/>
          <p:cNvPicPr>
            <a:picLocks noChangeAspect="1"/>
          </p:cNvPicPr>
          <p:nvPr/>
        </p:nvPicPr>
        <p:blipFill>
          <a:blip r:embed="rId3"/>
          <a:stretch>
            <a:fillRect/>
          </a:stretch>
        </p:blipFill>
        <p:spPr>
          <a:xfrm>
            <a:off x="5930622" y="1378982"/>
            <a:ext cx="6449854" cy="3599855"/>
          </a:xfrm>
          <a:prstGeom prst="rect">
            <a:avLst/>
          </a:prstGeom>
        </p:spPr>
      </p:pic>
      <p:sp>
        <p:nvSpPr>
          <p:cNvPr id="17" name="Text 14"/>
          <p:cNvSpPr/>
          <p:nvPr/>
        </p:nvSpPr>
        <p:spPr>
          <a:xfrm>
            <a:off x="5930622" y="5085398"/>
            <a:ext cx="1832491" cy="228957"/>
          </a:xfrm>
          <a:prstGeom prst="rect">
            <a:avLst/>
          </a:prstGeom>
          <a:noFill/>
          <a:ln/>
        </p:spPr>
        <p:txBody>
          <a:bodyPr wrap="none" lIns="0" tIns="0" rIns="0" bIns="0" rtlCol="0" anchor="t"/>
          <a:lstStyle/>
          <a:p>
            <a:pPr marL="0" indent="0" algn="l">
              <a:lnSpc>
                <a:spcPts val="1800"/>
              </a:lnSpc>
              <a:buNone/>
            </a:pPr>
            <a:r>
              <a:rPr lang="en-US" sz="1400" dirty="0">
                <a:solidFill>
                  <a:srgbClr val="FBF3FA"/>
                </a:solidFill>
                <a:latin typeface="Fira Mono Medium" pitchFamily="34" charset="0"/>
                <a:ea typeface="Fira Mono Medium" pitchFamily="34" charset="-122"/>
                <a:cs typeface="Fira Mono Medium" pitchFamily="34" charset="-120"/>
              </a:rPr>
              <a:t>ध्यान रखने वाली बातें</a:t>
            </a:r>
            <a:endParaRPr lang="en-US" sz="1400" dirty="0"/>
          </a:p>
        </p:txBody>
      </p:sp>
      <p:sp>
        <p:nvSpPr>
          <p:cNvPr id="18" name="Text 15"/>
          <p:cNvSpPr/>
          <p:nvPr/>
        </p:nvSpPr>
        <p:spPr>
          <a:xfrm>
            <a:off x="5930622" y="5409009"/>
            <a:ext cx="6449854" cy="1097399"/>
          </a:xfrm>
          <a:prstGeom prst="rect">
            <a:avLst/>
          </a:prstGeom>
          <a:noFill/>
          <a:ln/>
        </p:spPr>
        <p:txBody>
          <a:bodyPr wrap="square" lIns="0" tIns="0" rIns="0" bIns="0" rtlCol="0" anchor="t"/>
          <a:lstStyle/>
          <a:p>
            <a:pPr marL="342900" indent="-342900" algn="l">
              <a:lnSpc>
                <a:spcPts val="1500"/>
              </a:lnSpc>
              <a:buSzPct val="100000"/>
              <a:buChar char="•"/>
            </a:pPr>
            <a:r>
              <a:rPr lang="en-US" sz="1150" dirty="0">
                <a:solidFill>
                  <a:srgbClr val="E0D6DE"/>
                </a:solidFill>
                <a:latin typeface="Fira Sans" pitchFamily="34" charset="0"/>
                <a:ea typeface="Fira Sans" pitchFamily="34" charset="-122"/>
                <a:cs typeface="Fira Sans" pitchFamily="34" charset="-120"/>
              </a:rPr>
              <a:t>गतिविधि सरल होनी चाहिए</a:t>
            </a:r>
            <a:endParaRPr lang="en-US" sz="1150" dirty="0"/>
          </a:p>
          <a:p>
            <a:pPr marL="342900" indent="-342900" algn="l">
              <a:lnSpc>
                <a:spcPts val="1500"/>
              </a:lnSpc>
              <a:buSzPct val="100000"/>
              <a:buChar char="•"/>
            </a:pPr>
            <a:r>
              <a:rPr lang="en-US" sz="1150" dirty="0">
                <a:solidFill>
                  <a:srgbClr val="E0D6DE"/>
                </a:solidFill>
                <a:latin typeface="Fira Sans" pitchFamily="34" charset="0"/>
                <a:ea typeface="Fira Sans" pitchFamily="34" charset="-122"/>
                <a:cs typeface="Fira Sans" pitchFamily="34" charset="-120"/>
              </a:rPr>
              <a:t>समय 10–15 मिनट से अधिक न हो</a:t>
            </a:r>
            <a:endParaRPr lang="en-US" sz="1150" dirty="0"/>
          </a:p>
          <a:p>
            <a:pPr marL="342900" indent="-342900" algn="l">
              <a:lnSpc>
                <a:spcPts val="1500"/>
              </a:lnSpc>
              <a:buSzPct val="100000"/>
              <a:buChar char="•"/>
            </a:pPr>
            <a:r>
              <a:rPr lang="en-US" sz="1150" dirty="0">
                <a:solidFill>
                  <a:srgbClr val="E0D6DE"/>
                </a:solidFill>
                <a:latin typeface="Fira Sans" pitchFamily="34" charset="0"/>
                <a:ea typeface="Fira Sans" pitchFamily="34" charset="-122"/>
                <a:cs typeface="Fira Sans" pitchFamily="34" charset="-120"/>
              </a:rPr>
              <a:t>सभी को बोलने का अवसर मिले</a:t>
            </a:r>
            <a:endParaRPr lang="en-US" sz="1150" dirty="0"/>
          </a:p>
          <a:p>
            <a:pPr marL="342900" indent="-342900" algn="l">
              <a:lnSpc>
                <a:spcPts val="1500"/>
              </a:lnSpc>
              <a:buSzPct val="100000"/>
              <a:buChar char="•"/>
            </a:pPr>
            <a:r>
              <a:rPr lang="en-US" sz="1150" dirty="0">
                <a:solidFill>
                  <a:srgbClr val="E0D6DE"/>
                </a:solidFill>
                <a:latin typeface="Fira Sans" pitchFamily="34" charset="0"/>
                <a:ea typeface="Fira Sans" pitchFamily="34" charset="-122"/>
                <a:cs typeface="Fira Sans" pitchFamily="34" charset="-120"/>
              </a:rPr>
              <a:t>वातावरण सकारात्मक हो</a:t>
            </a:r>
            <a:endParaRPr lang="en-US" sz="1150" dirty="0"/>
          </a:p>
          <a:p>
            <a:pPr marL="342900" indent="-342900" algn="l">
              <a:lnSpc>
                <a:spcPts val="1500"/>
              </a:lnSpc>
              <a:buSzPct val="100000"/>
              <a:buChar char="•"/>
            </a:pPr>
            <a:r>
              <a:rPr lang="en-US" sz="1150" dirty="0">
                <a:solidFill>
                  <a:srgbClr val="E0D6DE"/>
                </a:solidFill>
                <a:latin typeface="Fira Sans" pitchFamily="34" charset="0"/>
                <a:ea typeface="Fira Sans" pitchFamily="34" charset="-122"/>
                <a:cs typeface="Fira Sans" pitchFamily="34" charset="-120"/>
              </a:rPr>
              <a:t>चर्चा विषय से जुड़ी हो</a:t>
            </a:r>
            <a:endParaRPr lang="en-US" sz="1150" dirty="0"/>
          </a:p>
        </p:txBody>
      </p:sp>
      <p:sp>
        <p:nvSpPr>
          <p:cNvPr id="19" name="Shape 16"/>
          <p:cNvSpPr/>
          <p:nvPr/>
        </p:nvSpPr>
        <p:spPr>
          <a:xfrm>
            <a:off x="2257425" y="6719272"/>
            <a:ext cx="10115550" cy="25837"/>
          </a:xfrm>
          <a:prstGeom prst="rect">
            <a:avLst/>
          </a:prstGeom>
          <a:solidFill>
            <a:srgbClr val="E0D6DE">
              <a:alpha val="50000"/>
            </a:srgbClr>
          </a:solidFill>
          <a:ln/>
        </p:spPr>
        <p:txBody>
          <a:bodyPr/>
          <a:lstStyle/>
          <a:p>
            <a:endParaRPr lang="en-US"/>
          </a:p>
        </p:txBody>
      </p:sp>
      <p:sp>
        <p:nvSpPr>
          <p:cNvPr id="20" name="Text 17"/>
          <p:cNvSpPr/>
          <p:nvPr/>
        </p:nvSpPr>
        <p:spPr>
          <a:xfrm>
            <a:off x="2477214" y="6958132"/>
            <a:ext cx="9895761" cy="193000"/>
          </a:xfrm>
          <a:prstGeom prst="rect">
            <a:avLst/>
          </a:prstGeom>
          <a:noFill/>
          <a:ln/>
        </p:spPr>
        <p:txBody>
          <a:bodyPr wrap="none" lIns="0" tIns="0" rIns="0" bIns="0" rtlCol="0" anchor="t"/>
          <a:lstStyle/>
          <a:p>
            <a:pPr marL="0" indent="0" algn="l">
              <a:lnSpc>
                <a:spcPts val="1500"/>
              </a:lnSpc>
              <a:buNone/>
            </a:pPr>
            <a:r>
              <a:rPr lang="en-US" sz="1150" b="1" dirty="0">
                <a:solidFill>
                  <a:srgbClr val="E0D6DE"/>
                </a:solidFill>
                <a:latin typeface="Fira Sans" pitchFamily="34" charset="0"/>
                <a:ea typeface="Fira Sans" pitchFamily="34" charset="-122"/>
                <a:cs typeface="Fira Sans" pitchFamily="34" charset="-120"/>
              </a:rPr>
              <a:t>"जब झिझक की बर्फ पिघलती है, तभी संवाद की धारा बहती है।"</a:t>
            </a:r>
            <a:endParaRPr lang="en-US" sz="1150" dirty="0"/>
          </a:p>
        </p:txBody>
      </p:sp>
      <p:sp>
        <p:nvSpPr>
          <p:cNvPr id="21" name="Text 18"/>
          <p:cNvSpPr/>
          <p:nvPr/>
        </p:nvSpPr>
        <p:spPr>
          <a:xfrm>
            <a:off x="2477214" y="7257693"/>
            <a:ext cx="9895761" cy="193000"/>
          </a:xfrm>
          <a:prstGeom prst="rect">
            <a:avLst/>
          </a:prstGeom>
          <a:noFill/>
          <a:ln/>
        </p:spPr>
        <p:txBody>
          <a:bodyPr wrap="none" lIns="0" tIns="0" rIns="0" bIns="0" rtlCol="0" anchor="t"/>
          <a:lstStyle/>
          <a:p>
            <a:pPr marL="0" indent="0" algn="l">
              <a:lnSpc>
                <a:spcPts val="1500"/>
              </a:lnSpc>
              <a:buNone/>
            </a:pPr>
            <a:r>
              <a:rPr lang="en-US" sz="1150" i="1" dirty="0">
                <a:solidFill>
                  <a:srgbClr val="E0D6DE"/>
                </a:solidFill>
                <a:latin typeface="Fira Sans" pitchFamily="34" charset="0"/>
                <a:ea typeface="Fira Sans" pitchFamily="34" charset="-122"/>
                <a:cs typeface="Fira Sans" pitchFamily="34" charset="-120"/>
              </a:rPr>
              <a:t>Ice Breaking किसी भी समूह में पहला कदम होती है जो लोगों को जोड़ती है, संवाद को मजबूत करती है और सीखने या काम करने के माहौल को बेहतर बनाती है।</a:t>
            </a:r>
            <a:endParaRPr lang="en-US" sz="1150" dirty="0"/>
          </a:p>
        </p:txBody>
      </p:sp>
      <p:sp>
        <p:nvSpPr>
          <p:cNvPr id="22" name="Shape 19"/>
          <p:cNvSpPr/>
          <p:nvPr/>
        </p:nvSpPr>
        <p:spPr>
          <a:xfrm>
            <a:off x="2257425" y="6851571"/>
            <a:ext cx="15240" cy="705683"/>
          </a:xfrm>
          <a:prstGeom prst="rect">
            <a:avLst/>
          </a:prstGeom>
          <a:solidFill>
            <a:srgbClr val="FF6BD8"/>
          </a:solidFill>
          <a:ln/>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785</Words>
  <Application>Microsoft Office PowerPoint</Application>
  <PresentationFormat>Custom</PresentationFormat>
  <Paragraphs>108</Paragraphs>
  <Slides>10</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Fira Mono Light</vt:lpstr>
      <vt:lpstr>Arial</vt:lpstr>
      <vt:lpstr>Fira Mono Medium</vt:lpstr>
      <vt:lpstr>Fira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Puneet Gupta</cp:lastModifiedBy>
  <cp:revision>2</cp:revision>
  <dcterms:created xsi:type="dcterms:W3CDTF">2026-03-11T05:21:58Z</dcterms:created>
  <dcterms:modified xsi:type="dcterms:W3CDTF">2026-03-11T05:23:56Z</dcterms:modified>
</cp:coreProperties>
</file>