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35"/>
  </p:notesMasterIdLst>
  <p:handoutMasterIdLst>
    <p:handoutMasterId r:id="rId36"/>
  </p:handoutMasterIdLst>
  <p:sldIdLst>
    <p:sldId id="256" r:id="rId2"/>
    <p:sldId id="293" r:id="rId3"/>
    <p:sldId id="294" r:id="rId4"/>
    <p:sldId id="295" r:id="rId5"/>
    <p:sldId id="272" r:id="rId6"/>
    <p:sldId id="287" r:id="rId7"/>
    <p:sldId id="302" r:id="rId8"/>
    <p:sldId id="291" r:id="rId9"/>
    <p:sldId id="290" r:id="rId10"/>
    <p:sldId id="289" r:id="rId11"/>
    <p:sldId id="288" r:id="rId12"/>
    <p:sldId id="278" r:id="rId13"/>
    <p:sldId id="279" r:id="rId14"/>
    <p:sldId id="292" r:id="rId15"/>
    <p:sldId id="301" r:id="rId16"/>
    <p:sldId id="298" r:id="rId17"/>
    <p:sldId id="299" r:id="rId18"/>
    <p:sldId id="303" r:id="rId19"/>
    <p:sldId id="297" r:id="rId20"/>
    <p:sldId id="304"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286" r:id="rId34"/>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FFFFE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1" d="100"/>
          <a:sy n="51" d="100"/>
        </p:scale>
        <p:origin x="-751" y="-55"/>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7A8258-6C2B-4BC7-B249-3D11081843D2}" type="doc">
      <dgm:prSet loTypeId="urn:microsoft.com/office/officeart/2005/8/layout/target3" loCatId="list" qsTypeId="urn:microsoft.com/office/officeart/2005/8/quickstyle/simple1" qsCatId="simple" csTypeId="urn:microsoft.com/office/officeart/2005/8/colors/colorful2" csCatId="colorful" phldr="1"/>
      <dgm:spPr/>
      <dgm:t>
        <a:bodyPr/>
        <a:lstStyle/>
        <a:p>
          <a:endParaRPr lang="en-US"/>
        </a:p>
      </dgm:t>
    </dgm:pt>
    <dgm:pt modelId="{24798C4B-2C3E-4883-BC18-12050A3FC53F}">
      <dgm:prSet phldrT="[Text]"/>
      <dgm:spPr>
        <a:blipFill rotWithShape="0">
          <a:blip xmlns:r="http://schemas.openxmlformats.org/officeDocument/2006/relationships" r:embed="rId1"/>
          <a:tile tx="0" ty="0" sx="100000" sy="100000" flip="none" algn="tl"/>
        </a:blipFill>
      </dgm:spPr>
      <dgm:t>
        <a:bodyPr/>
        <a:lstStyle/>
        <a:p>
          <a:pPr algn="l"/>
          <a:endParaRPr lang="en-US" dirty="0"/>
        </a:p>
      </dgm:t>
    </dgm:pt>
    <dgm:pt modelId="{87D18911-212C-4439-AB9A-9B64165FD92E}" type="parTrans" cxnId="{D109D268-3C6B-4853-9817-11D5817CADC0}">
      <dgm:prSet/>
      <dgm:spPr/>
      <dgm:t>
        <a:bodyPr/>
        <a:lstStyle/>
        <a:p>
          <a:endParaRPr lang="en-US"/>
        </a:p>
      </dgm:t>
    </dgm:pt>
    <dgm:pt modelId="{BF87E17F-A37E-4D56-8187-D0652C01C2FC}" type="sibTrans" cxnId="{D109D268-3C6B-4853-9817-11D5817CADC0}">
      <dgm:prSet/>
      <dgm:spPr/>
      <dgm:t>
        <a:bodyPr/>
        <a:lstStyle/>
        <a:p>
          <a:endParaRPr lang="en-US"/>
        </a:p>
      </dgm:t>
    </dgm:pt>
    <dgm:pt modelId="{DC43F0BD-DEB6-46AE-B6D6-1E77B12A2771}">
      <dgm:prSet phldrT="[Text]"/>
      <dgm:spPr/>
      <dgm:t>
        <a:bodyPr/>
        <a:lstStyle/>
        <a:p>
          <a:r>
            <a:rPr lang="en-US" b="1" dirty="0" smtClean="0"/>
            <a:t>Levied on inter-state transactions.</a:t>
          </a:r>
          <a:endParaRPr lang="en-US" b="1" dirty="0"/>
        </a:p>
      </dgm:t>
    </dgm:pt>
    <dgm:pt modelId="{C74256E6-BAC7-4BA6-81E1-75DAEA2508F1}" type="parTrans" cxnId="{80E66561-EDEF-4441-B1D5-3A95CE6DDBEF}">
      <dgm:prSet/>
      <dgm:spPr/>
      <dgm:t>
        <a:bodyPr/>
        <a:lstStyle/>
        <a:p>
          <a:endParaRPr lang="en-US"/>
        </a:p>
      </dgm:t>
    </dgm:pt>
    <dgm:pt modelId="{A10E4C4C-893F-402D-BA62-BD32E631FFF2}" type="sibTrans" cxnId="{80E66561-EDEF-4441-B1D5-3A95CE6DDBEF}">
      <dgm:prSet/>
      <dgm:spPr/>
      <dgm:t>
        <a:bodyPr/>
        <a:lstStyle/>
        <a:p>
          <a:endParaRPr lang="en-US"/>
        </a:p>
      </dgm:t>
    </dgm:pt>
    <dgm:pt modelId="{C674D8ED-A5E7-40C9-84DB-EBB7E21F0878}">
      <dgm:prSet phldrT="[Text]"/>
      <dgm:spPr/>
      <dgm:t>
        <a:bodyPr/>
        <a:lstStyle/>
        <a:p>
          <a:r>
            <a:rPr lang="en-US" b="1" dirty="0" smtClean="0"/>
            <a:t>Levied by Central Government for supplies made within the state.</a:t>
          </a:r>
          <a:endParaRPr lang="en-US" b="1" dirty="0"/>
        </a:p>
      </dgm:t>
    </dgm:pt>
    <dgm:pt modelId="{650BF7D1-406A-4F26-A1DC-C3DCD1C3DD1A}" type="parTrans" cxnId="{830CB617-775F-4B0E-9F9C-82753CA64087}">
      <dgm:prSet/>
      <dgm:spPr/>
      <dgm:t>
        <a:bodyPr/>
        <a:lstStyle/>
        <a:p>
          <a:endParaRPr lang="en-US"/>
        </a:p>
      </dgm:t>
    </dgm:pt>
    <dgm:pt modelId="{970AFC78-9CF0-4F49-A706-D7AC82F79AB1}" type="sibTrans" cxnId="{830CB617-775F-4B0E-9F9C-82753CA64087}">
      <dgm:prSet/>
      <dgm:spPr/>
      <dgm:t>
        <a:bodyPr/>
        <a:lstStyle/>
        <a:p>
          <a:endParaRPr lang="en-US"/>
        </a:p>
      </dgm:t>
    </dgm:pt>
    <dgm:pt modelId="{D4F7E39D-0E98-491B-AB8F-AC903714B132}">
      <dgm:prSet phldrT="[Text]"/>
      <dgm:spPr>
        <a:blipFill rotWithShape="0">
          <a:blip xmlns:r="http://schemas.openxmlformats.org/officeDocument/2006/relationships" r:embed="rId1"/>
          <a:tile tx="0" ty="0" sx="100000" sy="100000" flip="none" algn="tl"/>
        </a:blipFill>
      </dgm:spPr>
      <dgm:t>
        <a:bodyPr/>
        <a:lstStyle/>
        <a:p>
          <a:pPr algn="l"/>
          <a:endParaRPr lang="en-US" dirty="0"/>
        </a:p>
      </dgm:t>
    </dgm:pt>
    <dgm:pt modelId="{FD553F76-8A76-41D8-8EF8-A0DB2DC4CF61}" type="parTrans" cxnId="{A5E41211-CE92-42C2-9B52-D838D2F08E7B}">
      <dgm:prSet/>
      <dgm:spPr/>
      <dgm:t>
        <a:bodyPr/>
        <a:lstStyle/>
        <a:p>
          <a:endParaRPr lang="en-US"/>
        </a:p>
      </dgm:t>
    </dgm:pt>
    <dgm:pt modelId="{00F1FCEE-32BB-466E-9C84-D721D708085F}" type="sibTrans" cxnId="{A5E41211-CE92-42C2-9B52-D838D2F08E7B}">
      <dgm:prSet/>
      <dgm:spPr/>
      <dgm:t>
        <a:bodyPr/>
        <a:lstStyle/>
        <a:p>
          <a:endParaRPr lang="en-US"/>
        </a:p>
      </dgm:t>
    </dgm:pt>
    <dgm:pt modelId="{39772EB1-7B43-462C-B7BA-A979F2EBEC9A}">
      <dgm:prSet phldrT="[Text]"/>
      <dgm:spPr/>
      <dgm:t>
        <a:bodyPr/>
        <a:lstStyle/>
        <a:p>
          <a:r>
            <a:rPr lang="en-US" b="1" dirty="0" smtClean="0"/>
            <a:t>Levied  by State Government for supplies made within the state.</a:t>
          </a:r>
          <a:endParaRPr lang="en-US" b="1" dirty="0"/>
        </a:p>
      </dgm:t>
    </dgm:pt>
    <dgm:pt modelId="{4F3D3861-8EEF-49FA-9F3F-A72583933B6D}" type="parTrans" cxnId="{E8906A9D-4900-4798-B4E8-E7C7232364DA}">
      <dgm:prSet/>
      <dgm:spPr/>
      <dgm:t>
        <a:bodyPr/>
        <a:lstStyle/>
        <a:p>
          <a:endParaRPr lang="en-US"/>
        </a:p>
      </dgm:t>
    </dgm:pt>
    <dgm:pt modelId="{3218CCD7-2BFF-4BA0-A514-26FB607627EC}" type="sibTrans" cxnId="{E8906A9D-4900-4798-B4E8-E7C7232364DA}">
      <dgm:prSet/>
      <dgm:spPr/>
      <dgm:t>
        <a:bodyPr/>
        <a:lstStyle/>
        <a:p>
          <a:endParaRPr lang="en-US"/>
        </a:p>
      </dgm:t>
    </dgm:pt>
    <dgm:pt modelId="{6D59D4EE-E865-4B4C-A688-713247AE58EB}">
      <dgm:prSet phldrT="[Text]"/>
      <dgm:spPr>
        <a:blipFill rotWithShape="0">
          <a:blip xmlns:r="http://schemas.openxmlformats.org/officeDocument/2006/relationships" r:embed="rId1"/>
          <a:tile tx="0" ty="0" sx="100000" sy="100000" flip="none" algn="tl"/>
        </a:blipFill>
      </dgm:spPr>
      <dgm:t>
        <a:bodyPr/>
        <a:lstStyle/>
        <a:p>
          <a:pPr algn="l"/>
          <a:endParaRPr lang="en-US" dirty="0"/>
        </a:p>
      </dgm:t>
    </dgm:pt>
    <dgm:pt modelId="{82767E8E-32E3-4F7C-B5E3-B23F5F15DF2F}" type="sibTrans" cxnId="{D05FB4FA-17BC-408D-980B-160A44CE8AD0}">
      <dgm:prSet/>
      <dgm:spPr/>
      <dgm:t>
        <a:bodyPr/>
        <a:lstStyle/>
        <a:p>
          <a:endParaRPr lang="en-US"/>
        </a:p>
      </dgm:t>
    </dgm:pt>
    <dgm:pt modelId="{3BC8EA19-5E4E-4903-983B-3BDBBDB1AF79}" type="parTrans" cxnId="{D05FB4FA-17BC-408D-980B-160A44CE8AD0}">
      <dgm:prSet/>
      <dgm:spPr/>
      <dgm:t>
        <a:bodyPr/>
        <a:lstStyle/>
        <a:p>
          <a:endParaRPr lang="en-US"/>
        </a:p>
      </dgm:t>
    </dgm:pt>
    <dgm:pt modelId="{17E183AA-3B1A-4584-97AB-CCABF60A7BBF}" type="pres">
      <dgm:prSet presAssocID="{BD7A8258-6C2B-4BC7-B249-3D11081843D2}" presName="Name0" presStyleCnt="0">
        <dgm:presLayoutVars>
          <dgm:chMax val="7"/>
          <dgm:dir/>
          <dgm:animLvl val="lvl"/>
          <dgm:resizeHandles val="exact"/>
        </dgm:presLayoutVars>
      </dgm:prSet>
      <dgm:spPr/>
      <dgm:t>
        <a:bodyPr/>
        <a:lstStyle/>
        <a:p>
          <a:endParaRPr lang="en-US"/>
        </a:p>
      </dgm:t>
    </dgm:pt>
    <dgm:pt modelId="{9F9B48B0-459D-4187-871F-F58EF6D0C73E}" type="pres">
      <dgm:prSet presAssocID="{24798C4B-2C3E-4883-BC18-12050A3FC53F}" presName="circle1" presStyleLbl="node1" presStyleIdx="0" presStyleCnt="3"/>
      <dgm:spPr>
        <a:blipFill rotWithShape="0">
          <a:blip xmlns:r="http://schemas.openxmlformats.org/officeDocument/2006/relationships" r:embed="rId2"/>
          <a:tile tx="0" ty="0" sx="100000" sy="100000" flip="none" algn="tl"/>
        </a:blipFill>
      </dgm:spPr>
      <dgm:t>
        <a:bodyPr/>
        <a:lstStyle/>
        <a:p>
          <a:endParaRPr lang="en-US"/>
        </a:p>
      </dgm:t>
    </dgm:pt>
    <dgm:pt modelId="{9F56E7FD-4883-484F-A949-567335A0CC2F}" type="pres">
      <dgm:prSet presAssocID="{24798C4B-2C3E-4883-BC18-12050A3FC53F}" presName="space" presStyleCnt="0"/>
      <dgm:spPr/>
      <dgm:t>
        <a:bodyPr/>
        <a:lstStyle/>
        <a:p>
          <a:endParaRPr lang="en-US"/>
        </a:p>
      </dgm:t>
    </dgm:pt>
    <dgm:pt modelId="{FBB3A585-5045-4AF5-A695-B48C7EB54369}" type="pres">
      <dgm:prSet presAssocID="{24798C4B-2C3E-4883-BC18-12050A3FC53F}" presName="rect1" presStyleLbl="alignAcc1" presStyleIdx="0" presStyleCnt="3" custScaleX="100000" custScaleY="100000" custLinFactNeighborY="-42559"/>
      <dgm:spPr/>
      <dgm:t>
        <a:bodyPr/>
        <a:lstStyle/>
        <a:p>
          <a:endParaRPr lang="en-US"/>
        </a:p>
      </dgm:t>
    </dgm:pt>
    <dgm:pt modelId="{ECB0778D-9594-46EE-94A3-F9EC06C36FDF}" type="pres">
      <dgm:prSet presAssocID="{6D59D4EE-E865-4B4C-A688-713247AE58EB}" presName="vertSpace2" presStyleLbl="node1" presStyleIdx="0" presStyleCnt="3"/>
      <dgm:spPr/>
      <dgm:t>
        <a:bodyPr/>
        <a:lstStyle/>
        <a:p>
          <a:endParaRPr lang="en-US"/>
        </a:p>
      </dgm:t>
    </dgm:pt>
    <dgm:pt modelId="{800757E6-5F9A-4E0C-B2BF-C8AA8F9DBB20}" type="pres">
      <dgm:prSet presAssocID="{6D59D4EE-E865-4B4C-A688-713247AE58EB}" presName="circle2" presStyleLbl="node1" presStyleIdx="1" presStyleCnt="3"/>
      <dgm:spPr>
        <a:blipFill rotWithShape="0">
          <a:blip xmlns:r="http://schemas.openxmlformats.org/officeDocument/2006/relationships" r:embed="rId2"/>
          <a:tile tx="0" ty="0" sx="100000" sy="100000" flip="none" algn="tl"/>
        </a:blipFill>
      </dgm:spPr>
      <dgm:t>
        <a:bodyPr/>
        <a:lstStyle/>
        <a:p>
          <a:endParaRPr lang="en-US"/>
        </a:p>
      </dgm:t>
    </dgm:pt>
    <dgm:pt modelId="{0792009F-F673-4119-A7A0-B64E888339F0}" type="pres">
      <dgm:prSet presAssocID="{6D59D4EE-E865-4B4C-A688-713247AE58EB}" presName="rect2" presStyleLbl="alignAcc1" presStyleIdx="1" presStyleCnt="3"/>
      <dgm:spPr/>
      <dgm:t>
        <a:bodyPr/>
        <a:lstStyle/>
        <a:p>
          <a:endParaRPr lang="en-US"/>
        </a:p>
      </dgm:t>
    </dgm:pt>
    <dgm:pt modelId="{5ED185D6-6294-4149-A173-6CD40E20CF7C}" type="pres">
      <dgm:prSet presAssocID="{D4F7E39D-0E98-491B-AB8F-AC903714B132}" presName="vertSpace3" presStyleLbl="node1" presStyleIdx="1" presStyleCnt="3"/>
      <dgm:spPr/>
      <dgm:t>
        <a:bodyPr/>
        <a:lstStyle/>
        <a:p>
          <a:endParaRPr lang="en-US"/>
        </a:p>
      </dgm:t>
    </dgm:pt>
    <dgm:pt modelId="{09264EC2-35EE-497C-93FC-28EC291B9EE5}" type="pres">
      <dgm:prSet presAssocID="{D4F7E39D-0E98-491B-AB8F-AC903714B132}" presName="circle3" presStyleLbl="node1" presStyleIdx="2" presStyleCnt="3"/>
      <dgm:spPr>
        <a:blipFill rotWithShape="0">
          <a:blip xmlns:r="http://schemas.openxmlformats.org/officeDocument/2006/relationships" r:embed="rId2"/>
          <a:tile tx="0" ty="0" sx="100000" sy="100000" flip="none" algn="tl"/>
        </a:blipFill>
      </dgm:spPr>
      <dgm:t>
        <a:bodyPr/>
        <a:lstStyle/>
        <a:p>
          <a:endParaRPr lang="en-US"/>
        </a:p>
      </dgm:t>
    </dgm:pt>
    <dgm:pt modelId="{8807E001-45B6-4746-9EB0-2053633B2B1D}" type="pres">
      <dgm:prSet presAssocID="{D4F7E39D-0E98-491B-AB8F-AC903714B132}" presName="rect3" presStyleLbl="alignAcc1" presStyleIdx="2" presStyleCnt="3"/>
      <dgm:spPr/>
      <dgm:t>
        <a:bodyPr/>
        <a:lstStyle/>
        <a:p>
          <a:endParaRPr lang="en-US"/>
        </a:p>
      </dgm:t>
    </dgm:pt>
    <dgm:pt modelId="{96541D09-2198-4682-BAF3-E8E186AC377D}" type="pres">
      <dgm:prSet presAssocID="{24798C4B-2C3E-4883-BC18-12050A3FC53F}" presName="rect1ParTx" presStyleLbl="alignAcc1" presStyleIdx="2" presStyleCnt="3">
        <dgm:presLayoutVars>
          <dgm:chMax val="1"/>
          <dgm:bulletEnabled val="1"/>
        </dgm:presLayoutVars>
      </dgm:prSet>
      <dgm:spPr/>
      <dgm:t>
        <a:bodyPr/>
        <a:lstStyle/>
        <a:p>
          <a:endParaRPr lang="en-US"/>
        </a:p>
      </dgm:t>
    </dgm:pt>
    <dgm:pt modelId="{0F8EFF55-5B33-46EA-8CCF-338B5EB3CA53}" type="pres">
      <dgm:prSet presAssocID="{24798C4B-2C3E-4883-BC18-12050A3FC53F}" presName="rect1ChTx" presStyleLbl="alignAcc1" presStyleIdx="2" presStyleCnt="3" custScaleX="129090" custLinFactNeighborX="-47551" custLinFactNeighborY="3933">
        <dgm:presLayoutVars>
          <dgm:bulletEnabled val="1"/>
        </dgm:presLayoutVars>
      </dgm:prSet>
      <dgm:spPr/>
      <dgm:t>
        <a:bodyPr/>
        <a:lstStyle/>
        <a:p>
          <a:endParaRPr lang="en-US"/>
        </a:p>
      </dgm:t>
    </dgm:pt>
    <dgm:pt modelId="{040FBA02-3C22-4BF8-B1F3-B7993F7F0719}" type="pres">
      <dgm:prSet presAssocID="{6D59D4EE-E865-4B4C-A688-713247AE58EB}" presName="rect2ParTx" presStyleLbl="alignAcc1" presStyleIdx="2" presStyleCnt="3">
        <dgm:presLayoutVars>
          <dgm:chMax val="1"/>
          <dgm:bulletEnabled val="1"/>
        </dgm:presLayoutVars>
      </dgm:prSet>
      <dgm:spPr/>
      <dgm:t>
        <a:bodyPr/>
        <a:lstStyle/>
        <a:p>
          <a:endParaRPr lang="en-US"/>
        </a:p>
      </dgm:t>
    </dgm:pt>
    <dgm:pt modelId="{E5CC854E-52F0-4D35-8B4B-98550D4344B4}" type="pres">
      <dgm:prSet presAssocID="{6D59D4EE-E865-4B4C-A688-713247AE58EB}" presName="rect2ChTx" presStyleLbl="alignAcc1" presStyleIdx="2" presStyleCnt="3" custScaleX="126979" custLinFactNeighborX="-49999" custLinFactNeighborY="983">
        <dgm:presLayoutVars>
          <dgm:bulletEnabled val="1"/>
        </dgm:presLayoutVars>
      </dgm:prSet>
      <dgm:spPr/>
      <dgm:t>
        <a:bodyPr/>
        <a:lstStyle/>
        <a:p>
          <a:endParaRPr lang="en-US"/>
        </a:p>
      </dgm:t>
    </dgm:pt>
    <dgm:pt modelId="{DFEBD51B-3448-4F0B-9240-1EA9BD40AE35}" type="pres">
      <dgm:prSet presAssocID="{D4F7E39D-0E98-491B-AB8F-AC903714B132}" presName="rect3ParTx" presStyleLbl="alignAcc1" presStyleIdx="2" presStyleCnt="3">
        <dgm:presLayoutVars>
          <dgm:chMax val="1"/>
          <dgm:bulletEnabled val="1"/>
        </dgm:presLayoutVars>
      </dgm:prSet>
      <dgm:spPr/>
      <dgm:t>
        <a:bodyPr/>
        <a:lstStyle/>
        <a:p>
          <a:endParaRPr lang="en-US"/>
        </a:p>
      </dgm:t>
    </dgm:pt>
    <dgm:pt modelId="{3C3FE9FB-AAB3-4B41-85B0-1AFC5F211932}" type="pres">
      <dgm:prSet presAssocID="{D4F7E39D-0E98-491B-AB8F-AC903714B132}" presName="rect3ChTx" presStyleLbl="alignAcc1" presStyleIdx="2" presStyleCnt="3" custScaleX="129521" custLinFactNeighborX="-48600" custLinFactNeighborY="0">
        <dgm:presLayoutVars>
          <dgm:bulletEnabled val="1"/>
        </dgm:presLayoutVars>
      </dgm:prSet>
      <dgm:spPr/>
      <dgm:t>
        <a:bodyPr/>
        <a:lstStyle/>
        <a:p>
          <a:endParaRPr lang="en-US"/>
        </a:p>
      </dgm:t>
    </dgm:pt>
  </dgm:ptLst>
  <dgm:cxnLst>
    <dgm:cxn modelId="{4D61360B-F7E3-4CA3-B344-DE48D9FE12D4}" type="presOf" srcId="{BD7A8258-6C2B-4BC7-B249-3D11081843D2}" destId="{17E183AA-3B1A-4584-97AB-CCABF60A7BBF}" srcOrd="0" destOrd="0" presId="urn:microsoft.com/office/officeart/2005/8/layout/target3"/>
    <dgm:cxn modelId="{D76E63C4-0763-47DA-B2C9-F632BADDA8C9}" type="presOf" srcId="{39772EB1-7B43-462C-B7BA-A979F2EBEC9A}" destId="{3C3FE9FB-AAB3-4B41-85B0-1AFC5F211932}" srcOrd="0" destOrd="0" presId="urn:microsoft.com/office/officeart/2005/8/layout/target3"/>
    <dgm:cxn modelId="{C8DA747F-905A-4846-9BC1-285A4BD1B064}" type="presOf" srcId="{24798C4B-2C3E-4883-BC18-12050A3FC53F}" destId="{96541D09-2198-4682-BAF3-E8E186AC377D}" srcOrd="1" destOrd="0" presId="urn:microsoft.com/office/officeart/2005/8/layout/target3"/>
    <dgm:cxn modelId="{C5FBF2FC-D746-4D3E-B80D-7CE501405CF9}" type="presOf" srcId="{DC43F0BD-DEB6-46AE-B6D6-1E77B12A2771}" destId="{0F8EFF55-5B33-46EA-8CCF-338B5EB3CA53}" srcOrd="0" destOrd="0" presId="urn:microsoft.com/office/officeart/2005/8/layout/target3"/>
    <dgm:cxn modelId="{24BE02D9-26F8-4A1B-8C4C-8A3893241796}" type="presOf" srcId="{D4F7E39D-0E98-491B-AB8F-AC903714B132}" destId="{DFEBD51B-3448-4F0B-9240-1EA9BD40AE35}" srcOrd="1" destOrd="0" presId="urn:microsoft.com/office/officeart/2005/8/layout/target3"/>
    <dgm:cxn modelId="{D109D268-3C6B-4853-9817-11D5817CADC0}" srcId="{BD7A8258-6C2B-4BC7-B249-3D11081843D2}" destId="{24798C4B-2C3E-4883-BC18-12050A3FC53F}" srcOrd="0" destOrd="0" parTransId="{87D18911-212C-4439-AB9A-9B64165FD92E}" sibTransId="{BF87E17F-A37E-4D56-8187-D0652C01C2FC}"/>
    <dgm:cxn modelId="{A5E41211-CE92-42C2-9B52-D838D2F08E7B}" srcId="{BD7A8258-6C2B-4BC7-B249-3D11081843D2}" destId="{D4F7E39D-0E98-491B-AB8F-AC903714B132}" srcOrd="2" destOrd="0" parTransId="{FD553F76-8A76-41D8-8EF8-A0DB2DC4CF61}" sibTransId="{00F1FCEE-32BB-466E-9C84-D721D708085F}"/>
    <dgm:cxn modelId="{E04B48DD-1800-4500-99D1-E2E0A4D37F1C}" type="presOf" srcId="{24798C4B-2C3E-4883-BC18-12050A3FC53F}" destId="{FBB3A585-5045-4AF5-A695-B48C7EB54369}" srcOrd="0" destOrd="0" presId="urn:microsoft.com/office/officeart/2005/8/layout/target3"/>
    <dgm:cxn modelId="{830CB617-775F-4B0E-9F9C-82753CA64087}" srcId="{6D59D4EE-E865-4B4C-A688-713247AE58EB}" destId="{C674D8ED-A5E7-40C9-84DB-EBB7E21F0878}" srcOrd="0" destOrd="0" parTransId="{650BF7D1-406A-4F26-A1DC-C3DCD1C3DD1A}" sibTransId="{970AFC78-9CF0-4F49-A706-D7AC82F79AB1}"/>
    <dgm:cxn modelId="{E8906A9D-4900-4798-B4E8-E7C7232364DA}" srcId="{D4F7E39D-0E98-491B-AB8F-AC903714B132}" destId="{39772EB1-7B43-462C-B7BA-A979F2EBEC9A}" srcOrd="0" destOrd="0" parTransId="{4F3D3861-8EEF-49FA-9F3F-A72583933B6D}" sibTransId="{3218CCD7-2BFF-4BA0-A514-26FB607627EC}"/>
    <dgm:cxn modelId="{7B281FB5-0358-4670-AC8A-391FF2BFE821}" type="presOf" srcId="{D4F7E39D-0E98-491B-AB8F-AC903714B132}" destId="{8807E001-45B6-4746-9EB0-2053633B2B1D}" srcOrd="0" destOrd="0" presId="urn:microsoft.com/office/officeart/2005/8/layout/target3"/>
    <dgm:cxn modelId="{C9304583-9687-4538-85EC-8C5F8D2136DC}" type="presOf" srcId="{6D59D4EE-E865-4B4C-A688-713247AE58EB}" destId="{040FBA02-3C22-4BF8-B1F3-B7993F7F0719}" srcOrd="1" destOrd="0" presId="urn:microsoft.com/office/officeart/2005/8/layout/target3"/>
    <dgm:cxn modelId="{002AD108-EA7D-45ED-856E-C5AE0B62679E}" type="presOf" srcId="{6D59D4EE-E865-4B4C-A688-713247AE58EB}" destId="{0792009F-F673-4119-A7A0-B64E888339F0}" srcOrd="0" destOrd="0" presId="urn:microsoft.com/office/officeart/2005/8/layout/target3"/>
    <dgm:cxn modelId="{D05FB4FA-17BC-408D-980B-160A44CE8AD0}" srcId="{BD7A8258-6C2B-4BC7-B249-3D11081843D2}" destId="{6D59D4EE-E865-4B4C-A688-713247AE58EB}" srcOrd="1" destOrd="0" parTransId="{3BC8EA19-5E4E-4903-983B-3BDBBDB1AF79}" sibTransId="{82767E8E-32E3-4F7C-B5E3-B23F5F15DF2F}"/>
    <dgm:cxn modelId="{80E66561-EDEF-4441-B1D5-3A95CE6DDBEF}" srcId="{24798C4B-2C3E-4883-BC18-12050A3FC53F}" destId="{DC43F0BD-DEB6-46AE-B6D6-1E77B12A2771}" srcOrd="0" destOrd="0" parTransId="{C74256E6-BAC7-4BA6-81E1-75DAEA2508F1}" sibTransId="{A10E4C4C-893F-402D-BA62-BD32E631FFF2}"/>
    <dgm:cxn modelId="{F1542150-37F2-4C01-B298-D4E2498DA43A}" type="presOf" srcId="{C674D8ED-A5E7-40C9-84DB-EBB7E21F0878}" destId="{E5CC854E-52F0-4D35-8B4B-98550D4344B4}" srcOrd="0" destOrd="0" presId="urn:microsoft.com/office/officeart/2005/8/layout/target3"/>
    <dgm:cxn modelId="{B0A10169-35B7-4A0C-8CDD-72FCB92F8966}" type="presParOf" srcId="{17E183AA-3B1A-4584-97AB-CCABF60A7BBF}" destId="{9F9B48B0-459D-4187-871F-F58EF6D0C73E}" srcOrd="0" destOrd="0" presId="urn:microsoft.com/office/officeart/2005/8/layout/target3"/>
    <dgm:cxn modelId="{5D845265-2AAB-40A5-A68B-DB69FBE067C1}" type="presParOf" srcId="{17E183AA-3B1A-4584-97AB-CCABF60A7BBF}" destId="{9F56E7FD-4883-484F-A949-567335A0CC2F}" srcOrd="1" destOrd="0" presId="urn:microsoft.com/office/officeart/2005/8/layout/target3"/>
    <dgm:cxn modelId="{3E7030D1-EA38-4DC9-AAB4-45B9C3051868}" type="presParOf" srcId="{17E183AA-3B1A-4584-97AB-CCABF60A7BBF}" destId="{FBB3A585-5045-4AF5-A695-B48C7EB54369}" srcOrd="2" destOrd="0" presId="urn:microsoft.com/office/officeart/2005/8/layout/target3"/>
    <dgm:cxn modelId="{2827E4BC-FBDC-458C-9690-60A134E3C329}" type="presParOf" srcId="{17E183AA-3B1A-4584-97AB-CCABF60A7BBF}" destId="{ECB0778D-9594-46EE-94A3-F9EC06C36FDF}" srcOrd="3" destOrd="0" presId="urn:microsoft.com/office/officeart/2005/8/layout/target3"/>
    <dgm:cxn modelId="{FE04F9ED-11F7-4DC8-919B-9FFDDF99677C}" type="presParOf" srcId="{17E183AA-3B1A-4584-97AB-CCABF60A7BBF}" destId="{800757E6-5F9A-4E0C-B2BF-C8AA8F9DBB20}" srcOrd="4" destOrd="0" presId="urn:microsoft.com/office/officeart/2005/8/layout/target3"/>
    <dgm:cxn modelId="{72001B5B-2108-4586-92C4-5C9D23C0083E}" type="presParOf" srcId="{17E183AA-3B1A-4584-97AB-CCABF60A7BBF}" destId="{0792009F-F673-4119-A7A0-B64E888339F0}" srcOrd="5" destOrd="0" presId="urn:microsoft.com/office/officeart/2005/8/layout/target3"/>
    <dgm:cxn modelId="{9E9E304B-9E2E-45F5-A0BB-8A0A02A23D87}" type="presParOf" srcId="{17E183AA-3B1A-4584-97AB-CCABF60A7BBF}" destId="{5ED185D6-6294-4149-A173-6CD40E20CF7C}" srcOrd="6" destOrd="0" presId="urn:microsoft.com/office/officeart/2005/8/layout/target3"/>
    <dgm:cxn modelId="{59CDAC94-F411-44DA-ABF7-7F08C2B2C05B}" type="presParOf" srcId="{17E183AA-3B1A-4584-97AB-CCABF60A7BBF}" destId="{09264EC2-35EE-497C-93FC-28EC291B9EE5}" srcOrd="7" destOrd="0" presId="urn:microsoft.com/office/officeart/2005/8/layout/target3"/>
    <dgm:cxn modelId="{21754785-DF38-4D59-AB36-2D17A83EC908}" type="presParOf" srcId="{17E183AA-3B1A-4584-97AB-CCABF60A7BBF}" destId="{8807E001-45B6-4746-9EB0-2053633B2B1D}" srcOrd="8" destOrd="0" presId="urn:microsoft.com/office/officeart/2005/8/layout/target3"/>
    <dgm:cxn modelId="{35FAA0A7-DE82-4DC8-9E7C-E702574E7E70}" type="presParOf" srcId="{17E183AA-3B1A-4584-97AB-CCABF60A7BBF}" destId="{96541D09-2198-4682-BAF3-E8E186AC377D}" srcOrd="9" destOrd="0" presId="urn:microsoft.com/office/officeart/2005/8/layout/target3"/>
    <dgm:cxn modelId="{29C79E07-822C-4078-A292-AD05E9C93F97}" type="presParOf" srcId="{17E183AA-3B1A-4584-97AB-CCABF60A7BBF}" destId="{0F8EFF55-5B33-46EA-8CCF-338B5EB3CA53}" srcOrd="10" destOrd="0" presId="urn:microsoft.com/office/officeart/2005/8/layout/target3"/>
    <dgm:cxn modelId="{244CC044-BFA3-4E13-A469-0F97049C5D3F}" type="presParOf" srcId="{17E183AA-3B1A-4584-97AB-CCABF60A7BBF}" destId="{040FBA02-3C22-4BF8-B1F3-B7993F7F0719}" srcOrd="11" destOrd="0" presId="urn:microsoft.com/office/officeart/2005/8/layout/target3"/>
    <dgm:cxn modelId="{C7A0B6B2-AB74-41F9-A569-8EB10A79FBEC}" type="presParOf" srcId="{17E183AA-3B1A-4584-97AB-CCABF60A7BBF}" destId="{E5CC854E-52F0-4D35-8B4B-98550D4344B4}" srcOrd="12" destOrd="0" presId="urn:microsoft.com/office/officeart/2005/8/layout/target3"/>
    <dgm:cxn modelId="{49D2B933-4BBB-48D6-A86B-2FFD9A8FEE54}" type="presParOf" srcId="{17E183AA-3B1A-4584-97AB-CCABF60A7BBF}" destId="{DFEBD51B-3448-4F0B-9240-1EA9BD40AE35}" srcOrd="13" destOrd="0" presId="urn:microsoft.com/office/officeart/2005/8/layout/target3"/>
    <dgm:cxn modelId="{2C588E47-C03C-405F-8E4B-1C67860A6BF5}" type="presParOf" srcId="{17E183AA-3B1A-4584-97AB-CCABF60A7BBF}" destId="{3C3FE9FB-AAB3-4B41-85B0-1AFC5F211932}" srcOrd="14" destOrd="0" presId="urn:microsoft.com/office/officeart/2005/8/layout/target3"/>
  </dgm:cxnLst>
  <dgm:bg>
    <a:blipFill>
      <a:blip xmlns:r="http://schemas.openxmlformats.org/officeDocument/2006/relationships" r:embed="rId2"/>
      <a:tile tx="0" ty="0" sx="100000" sy="100000" flip="none" algn="tl"/>
    </a:blip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F9B48B0-459D-4187-871F-F58EF6D0C73E}">
      <dsp:nvSpPr>
        <dsp:cNvPr id="0" name=""/>
        <dsp:cNvSpPr/>
      </dsp:nvSpPr>
      <dsp:spPr>
        <a:xfrm>
          <a:off x="-296155" y="0"/>
          <a:ext cx="4768948" cy="4768948"/>
        </a:xfrm>
        <a:prstGeom prst="pie">
          <a:avLst>
            <a:gd name="adj1" fmla="val 5400000"/>
            <a:gd name="adj2" fmla="val 16200000"/>
          </a:avLst>
        </a:prstGeom>
        <a:blipFill rotWithShape="0">
          <a:blip xmlns:r="http://schemas.openxmlformats.org/officeDocument/2006/relationships" r:embed="rId1"/>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B3A585-5045-4AF5-A695-B48C7EB54369}">
      <dsp:nvSpPr>
        <dsp:cNvPr id="0" name=""/>
        <dsp:cNvSpPr/>
      </dsp:nvSpPr>
      <dsp:spPr>
        <a:xfrm>
          <a:off x="2088318" y="0"/>
          <a:ext cx="8025617" cy="4768948"/>
        </a:xfrm>
        <a:prstGeom prst="rect">
          <a:avLst/>
        </a:prstGeom>
        <a:blipFill rotWithShape="0">
          <a:blip xmlns:r="http://schemas.openxmlformats.org/officeDocument/2006/relationships" r:embed="rId2"/>
          <a:tile tx="0" ty="0" sx="100000" sy="100000" flip="none" algn="tl"/>
        </a:blip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l" defTabSz="2889250">
            <a:lnSpc>
              <a:spcPct val="90000"/>
            </a:lnSpc>
            <a:spcBef>
              <a:spcPct val="0"/>
            </a:spcBef>
            <a:spcAft>
              <a:spcPct val="35000"/>
            </a:spcAft>
          </a:pPr>
          <a:endParaRPr lang="en-US" sz="6500" kern="1200" dirty="0"/>
        </a:p>
      </dsp:txBody>
      <dsp:txXfrm>
        <a:off x="2088318" y="0"/>
        <a:ext cx="4012808" cy="1430687"/>
      </dsp:txXfrm>
    </dsp:sp>
    <dsp:sp modelId="{800757E6-5F9A-4E0C-B2BF-C8AA8F9DBB20}">
      <dsp:nvSpPr>
        <dsp:cNvPr id="0" name=""/>
        <dsp:cNvSpPr/>
      </dsp:nvSpPr>
      <dsp:spPr>
        <a:xfrm>
          <a:off x="538412" y="1430687"/>
          <a:ext cx="3099813" cy="3099813"/>
        </a:xfrm>
        <a:prstGeom prst="pie">
          <a:avLst>
            <a:gd name="adj1" fmla="val 5400000"/>
            <a:gd name="adj2" fmla="val 16200000"/>
          </a:avLst>
        </a:prstGeom>
        <a:blipFill rotWithShape="0">
          <a:blip xmlns:r="http://schemas.openxmlformats.org/officeDocument/2006/relationships" r:embed="rId1"/>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92009F-F673-4119-A7A0-B64E888339F0}">
      <dsp:nvSpPr>
        <dsp:cNvPr id="0" name=""/>
        <dsp:cNvSpPr/>
      </dsp:nvSpPr>
      <dsp:spPr>
        <a:xfrm>
          <a:off x="2088318" y="1430687"/>
          <a:ext cx="8025617" cy="3099813"/>
        </a:xfrm>
        <a:prstGeom prst="rect">
          <a:avLst/>
        </a:prstGeom>
        <a:blipFill rotWithShape="0">
          <a:blip xmlns:r="http://schemas.openxmlformats.org/officeDocument/2006/relationships" r:embed="rId2"/>
          <a:tile tx="0" ty="0" sx="100000" sy="100000" flip="none" algn="tl"/>
        </a:blip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l" defTabSz="2889250">
            <a:lnSpc>
              <a:spcPct val="90000"/>
            </a:lnSpc>
            <a:spcBef>
              <a:spcPct val="0"/>
            </a:spcBef>
            <a:spcAft>
              <a:spcPct val="35000"/>
            </a:spcAft>
          </a:pPr>
          <a:endParaRPr lang="en-US" sz="6500" kern="1200" dirty="0"/>
        </a:p>
      </dsp:txBody>
      <dsp:txXfrm>
        <a:off x="2088318" y="1430687"/>
        <a:ext cx="4012808" cy="1430682"/>
      </dsp:txXfrm>
    </dsp:sp>
    <dsp:sp modelId="{09264EC2-35EE-497C-93FC-28EC291B9EE5}">
      <dsp:nvSpPr>
        <dsp:cNvPr id="0" name=""/>
        <dsp:cNvSpPr/>
      </dsp:nvSpPr>
      <dsp:spPr>
        <a:xfrm>
          <a:off x="1372977" y="2861370"/>
          <a:ext cx="1430682" cy="1430682"/>
        </a:xfrm>
        <a:prstGeom prst="pie">
          <a:avLst>
            <a:gd name="adj1" fmla="val 5400000"/>
            <a:gd name="adj2" fmla="val 16200000"/>
          </a:avLst>
        </a:prstGeom>
        <a:blipFill rotWithShape="0">
          <a:blip xmlns:r="http://schemas.openxmlformats.org/officeDocument/2006/relationships" r:embed="rId1"/>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07E001-45B6-4746-9EB0-2053633B2B1D}">
      <dsp:nvSpPr>
        <dsp:cNvPr id="0" name=""/>
        <dsp:cNvSpPr/>
      </dsp:nvSpPr>
      <dsp:spPr>
        <a:xfrm>
          <a:off x="2088318" y="2861370"/>
          <a:ext cx="8025617" cy="1430682"/>
        </a:xfrm>
        <a:prstGeom prst="rect">
          <a:avLst/>
        </a:prstGeom>
        <a:blipFill rotWithShape="0">
          <a:blip xmlns:r="http://schemas.openxmlformats.org/officeDocument/2006/relationships" r:embed="rId2"/>
          <a:tile tx="0" ty="0" sx="100000" sy="100000" flip="none" algn="tl"/>
        </a:blip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l" defTabSz="2889250">
            <a:lnSpc>
              <a:spcPct val="90000"/>
            </a:lnSpc>
            <a:spcBef>
              <a:spcPct val="0"/>
            </a:spcBef>
            <a:spcAft>
              <a:spcPct val="35000"/>
            </a:spcAft>
          </a:pPr>
          <a:endParaRPr lang="en-US" sz="6500" kern="1200" dirty="0"/>
        </a:p>
      </dsp:txBody>
      <dsp:txXfrm>
        <a:off x="2088318" y="2861370"/>
        <a:ext cx="4012808" cy="1430682"/>
      </dsp:txXfrm>
    </dsp:sp>
    <dsp:sp modelId="{0F8EFF55-5B33-46EA-8CCF-338B5EB3CA53}">
      <dsp:nvSpPr>
        <dsp:cNvPr id="0" name=""/>
        <dsp:cNvSpPr/>
      </dsp:nvSpPr>
      <dsp:spPr>
        <a:xfrm>
          <a:off x="3609333" y="56268"/>
          <a:ext cx="5180135" cy="143068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228600" lvl="1" indent="-228600" algn="l" defTabSz="1200150">
            <a:lnSpc>
              <a:spcPct val="90000"/>
            </a:lnSpc>
            <a:spcBef>
              <a:spcPct val="0"/>
            </a:spcBef>
            <a:spcAft>
              <a:spcPct val="15000"/>
            </a:spcAft>
            <a:buChar char="••"/>
          </a:pPr>
          <a:r>
            <a:rPr lang="en-US" sz="2700" b="1" kern="1200" dirty="0" smtClean="0"/>
            <a:t>Levied on inter-state transactions.</a:t>
          </a:r>
          <a:endParaRPr lang="en-US" sz="2700" b="1" kern="1200" dirty="0"/>
        </a:p>
      </dsp:txBody>
      <dsp:txXfrm>
        <a:off x="3609333" y="56268"/>
        <a:ext cx="5180135" cy="1430687"/>
      </dsp:txXfrm>
    </dsp:sp>
    <dsp:sp modelId="{E5CC854E-52F0-4D35-8B4B-98550D4344B4}">
      <dsp:nvSpPr>
        <dsp:cNvPr id="0" name=""/>
        <dsp:cNvSpPr/>
      </dsp:nvSpPr>
      <dsp:spPr>
        <a:xfrm>
          <a:off x="3553455" y="1444751"/>
          <a:ext cx="5095424" cy="143068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228600" lvl="1" indent="-228600" algn="l" defTabSz="1200150">
            <a:lnSpc>
              <a:spcPct val="90000"/>
            </a:lnSpc>
            <a:spcBef>
              <a:spcPct val="0"/>
            </a:spcBef>
            <a:spcAft>
              <a:spcPct val="15000"/>
            </a:spcAft>
            <a:buChar char="••"/>
          </a:pPr>
          <a:r>
            <a:rPr lang="en-US" sz="2700" b="1" kern="1200" dirty="0" smtClean="0"/>
            <a:t>Levied by Central Government for supplies made within the state.</a:t>
          </a:r>
          <a:endParaRPr lang="en-US" sz="2700" b="1" kern="1200" dirty="0"/>
        </a:p>
      </dsp:txBody>
      <dsp:txXfrm>
        <a:off x="3553455" y="1444751"/>
        <a:ext cx="5095424" cy="1430682"/>
      </dsp:txXfrm>
    </dsp:sp>
    <dsp:sp modelId="{3C3FE9FB-AAB3-4B41-85B0-1AFC5F211932}">
      <dsp:nvSpPr>
        <dsp:cNvPr id="0" name=""/>
        <dsp:cNvSpPr/>
      </dsp:nvSpPr>
      <dsp:spPr>
        <a:xfrm>
          <a:off x="3558591" y="2861370"/>
          <a:ext cx="5197430" cy="143068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228600" lvl="1" indent="-228600" algn="l" defTabSz="1200150">
            <a:lnSpc>
              <a:spcPct val="90000"/>
            </a:lnSpc>
            <a:spcBef>
              <a:spcPct val="0"/>
            </a:spcBef>
            <a:spcAft>
              <a:spcPct val="15000"/>
            </a:spcAft>
            <a:buChar char="••"/>
          </a:pPr>
          <a:r>
            <a:rPr lang="en-US" sz="2700" b="1" kern="1200" dirty="0" smtClean="0"/>
            <a:t>Levied  by State Government for supplies made within the state.</a:t>
          </a:r>
          <a:endParaRPr lang="en-US" sz="2700" b="1" kern="1200" dirty="0"/>
        </a:p>
      </dsp:txBody>
      <dsp:txXfrm>
        <a:off x="3558591" y="2861370"/>
        <a:ext cx="5197430" cy="1430682"/>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2DC2186F-C30B-42CC-B0F6-5EA333A66DF9}" type="datetimeFigureOut">
              <a:rPr lang="en-US" smtClean="0"/>
              <a:pPr/>
              <a:t>4/8/2025</a:t>
            </a:fld>
            <a:endParaRPr lang="en-US"/>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2D1942D1-7A57-42B8-BD3F-B2B1DDCD796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B5AB1EEC-B511-4495-900B-D56043D156BE}" type="datetimeFigureOut">
              <a:rPr lang="en-US" smtClean="0"/>
              <a:pPr/>
              <a:t>4/8/2025</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5096BB20-FF64-45AD-8428-AB18BA56FDB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1392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smtClean="0">
                <a:solidFill>
                  <a:srgbClr val="000000"/>
                </a:solidFill>
                <a:latin typeface="Arial" charset="0"/>
                <a:cs typeface="Arial" charset="0"/>
              </a:rPr>
              <a:t>Facilitation Notes:</a:t>
            </a:r>
          </a:p>
          <a:p>
            <a:pPr eaLnBrk="1" hangingPunct="1">
              <a:spcBef>
                <a:spcPct val="0"/>
              </a:spcBef>
            </a:pPr>
            <a:endParaRPr lang="en-US" altLang="en-US" dirty="0" smtClean="0">
              <a:solidFill>
                <a:srgbClr val="000000"/>
              </a:solidFill>
              <a:latin typeface="Arial" charset="0"/>
              <a:cs typeface="Arial" charset="0"/>
            </a:endParaRPr>
          </a:p>
          <a:p>
            <a:pPr eaLnBrk="1" hangingPunct="1">
              <a:spcBef>
                <a:spcPct val="0"/>
              </a:spcBef>
            </a:pPr>
            <a:r>
              <a:rPr lang="en-US" altLang="en-US" b="1" dirty="0" smtClean="0">
                <a:solidFill>
                  <a:srgbClr val="000000"/>
                </a:solidFill>
                <a:latin typeface="Arial" charset="0"/>
                <a:cs typeface="Arial" charset="0"/>
              </a:rPr>
              <a:t>Don’t compare cash ledger with the </a:t>
            </a:r>
            <a:r>
              <a:rPr lang="en-US" altLang="en-US" b="1" dirty="0" err="1" smtClean="0">
                <a:solidFill>
                  <a:srgbClr val="000000"/>
                </a:solidFill>
                <a:latin typeface="Arial" charset="0"/>
                <a:cs typeface="Arial" charset="0"/>
              </a:rPr>
              <a:t>PayTM</a:t>
            </a:r>
            <a:r>
              <a:rPr lang="en-US" altLang="en-US" dirty="0" smtClean="0">
                <a:solidFill>
                  <a:srgbClr val="000000"/>
                </a:solidFill>
                <a:latin typeface="Arial" charset="0"/>
                <a:cs typeface="Arial" charset="0"/>
              </a:rPr>
              <a:t>. Do not use this example. </a:t>
            </a:r>
          </a:p>
          <a:p>
            <a:pPr eaLnBrk="1" hangingPunct="1">
              <a:spcBef>
                <a:spcPct val="0"/>
              </a:spcBef>
            </a:pPr>
            <a:endParaRPr lang="en-US" altLang="en-US" dirty="0" smtClean="0">
              <a:solidFill>
                <a:srgbClr val="000000"/>
              </a:solidFill>
              <a:latin typeface="Arial" charset="0"/>
              <a:cs typeface="Arial" charset="0"/>
            </a:endParaRPr>
          </a:p>
          <a:p>
            <a:pPr eaLnBrk="1" hangingPunct="1">
              <a:spcBef>
                <a:spcPct val="0"/>
              </a:spcBef>
            </a:pPr>
            <a:r>
              <a:rPr lang="en-US" altLang="en-US" dirty="0" smtClean="0">
                <a:solidFill>
                  <a:srgbClr val="000000"/>
                </a:solidFill>
                <a:latin typeface="Arial" charset="0"/>
                <a:cs typeface="Arial" charset="0"/>
              </a:rPr>
              <a:t>In the electronic cash ledger, a taxpayer can utilize the amount under any major or minor head to pay the liability of particular head. Inter head can not be paid. </a:t>
            </a:r>
            <a:r>
              <a:rPr lang="en-US" altLang="en-US" dirty="0" err="1" smtClean="0">
                <a:solidFill>
                  <a:srgbClr val="000000"/>
                </a:solidFill>
                <a:latin typeface="Arial" charset="0"/>
                <a:cs typeface="Arial" charset="0"/>
              </a:rPr>
              <a:t>Eg</a:t>
            </a:r>
            <a:r>
              <a:rPr lang="en-US" altLang="en-US" dirty="0" smtClean="0">
                <a:solidFill>
                  <a:srgbClr val="000000"/>
                </a:solidFill>
                <a:latin typeface="Arial" charset="0"/>
                <a:cs typeface="Arial" charset="0"/>
              </a:rPr>
              <a:t>. Tax can not be utilized to pay penalty. </a:t>
            </a:r>
          </a:p>
          <a:p>
            <a:pPr eaLnBrk="1" hangingPunct="1">
              <a:spcBef>
                <a:spcPct val="0"/>
              </a:spcBef>
            </a:pPr>
            <a:endParaRPr lang="en-US" altLang="en-US" dirty="0" smtClean="0">
              <a:solidFill>
                <a:srgbClr val="000000"/>
              </a:solidFill>
              <a:latin typeface="Arial" charset="0"/>
              <a:cs typeface="Arial" charset="0"/>
            </a:endParaRPr>
          </a:p>
        </p:txBody>
      </p:sp>
      <p:sp>
        <p:nvSpPr>
          <p:cNvPr id="139268" name="Slide Number Placeholder 3"/>
          <p:cNvSpPr>
            <a:spLocks noGrp="1"/>
          </p:cNvSpPr>
          <p:nvPr>
            <p:ph type="sldNum" sz="quarter" idx="5"/>
          </p:nvPr>
        </p:nvSpPr>
        <p:spPr bwMode="auto">
          <a:noFill/>
          <a:ln>
            <a:miter lim="800000"/>
            <a:headEnd/>
            <a:tailEnd/>
          </a:ln>
        </p:spPr>
        <p:txBody>
          <a:bodyPr/>
          <a:lstStyle/>
          <a:p>
            <a:fld id="{52B5779F-6974-46A8-AE84-A04241976611}" type="slidenum">
              <a:rPr lang="en-US" altLang="en-US"/>
              <a:pPr/>
              <a:t>18</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143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solidFill>
                  <a:srgbClr val="000000"/>
                </a:solidFill>
                <a:latin typeface="Arial" charset="0"/>
                <a:cs typeface="Arial" charset="0"/>
              </a:rPr>
              <a:t>Facilitation Notes:</a:t>
            </a:r>
          </a:p>
          <a:p>
            <a:pPr eaLnBrk="1" hangingPunct="1">
              <a:spcBef>
                <a:spcPct val="0"/>
              </a:spcBef>
            </a:pPr>
            <a:endParaRPr lang="en-US" altLang="en-US" smtClean="0">
              <a:solidFill>
                <a:srgbClr val="000000"/>
              </a:solidFill>
              <a:latin typeface="Arial" charset="0"/>
              <a:cs typeface="Arial" charset="0"/>
            </a:endParaRPr>
          </a:p>
          <a:p>
            <a:pPr eaLnBrk="1" hangingPunct="1">
              <a:spcBef>
                <a:spcPct val="0"/>
              </a:spcBef>
            </a:pPr>
            <a:r>
              <a:rPr lang="en-US" altLang="en-US" b="1" smtClean="0">
                <a:solidFill>
                  <a:srgbClr val="000000"/>
                </a:solidFill>
                <a:latin typeface="Arial" charset="0"/>
                <a:cs typeface="Arial" charset="0"/>
              </a:rPr>
              <a:t>E-FPB</a:t>
            </a:r>
            <a:r>
              <a:rPr lang="en-US" altLang="en-US" smtClean="0">
                <a:solidFill>
                  <a:srgbClr val="000000"/>
                </a:solidFill>
                <a:latin typeface="Arial" charset="0"/>
                <a:cs typeface="Arial" charset="0"/>
              </a:rPr>
              <a:t>: E-PFB stands for Electronic Focal Point Branch. These are branches of authorized banks which are authorized to collect payment of GST. Each authorized bank will nominate only one branch as its E-FPB for pan India Transactions. The E-FPB will have to open accounts under each major head for all governments. Total 38 accounts (one each for CGST, IGST and one each for SGST for each State/UT Govt.) will have to be opened. Any amount received by such E-FPB towards GST will be credited to the appropriate account held by such E-FPB. For NEFT/RTGS transactions, RBI will act as E-FPB.</a:t>
            </a:r>
          </a:p>
        </p:txBody>
      </p:sp>
      <p:sp>
        <p:nvSpPr>
          <p:cNvPr id="143364" name="Slide Number Placeholder 3"/>
          <p:cNvSpPr>
            <a:spLocks noGrp="1"/>
          </p:cNvSpPr>
          <p:nvPr>
            <p:ph type="sldNum" sz="quarter" idx="5"/>
          </p:nvPr>
        </p:nvSpPr>
        <p:spPr bwMode="auto">
          <a:noFill/>
          <a:ln>
            <a:miter lim="800000"/>
            <a:headEnd/>
            <a:tailEnd/>
          </a:ln>
        </p:spPr>
        <p:txBody>
          <a:bodyPr/>
          <a:lstStyle/>
          <a:p>
            <a:fld id="{AB8C4739-15C7-4A3C-BFF9-744937B37A3A}" type="slidenum">
              <a:rPr lang="en-US" altLang="en-US"/>
              <a:pPr/>
              <a:t>20</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145411"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pPr eaLnBrk="1" hangingPunct="1">
              <a:spcBef>
                <a:spcPct val="0"/>
              </a:spcBef>
              <a:defRPr/>
            </a:pPr>
            <a:r>
              <a:rPr lang="en-US" altLang="en-US" dirty="0" smtClean="0">
                <a:solidFill>
                  <a:srgbClr val="000000"/>
                </a:solidFill>
                <a:latin typeface="Arial" panose="020B0604020202020204" pitchFamily="34" charset="0"/>
                <a:cs typeface="Arial" panose="020B0604020202020204" pitchFamily="34" charset="0"/>
              </a:rPr>
              <a:t>Facilitation Notes:</a:t>
            </a:r>
          </a:p>
          <a:p>
            <a:pPr eaLnBrk="1" hangingPunct="1">
              <a:spcBef>
                <a:spcPct val="0"/>
              </a:spcBef>
              <a:defRPr/>
            </a:pPr>
            <a:endParaRPr lang="en-US" altLang="en-US" dirty="0" smtClean="0">
              <a:solidFill>
                <a:srgbClr val="000000"/>
              </a:solidFill>
              <a:latin typeface="Arial" panose="020B0604020202020204" pitchFamily="34" charset="0"/>
              <a:cs typeface="Arial" panose="020B0604020202020204" pitchFamily="34" charset="0"/>
            </a:endParaRPr>
          </a:p>
          <a:p>
            <a:pPr eaLnBrk="1" hangingPunct="1">
              <a:spcBef>
                <a:spcPct val="0"/>
              </a:spcBef>
              <a:defRPr/>
            </a:pPr>
            <a:r>
              <a:rPr lang="en-IN" b="1" dirty="0" smtClean="0"/>
              <a:t>Actors</a:t>
            </a:r>
            <a:r>
              <a:rPr lang="en-IN" dirty="0" smtClean="0"/>
              <a:t>: taxpayer, Tax Official (through B.O.), Tax Consultant, Any person (without log-in)</a:t>
            </a:r>
          </a:p>
          <a:p>
            <a:pPr eaLnBrk="1" hangingPunct="1">
              <a:spcBef>
                <a:spcPct val="0"/>
              </a:spcBef>
              <a:defRPr/>
            </a:pPr>
            <a:endParaRPr lang="en-IN" dirty="0" smtClean="0"/>
          </a:p>
          <a:p>
            <a:pPr marL="224325" indent="-224325">
              <a:spcBef>
                <a:spcPct val="0"/>
              </a:spcBef>
              <a:buFontTx/>
              <a:buAutoNum type="arabicPeriod"/>
              <a:defRPr/>
            </a:pPr>
            <a:r>
              <a:rPr lang="en-US" dirty="0" smtClean="0"/>
              <a:t>taxpayer logs into his account using his valid credentials, i.e., taxpayer name and password (registered taxpayer) or PAN, email ID and mobile number (new applicant). taxpayer selects ‘Payments’ Menu item and select sub-menu ‘Create Challan’. In case of Tax Official, they will login using their official credentials through the Back Office. </a:t>
            </a:r>
            <a:r>
              <a:rPr lang="en-US" i="1" dirty="0" smtClean="0">
                <a:solidFill>
                  <a:schemeClr val="tx1">
                    <a:lumMod val="50000"/>
                  </a:schemeClr>
                </a:solidFill>
              </a:rPr>
              <a:t>(Note: In case the taxpayer does not log-in, they have to enter the relevant GSTIN &amp; enter Captcha Code to verify themselves)</a:t>
            </a:r>
            <a:endParaRPr lang="en-US" dirty="0" smtClean="0"/>
          </a:p>
          <a:p>
            <a:pPr marL="224325" indent="-224325">
              <a:spcBef>
                <a:spcPct val="0"/>
              </a:spcBef>
              <a:buFontTx/>
              <a:buAutoNum type="arabicPeriod"/>
              <a:defRPr/>
            </a:pPr>
            <a:endParaRPr lang="en-US" dirty="0" smtClean="0"/>
          </a:p>
          <a:p>
            <a:pPr marL="224325" indent="-224325">
              <a:spcBef>
                <a:spcPct val="0"/>
              </a:spcBef>
              <a:buFontTx/>
              <a:buAutoNum type="arabicPeriod"/>
              <a:defRPr/>
            </a:pPr>
            <a:r>
              <a:rPr lang="en-US" dirty="0" smtClean="0"/>
              <a:t>taxpayer is taken to a screen where they can</a:t>
            </a:r>
          </a:p>
          <a:p>
            <a:pPr marL="672976" lvl="1" indent="-224325">
              <a:spcBef>
                <a:spcPct val="0"/>
              </a:spcBef>
              <a:buFont typeface="+mj-lt"/>
              <a:buAutoNum type="alphaLcPeriod"/>
              <a:defRPr/>
            </a:pPr>
            <a:r>
              <a:rPr lang="en-US" dirty="0" smtClean="0"/>
              <a:t>Create Challan (default option)</a:t>
            </a:r>
          </a:p>
          <a:p>
            <a:pPr marL="672976" lvl="1" indent="-224325">
              <a:spcBef>
                <a:spcPct val="0"/>
              </a:spcBef>
              <a:buFont typeface="+mj-lt"/>
              <a:buAutoNum type="alphaLcPeriod"/>
              <a:defRPr/>
            </a:pPr>
            <a:r>
              <a:rPr lang="en-US" dirty="0" smtClean="0"/>
              <a:t>Access Saved Challans</a:t>
            </a:r>
          </a:p>
          <a:p>
            <a:pPr marL="672976" lvl="1" indent="-224325">
              <a:spcBef>
                <a:spcPct val="0"/>
              </a:spcBef>
              <a:buFont typeface="+mj-lt"/>
              <a:buAutoNum type="alphaLcPeriod"/>
              <a:defRPr/>
            </a:pPr>
            <a:r>
              <a:rPr lang="en-US" dirty="0" smtClean="0"/>
              <a:t>View Challan History</a:t>
            </a:r>
          </a:p>
          <a:p>
            <a:pPr marL="224325" indent="-224325">
              <a:spcBef>
                <a:spcPct val="0"/>
              </a:spcBef>
              <a:buFont typeface="+mj-lt"/>
              <a:buAutoNum type="arabicPeriod"/>
              <a:defRPr/>
            </a:pPr>
            <a:endParaRPr lang="en-US" dirty="0" smtClean="0"/>
          </a:p>
          <a:p>
            <a:pPr marL="224325" indent="-224325">
              <a:spcBef>
                <a:spcPct val="0"/>
              </a:spcBef>
              <a:buFont typeface="+mj-lt"/>
              <a:buAutoNum type="arabicPeriod"/>
              <a:defRPr/>
            </a:pPr>
            <a:r>
              <a:rPr lang="en-US" dirty="0" smtClean="0"/>
              <a:t>taxpayer enters the amount of the challan and the other details. </a:t>
            </a:r>
            <a:r>
              <a:rPr lang="en-US" b="1" dirty="0" smtClean="0"/>
              <a:t>After entering challan amount the challan can be saved at anytime.</a:t>
            </a:r>
          </a:p>
          <a:p>
            <a:pPr marL="224325" indent="-224325">
              <a:spcBef>
                <a:spcPct val="0"/>
              </a:spcBef>
              <a:buFont typeface="+mj-lt"/>
              <a:buAutoNum type="arabicPeriod"/>
              <a:defRPr/>
            </a:pPr>
            <a:endParaRPr lang="en-US" dirty="0" smtClean="0"/>
          </a:p>
          <a:p>
            <a:pPr marL="224325" indent="-224325">
              <a:spcBef>
                <a:spcPct val="0"/>
              </a:spcBef>
              <a:buFont typeface="+mj-lt"/>
              <a:buAutoNum type="arabicPeriod"/>
              <a:defRPr/>
            </a:pPr>
            <a:r>
              <a:rPr lang="en-US" dirty="0" smtClean="0"/>
              <a:t>After filling in the challan details, taxpayer can select from the available modes of payment &amp; click on Generate Challan</a:t>
            </a:r>
          </a:p>
          <a:p>
            <a:pPr marL="672976" lvl="1" indent="-224325">
              <a:spcBef>
                <a:spcPct val="0"/>
              </a:spcBef>
              <a:buFont typeface="+mj-lt"/>
              <a:buAutoNum type="alphaLcPeriod"/>
              <a:defRPr/>
            </a:pPr>
            <a:r>
              <a:rPr lang="en-US" dirty="0" smtClean="0"/>
              <a:t>E-Payment</a:t>
            </a:r>
          </a:p>
          <a:p>
            <a:pPr marL="672976" lvl="1" indent="-224325">
              <a:spcBef>
                <a:spcPct val="0"/>
              </a:spcBef>
              <a:buFont typeface="+mj-lt"/>
              <a:buAutoNum type="alphaLcPeriod"/>
              <a:defRPr/>
            </a:pPr>
            <a:r>
              <a:rPr lang="en-US" dirty="0" smtClean="0"/>
              <a:t>Offline</a:t>
            </a:r>
          </a:p>
          <a:p>
            <a:pPr marL="672976" lvl="1" indent="-224325">
              <a:spcBef>
                <a:spcPct val="0"/>
              </a:spcBef>
              <a:buFont typeface="+mj-lt"/>
              <a:buAutoNum type="alphaLcPeriod"/>
              <a:defRPr/>
            </a:pPr>
            <a:r>
              <a:rPr lang="en-US" dirty="0" smtClean="0"/>
              <a:t>NEFT/RTGS</a:t>
            </a:r>
          </a:p>
          <a:p>
            <a:pPr marL="672976" lvl="1" indent="-224325">
              <a:spcBef>
                <a:spcPct val="0"/>
              </a:spcBef>
              <a:buFont typeface="+mj-lt"/>
              <a:buAutoNum type="alphaLcPeriod"/>
              <a:defRPr/>
            </a:pPr>
            <a:endParaRPr lang="en-US" dirty="0" smtClean="0"/>
          </a:p>
          <a:p>
            <a:pPr marL="224325" indent="-224325">
              <a:spcBef>
                <a:spcPct val="0"/>
              </a:spcBef>
              <a:buFont typeface="+mj-lt"/>
              <a:buAutoNum type="arabicPeriod"/>
              <a:defRPr/>
            </a:pPr>
            <a:r>
              <a:rPr lang="en-US" dirty="0" smtClean="0"/>
              <a:t>Challan with unique </a:t>
            </a:r>
            <a:r>
              <a:rPr lang="en-US" b="1" dirty="0" smtClean="0"/>
              <a:t>Common Portal Identification Number (CPIN)</a:t>
            </a:r>
            <a:r>
              <a:rPr lang="en-US" dirty="0" smtClean="0"/>
              <a:t> is generated</a:t>
            </a:r>
          </a:p>
          <a:p>
            <a:pPr marL="224325" indent="-224325">
              <a:spcBef>
                <a:spcPct val="0"/>
              </a:spcBef>
              <a:buFont typeface="+mj-lt"/>
              <a:buAutoNum type="arabicPeriod"/>
              <a:defRPr/>
            </a:pPr>
            <a:endParaRPr lang="en-US" dirty="0" smtClean="0"/>
          </a:p>
          <a:p>
            <a:pPr marL="224325" indent="-224325">
              <a:spcBef>
                <a:spcPct val="0"/>
              </a:spcBef>
              <a:buFont typeface="+mj-lt"/>
              <a:buAutoNum type="arabicPeriod"/>
              <a:defRPr/>
            </a:pPr>
            <a:r>
              <a:rPr lang="en-US" dirty="0" smtClean="0"/>
              <a:t>Once the taxpayer makes payment (in case of online payment) or confirms payment details (in case of other payment methods &amp; NEFT/RTGS), challan receipt will be generated &amp; available for downloading and printing.</a:t>
            </a:r>
          </a:p>
          <a:p>
            <a:pPr marL="224325" indent="-224325">
              <a:spcBef>
                <a:spcPct val="0"/>
              </a:spcBef>
              <a:buFont typeface="+mj-lt"/>
              <a:buAutoNum type="arabicPeriod"/>
              <a:defRPr/>
            </a:pPr>
            <a:endParaRPr lang="en-US" dirty="0" smtClean="0"/>
          </a:p>
          <a:p>
            <a:pPr marL="224325" indent="-224325">
              <a:spcBef>
                <a:spcPct val="0"/>
              </a:spcBef>
              <a:buFont typeface="+mj-lt"/>
              <a:buAutoNum type="arabicPeriod"/>
              <a:defRPr/>
            </a:pPr>
            <a:r>
              <a:rPr lang="en-US" dirty="0" smtClean="0"/>
              <a:t>The amount can not exceed ten thousand for each tax period. </a:t>
            </a:r>
          </a:p>
          <a:p>
            <a:pPr marL="224325" indent="-224325">
              <a:spcBef>
                <a:spcPct val="0"/>
              </a:spcBef>
              <a:buFont typeface="+mj-lt"/>
              <a:buAutoNum type="arabicPeriod"/>
              <a:defRPr/>
            </a:pPr>
            <a:endParaRPr lang="en-US" dirty="0" smtClean="0"/>
          </a:p>
          <a:p>
            <a:pPr marL="224325" indent="-224325">
              <a:spcBef>
                <a:spcPct val="0"/>
              </a:spcBef>
              <a:buFont typeface="+mj-lt"/>
              <a:buAutoNum type="arabicPeriod"/>
              <a:defRPr/>
            </a:pPr>
            <a:endParaRPr lang="en-IN" dirty="0" smtClean="0"/>
          </a:p>
          <a:p>
            <a:pPr eaLnBrk="1" hangingPunct="1">
              <a:spcBef>
                <a:spcPct val="0"/>
              </a:spcBef>
              <a:defRPr/>
            </a:pPr>
            <a:endParaRPr lang="en-US" altLang="en-US" dirty="0" smtClean="0">
              <a:solidFill>
                <a:srgbClr val="000000"/>
              </a:solidFill>
              <a:latin typeface="Arial" panose="020B0604020202020204" pitchFamily="34" charset="0"/>
              <a:cs typeface="Arial" panose="020B0604020202020204" pitchFamily="34" charset="0"/>
            </a:endParaRPr>
          </a:p>
        </p:txBody>
      </p:sp>
      <p:sp>
        <p:nvSpPr>
          <p:cNvPr id="145412" name="Slide Number Placeholder 3"/>
          <p:cNvSpPr>
            <a:spLocks noGrp="1"/>
          </p:cNvSpPr>
          <p:nvPr>
            <p:ph type="sldNum" sz="quarter" idx="5"/>
          </p:nvPr>
        </p:nvSpPr>
        <p:spPr bwMode="auto">
          <a:noFill/>
          <a:ln>
            <a:miter lim="800000"/>
            <a:headEnd/>
            <a:tailEnd/>
          </a:ln>
        </p:spPr>
        <p:txBody>
          <a:bodyPr/>
          <a:lstStyle/>
          <a:p>
            <a:fld id="{80D4652F-2E96-4D72-8BFF-FE8B7AB3D958}" type="slidenum">
              <a:rPr lang="en-US" altLang="en-US"/>
              <a:pPr/>
              <a:t>21</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52227"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pPr eaLnBrk="1" hangingPunct="1">
              <a:spcBef>
                <a:spcPct val="0"/>
              </a:spcBef>
              <a:defRPr/>
            </a:pPr>
            <a:r>
              <a:rPr lang="en-US" altLang="en-US" dirty="0">
                <a:solidFill>
                  <a:srgbClr val="000000"/>
                </a:solidFill>
                <a:latin typeface="Arial" panose="020B0604020202020204" pitchFamily="34" charset="0"/>
                <a:cs typeface="Arial" panose="020B0604020202020204" pitchFamily="34" charset="0"/>
              </a:rPr>
              <a:t>Facilitation Notes:</a:t>
            </a:r>
          </a:p>
          <a:p>
            <a:pPr eaLnBrk="1" hangingPunct="1">
              <a:spcBef>
                <a:spcPct val="0"/>
              </a:spcBef>
              <a:defRPr/>
            </a:pPr>
            <a:endParaRPr lang="en-US" altLang="en-US" dirty="0">
              <a:solidFill>
                <a:srgbClr val="000000"/>
              </a:solidFill>
              <a:latin typeface="Arial" panose="020B0604020202020204" pitchFamily="34" charset="0"/>
              <a:cs typeface="Arial" panose="020B0604020202020204" pitchFamily="34" charset="0"/>
            </a:endParaRPr>
          </a:p>
          <a:p>
            <a:pPr eaLnBrk="1" hangingPunct="1">
              <a:spcBef>
                <a:spcPct val="0"/>
              </a:spcBef>
              <a:defRPr/>
            </a:pPr>
            <a:r>
              <a:rPr lang="en-IN" b="1" dirty="0"/>
              <a:t>Actors</a:t>
            </a:r>
            <a:r>
              <a:rPr lang="en-IN" dirty="0"/>
              <a:t>: </a:t>
            </a:r>
            <a:r>
              <a:rPr lang="en-IN" dirty="0" smtClean="0"/>
              <a:t>taxpayer, </a:t>
            </a:r>
            <a:r>
              <a:rPr lang="en-IN" dirty="0"/>
              <a:t>Tax Official (through B.O.), Tax Consultant, Any person (without log-in)</a:t>
            </a:r>
          </a:p>
          <a:p>
            <a:pPr eaLnBrk="1" hangingPunct="1">
              <a:spcBef>
                <a:spcPct val="0"/>
              </a:spcBef>
              <a:defRPr/>
            </a:pPr>
            <a:endParaRPr lang="en-IN" dirty="0"/>
          </a:p>
          <a:p>
            <a:pPr marL="224325" indent="-224325">
              <a:spcBef>
                <a:spcPct val="0"/>
              </a:spcBef>
              <a:buFontTx/>
              <a:buAutoNum type="arabicPeriod"/>
              <a:defRPr/>
            </a:pPr>
            <a:r>
              <a:rPr lang="en-US" dirty="0" smtClean="0"/>
              <a:t>taxpayer </a:t>
            </a:r>
            <a:r>
              <a:rPr lang="en-US" dirty="0"/>
              <a:t>logs into his account using his valid credentials, i.e., </a:t>
            </a:r>
            <a:r>
              <a:rPr lang="en-US" dirty="0" smtClean="0"/>
              <a:t>taxpayer name </a:t>
            </a:r>
            <a:r>
              <a:rPr lang="en-US" dirty="0"/>
              <a:t>and password (registered </a:t>
            </a:r>
            <a:r>
              <a:rPr lang="en-US" dirty="0" smtClean="0"/>
              <a:t>taxpayer) </a:t>
            </a:r>
            <a:r>
              <a:rPr lang="en-US" dirty="0"/>
              <a:t>or PAN, email ID and mobile number (new applicant). </a:t>
            </a:r>
            <a:r>
              <a:rPr lang="en-US" dirty="0" smtClean="0"/>
              <a:t>taxpayer </a:t>
            </a:r>
            <a:r>
              <a:rPr lang="en-US" dirty="0"/>
              <a:t>selects ‘Payments’ Menu item and select sub-menu ‘Create Challan’. In case of Tax Official, they will login using their official credentials through the Back Office. </a:t>
            </a:r>
            <a:r>
              <a:rPr lang="en-US" i="1" dirty="0">
                <a:solidFill>
                  <a:schemeClr val="tx1">
                    <a:lumMod val="50000"/>
                  </a:schemeClr>
                </a:solidFill>
              </a:rPr>
              <a:t>(Note: In case the </a:t>
            </a:r>
            <a:r>
              <a:rPr lang="en-US" i="1" dirty="0" smtClean="0">
                <a:solidFill>
                  <a:schemeClr val="tx1">
                    <a:lumMod val="50000"/>
                  </a:schemeClr>
                </a:solidFill>
              </a:rPr>
              <a:t>taxpayer </a:t>
            </a:r>
            <a:r>
              <a:rPr lang="en-US" i="1" dirty="0">
                <a:solidFill>
                  <a:schemeClr val="tx1">
                    <a:lumMod val="50000"/>
                  </a:schemeClr>
                </a:solidFill>
              </a:rPr>
              <a:t>does not log-in, they have to enter the relevant GSTIN &amp; enter Captcha Code to verify themselves)</a:t>
            </a:r>
            <a:endParaRPr lang="en-US" dirty="0"/>
          </a:p>
          <a:p>
            <a:pPr marL="224325" indent="-224325">
              <a:spcBef>
                <a:spcPct val="0"/>
              </a:spcBef>
              <a:buFontTx/>
              <a:buAutoNum type="arabicPeriod"/>
              <a:defRPr/>
            </a:pPr>
            <a:endParaRPr lang="en-US" dirty="0"/>
          </a:p>
          <a:p>
            <a:pPr marL="224325" indent="-224325">
              <a:spcBef>
                <a:spcPct val="0"/>
              </a:spcBef>
              <a:buFontTx/>
              <a:buAutoNum type="arabicPeriod"/>
              <a:defRPr/>
            </a:pPr>
            <a:r>
              <a:rPr lang="en-US" dirty="0" smtClean="0"/>
              <a:t>taxpayer </a:t>
            </a:r>
            <a:r>
              <a:rPr lang="en-US" dirty="0"/>
              <a:t>is taken to a screen where they can</a:t>
            </a:r>
          </a:p>
          <a:p>
            <a:pPr marL="672976" lvl="1" indent="-224325">
              <a:spcBef>
                <a:spcPct val="0"/>
              </a:spcBef>
              <a:buFont typeface="+mj-lt"/>
              <a:buAutoNum type="alphaLcPeriod"/>
              <a:defRPr/>
            </a:pPr>
            <a:r>
              <a:rPr lang="en-US" dirty="0"/>
              <a:t>Create Challan (default option)</a:t>
            </a:r>
          </a:p>
          <a:p>
            <a:pPr marL="672976" lvl="1" indent="-224325">
              <a:spcBef>
                <a:spcPct val="0"/>
              </a:spcBef>
              <a:buFont typeface="+mj-lt"/>
              <a:buAutoNum type="alphaLcPeriod"/>
              <a:defRPr/>
            </a:pPr>
            <a:r>
              <a:rPr lang="en-US" dirty="0"/>
              <a:t>Access Saved Challans</a:t>
            </a:r>
          </a:p>
          <a:p>
            <a:pPr marL="672976" lvl="1" indent="-224325">
              <a:spcBef>
                <a:spcPct val="0"/>
              </a:spcBef>
              <a:buFont typeface="+mj-lt"/>
              <a:buAutoNum type="alphaLcPeriod"/>
              <a:defRPr/>
            </a:pPr>
            <a:r>
              <a:rPr lang="en-US" dirty="0"/>
              <a:t>View Challan History</a:t>
            </a:r>
          </a:p>
          <a:p>
            <a:pPr marL="224325" indent="-224325">
              <a:spcBef>
                <a:spcPct val="0"/>
              </a:spcBef>
              <a:buFont typeface="+mj-lt"/>
              <a:buAutoNum type="arabicPeriod"/>
              <a:defRPr/>
            </a:pPr>
            <a:endParaRPr lang="en-US" dirty="0"/>
          </a:p>
          <a:p>
            <a:pPr marL="224325" indent="-224325">
              <a:spcBef>
                <a:spcPct val="0"/>
              </a:spcBef>
              <a:buFont typeface="+mj-lt"/>
              <a:buAutoNum type="arabicPeriod"/>
              <a:defRPr/>
            </a:pPr>
            <a:r>
              <a:rPr lang="en-US" dirty="0" smtClean="0"/>
              <a:t>taxpayer </a:t>
            </a:r>
            <a:r>
              <a:rPr lang="en-US" dirty="0"/>
              <a:t>enters the amount of the challan and the other details. </a:t>
            </a:r>
            <a:r>
              <a:rPr lang="en-US" b="1" dirty="0"/>
              <a:t>After entering challan amount the challan can be saved at anytime.</a:t>
            </a:r>
          </a:p>
          <a:p>
            <a:pPr marL="224325" indent="-224325">
              <a:spcBef>
                <a:spcPct val="0"/>
              </a:spcBef>
              <a:buFont typeface="+mj-lt"/>
              <a:buAutoNum type="arabicPeriod"/>
              <a:defRPr/>
            </a:pPr>
            <a:endParaRPr lang="en-US" dirty="0"/>
          </a:p>
          <a:p>
            <a:pPr marL="224325" indent="-224325">
              <a:spcBef>
                <a:spcPct val="0"/>
              </a:spcBef>
              <a:buFont typeface="+mj-lt"/>
              <a:buAutoNum type="arabicPeriod"/>
              <a:defRPr/>
            </a:pPr>
            <a:r>
              <a:rPr lang="en-US" dirty="0"/>
              <a:t>After filling in the challan details, </a:t>
            </a:r>
            <a:r>
              <a:rPr lang="en-US" dirty="0" smtClean="0"/>
              <a:t>taxpayer </a:t>
            </a:r>
            <a:r>
              <a:rPr lang="en-US" dirty="0"/>
              <a:t>can select from the available modes of payment &amp; click on Generate Challan</a:t>
            </a:r>
          </a:p>
          <a:p>
            <a:pPr marL="672976" lvl="1" indent="-224325">
              <a:spcBef>
                <a:spcPct val="0"/>
              </a:spcBef>
              <a:buFont typeface="+mj-lt"/>
              <a:buAutoNum type="alphaLcPeriod"/>
              <a:defRPr/>
            </a:pPr>
            <a:r>
              <a:rPr lang="en-US" dirty="0"/>
              <a:t>E-Payment</a:t>
            </a:r>
          </a:p>
          <a:p>
            <a:pPr marL="672976" lvl="1" indent="-224325">
              <a:spcBef>
                <a:spcPct val="0"/>
              </a:spcBef>
              <a:buFont typeface="+mj-lt"/>
              <a:buAutoNum type="alphaLcPeriod"/>
              <a:defRPr/>
            </a:pPr>
            <a:r>
              <a:rPr lang="en-US" dirty="0" smtClean="0"/>
              <a:t>Over the Counter</a:t>
            </a:r>
            <a:endParaRPr lang="en-US" dirty="0"/>
          </a:p>
          <a:p>
            <a:pPr marL="672976" lvl="1" indent="-224325">
              <a:spcBef>
                <a:spcPct val="0"/>
              </a:spcBef>
              <a:buFont typeface="+mj-lt"/>
              <a:buAutoNum type="alphaLcPeriod"/>
              <a:defRPr/>
            </a:pPr>
            <a:r>
              <a:rPr lang="en-US" dirty="0"/>
              <a:t>NEFT/RTGS</a:t>
            </a:r>
          </a:p>
          <a:p>
            <a:pPr marL="672976" lvl="1" indent="-224325">
              <a:spcBef>
                <a:spcPct val="0"/>
              </a:spcBef>
              <a:buFont typeface="+mj-lt"/>
              <a:buAutoNum type="alphaLcPeriod"/>
              <a:defRPr/>
            </a:pPr>
            <a:endParaRPr lang="en-US" dirty="0"/>
          </a:p>
          <a:p>
            <a:pPr marL="224325" indent="-224325">
              <a:spcBef>
                <a:spcPct val="0"/>
              </a:spcBef>
              <a:buFont typeface="+mj-lt"/>
              <a:buAutoNum type="arabicPeriod"/>
              <a:defRPr/>
            </a:pPr>
            <a:r>
              <a:rPr lang="en-US" dirty="0"/>
              <a:t>Challan with unique </a:t>
            </a:r>
            <a:r>
              <a:rPr lang="en-US" b="1" dirty="0"/>
              <a:t>Common Portal Identification Number (CPIN)</a:t>
            </a:r>
            <a:r>
              <a:rPr lang="en-US" dirty="0"/>
              <a:t> is generated</a:t>
            </a:r>
          </a:p>
          <a:p>
            <a:pPr marL="224325" indent="-224325">
              <a:spcBef>
                <a:spcPct val="0"/>
              </a:spcBef>
              <a:buFont typeface="+mj-lt"/>
              <a:buAutoNum type="arabicPeriod"/>
              <a:defRPr/>
            </a:pPr>
            <a:endParaRPr lang="en-US" dirty="0"/>
          </a:p>
          <a:p>
            <a:pPr marL="224325" indent="-224325">
              <a:spcBef>
                <a:spcPct val="0"/>
              </a:spcBef>
              <a:buFont typeface="+mj-lt"/>
              <a:buAutoNum type="arabicPeriod"/>
              <a:defRPr/>
            </a:pPr>
            <a:r>
              <a:rPr lang="en-US" dirty="0"/>
              <a:t>Once the </a:t>
            </a:r>
            <a:r>
              <a:rPr lang="en-US" dirty="0" smtClean="0"/>
              <a:t>taxpayer </a:t>
            </a:r>
            <a:r>
              <a:rPr lang="en-US" dirty="0"/>
              <a:t>makes payment (in case of online payment) or confirms payment details (in case of </a:t>
            </a:r>
            <a:r>
              <a:rPr lang="en-US" dirty="0" smtClean="0"/>
              <a:t>other payment methods), </a:t>
            </a:r>
            <a:r>
              <a:rPr lang="en-US" dirty="0"/>
              <a:t>challan receipt will be generated &amp; available for downloading and printing.</a:t>
            </a:r>
            <a:endParaRPr lang="en-IN" dirty="0"/>
          </a:p>
          <a:p>
            <a:pPr marL="224325" indent="-224325">
              <a:spcBef>
                <a:spcPct val="0"/>
              </a:spcBef>
              <a:buFont typeface="+mj-lt"/>
              <a:buAutoNum type="arabicPeriod"/>
              <a:defRPr/>
            </a:pPr>
            <a:endParaRPr lang="en-IN" dirty="0"/>
          </a:p>
          <a:p>
            <a:pPr eaLnBrk="1" hangingPunct="1">
              <a:spcBef>
                <a:spcPct val="0"/>
              </a:spcBef>
              <a:defRPr/>
            </a:pPr>
            <a:endParaRPr lang="en-US" altLang="en-US" dirty="0">
              <a:solidFill>
                <a:srgbClr val="000000"/>
              </a:solidFill>
              <a:latin typeface="Arial" panose="020B0604020202020204" pitchFamily="34" charset="0"/>
              <a:cs typeface="Arial" panose="020B0604020202020204" pitchFamily="34" charset="0"/>
            </a:endParaRPr>
          </a:p>
        </p:txBody>
      </p:sp>
      <p:sp>
        <p:nvSpPr>
          <p:cNvPr id="154628" name="Slide Number Placeholder 3"/>
          <p:cNvSpPr>
            <a:spLocks noGrp="1"/>
          </p:cNvSpPr>
          <p:nvPr>
            <p:ph type="sldNum" sz="quarter" idx="5"/>
          </p:nvPr>
        </p:nvSpPr>
        <p:spPr bwMode="auto">
          <a:noFill/>
          <a:ln>
            <a:miter lim="800000"/>
            <a:headEnd/>
            <a:tailEnd/>
          </a:ln>
        </p:spPr>
        <p:txBody>
          <a:bodyPr/>
          <a:lstStyle/>
          <a:p>
            <a:fld id="{423BB606-8F3F-43AE-84D8-D4797817176F}" type="slidenum">
              <a:rPr lang="en-US" altLang="en-US"/>
              <a:pPr/>
              <a:t>23</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52227"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pPr eaLnBrk="1" hangingPunct="1">
              <a:spcBef>
                <a:spcPct val="0"/>
              </a:spcBef>
              <a:defRPr/>
            </a:pPr>
            <a:r>
              <a:rPr lang="en-US" altLang="en-US" dirty="0">
                <a:solidFill>
                  <a:srgbClr val="000000"/>
                </a:solidFill>
                <a:latin typeface="Arial" panose="020B0604020202020204" pitchFamily="34" charset="0"/>
                <a:cs typeface="Arial" panose="020B0604020202020204" pitchFamily="34" charset="0"/>
              </a:rPr>
              <a:t>Facilitation Notes:</a:t>
            </a:r>
          </a:p>
          <a:p>
            <a:pPr eaLnBrk="1" hangingPunct="1">
              <a:spcBef>
                <a:spcPct val="0"/>
              </a:spcBef>
              <a:defRPr/>
            </a:pPr>
            <a:endParaRPr lang="en-US" altLang="en-US" dirty="0">
              <a:solidFill>
                <a:srgbClr val="000000"/>
              </a:solidFill>
              <a:latin typeface="Arial" panose="020B0604020202020204" pitchFamily="34" charset="0"/>
              <a:cs typeface="Arial" panose="020B0604020202020204" pitchFamily="34" charset="0"/>
            </a:endParaRPr>
          </a:p>
          <a:p>
            <a:pPr eaLnBrk="1" hangingPunct="1">
              <a:spcBef>
                <a:spcPct val="0"/>
              </a:spcBef>
              <a:defRPr/>
            </a:pPr>
            <a:r>
              <a:rPr lang="en-IN" b="1" dirty="0"/>
              <a:t>Actors</a:t>
            </a:r>
            <a:r>
              <a:rPr lang="en-IN" dirty="0"/>
              <a:t>: </a:t>
            </a:r>
            <a:r>
              <a:rPr lang="en-IN" dirty="0" smtClean="0"/>
              <a:t>taxpayer, </a:t>
            </a:r>
            <a:r>
              <a:rPr lang="en-IN" dirty="0"/>
              <a:t>Tax Official (through B.O.), Tax Consultant, Any person (without log-in)</a:t>
            </a:r>
          </a:p>
          <a:p>
            <a:pPr eaLnBrk="1" hangingPunct="1">
              <a:spcBef>
                <a:spcPct val="0"/>
              </a:spcBef>
              <a:defRPr/>
            </a:pPr>
            <a:endParaRPr lang="en-IN" dirty="0"/>
          </a:p>
          <a:p>
            <a:pPr marL="224325" indent="-224325">
              <a:spcBef>
                <a:spcPct val="0"/>
              </a:spcBef>
              <a:buFontTx/>
              <a:buAutoNum type="arabicPeriod"/>
              <a:defRPr/>
            </a:pPr>
            <a:r>
              <a:rPr lang="en-US" dirty="0" smtClean="0"/>
              <a:t>taxpayer </a:t>
            </a:r>
            <a:r>
              <a:rPr lang="en-US" dirty="0"/>
              <a:t>logs into his account using his valid credentials, i.e., </a:t>
            </a:r>
            <a:r>
              <a:rPr lang="en-US" dirty="0" smtClean="0"/>
              <a:t>taxpayer name </a:t>
            </a:r>
            <a:r>
              <a:rPr lang="en-US" dirty="0"/>
              <a:t>and password (registered </a:t>
            </a:r>
            <a:r>
              <a:rPr lang="en-US" dirty="0" smtClean="0"/>
              <a:t>taxpayer) </a:t>
            </a:r>
            <a:r>
              <a:rPr lang="en-US" dirty="0"/>
              <a:t>or PAN, email ID and mobile number (new applicant). </a:t>
            </a:r>
            <a:r>
              <a:rPr lang="en-US" dirty="0" smtClean="0"/>
              <a:t>taxpayer </a:t>
            </a:r>
            <a:r>
              <a:rPr lang="en-US" dirty="0"/>
              <a:t>selects ‘Payments’ Menu item and select sub-menu ‘Create Challan’. In case of Tax Official, they will login using their official credentials through the Back Office. </a:t>
            </a:r>
            <a:r>
              <a:rPr lang="en-US" i="1" dirty="0">
                <a:solidFill>
                  <a:schemeClr val="tx1">
                    <a:lumMod val="50000"/>
                  </a:schemeClr>
                </a:solidFill>
              </a:rPr>
              <a:t>(Note: In case the </a:t>
            </a:r>
            <a:r>
              <a:rPr lang="en-US" i="1" dirty="0" smtClean="0">
                <a:solidFill>
                  <a:schemeClr val="tx1">
                    <a:lumMod val="50000"/>
                  </a:schemeClr>
                </a:solidFill>
              </a:rPr>
              <a:t>taxpayer </a:t>
            </a:r>
            <a:r>
              <a:rPr lang="en-US" i="1" dirty="0">
                <a:solidFill>
                  <a:schemeClr val="tx1">
                    <a:lumMod val="50000"/>
                  </a:schemeClr>
                </a:solidFill>
              </a:rPr>
              <a:t>does not log-in, they have to enter the relevant GSTIN &amp; enter Captcha Code to verify themselves)</a:t>
            </a:r>
            <a:endParaRPr lang="en-US" dirty="0"/>
          </a:p>
          <a:p>
            <a:pPr marL="224325" indent="-224325">
              <a:spcBef>
                <a:spcPct val="0"/>
              </a:spcBef>
              <a:buFontTx/>
              <a:buAutoNum type="arabicPeriod"/>
              <a:defRPr/>
            </a:pPr>
            <a:endParaRPr lang="en-US" dirty="0"/>
          </a:p>
          <a:p>
            <a:pPr marL="224325" indent="-224325">
              <a:spcBef>
                <a:spcPct val="0"/>
              </a:spcBef>
              <a:buFontTx/>
              <a:buAutoNum type="arabicPeriod"/>
              <a:defRPr/>
            </a:pPr>
            <a:r>
              <a:rPr lang="en-US" dirty="0" smtClean="0"/>
              <a:t>taxpayer </a:t>
            </a:r>
            <a:r>
              <a:rPr lang="en-US" dirty="0"/>
              <a:t>is taken to a screen where they can</a:t>
            </a:r>
          </a:p>
          <a:p>
            <a:pPr marL="672976" lvl="1" indent="-224325">
              <a:spcBef>
                <a:spcPct val="0"/>
              </a:spcBef>
              <a:buFont typeface="+mj-lt"/>
              <a:buAutoNum type="alphaLcPeriod"/>
              <a:defRPr/>
            </a:pPr>
            <a:r>
              <a:rPr lang="en-US" dirty="0"/>
              <a:t>Create Challan (default option)</a:t>
            </a:r>
          </a:p>
          <a:p>
            <a:pPr marL="672976" lvl="1" indent="-224325">
              <a:spcBef>
                <a:spcPct val="0"/>
              </a:spcBef>
              <a:buFont typeface="+mj-lt"/>
              <a:buAutoNum type="alphaLcPeriod"/>
              <a:defRPr/>
            </a:pPr>
            <a:r>
              <a:rPr lang="en-US" dirty="0"/>
              <a:t>Access Saved Challans</a:t>
            </a:r>
          </a:p>
          <a:p>
            <a:pPr marL="672976" lvl="1" indent="-224325">
              <a:spcBef>
                <a:spcPct val="0"/>
              </a:spcBef>
              <a:buFont typeface="+mj-lt"/>
              <a:buAutoNum type="alphaLcPeriod"/>
              <a:defRPr/>
            </a:pPr>
            <a:r>
              <a:rPr lang="en-US" dirty="0"/>
              <a:t>View Challan History</a:t>
            </a:r>
          </a:p>
          <a:p>
            <a:pPr marL="224325" indent="-224325">
              <a:spcBef>
                <a:spcPct val="0"/>
              </a:spcBef>
              <a:buFont typeface="+mj-lt"/>
              <a:buAutoNum type="arabicPeriod"/>
              <a:defRPr/>
            </a:pPr>
            <a:endParaRPr lang="en-US" dirty="0"/>
          </a:p>
          <a:p>
            <a:pPr marL="224325" indent="-224325">
              <a:spcBef>
                <a:spcPct val="0"/>
              </a:spcBef>
              <a:buFont typeface="+mj-lt"/>
              <a:buAutoNum type="arabicPeriod"/>
              <a:defRPr/>
            </a:pPr>
            <a:r>
              <a:rPr lang="en-US" dirty="0" smtClean="0"/>
              <a:t>taxpayer </a:t>
            </a:r>
            <a:r>
              <a:rPr lang="en-US" dirty="0"/>
              <a:t>enters the amount of the challan and the other details. </a:t>
            </a:r>
            <a:r>
              <a:rPr lang="en-US" b="1" dirty="0"/>
              <a:t>After entering challan amount the challan can be saved at anytime.</a:t>
            </a:r>
          </a:p>
          <a:p>
            <a:pPr marL="224325" indent="-224325">
              <a:spcBef>
                <a:spcPct val="0"/>
              </a:spcBef>
              <a:buFont typeface="+mj-lt"/>
              <a:buAutoNum type="arabicPeriod"/>
              <a:defRPr/>
            </a:pPr>
            <a:endParaRPr lang="en-US" dirty="0"/>
          </a:p>
          <a:p>
            <a:pPr marL="224325" indent="-224325">
              <a:spcBef>
                <a:spcPct val="0"/>
              </a:spcBef>
              <a:buFont typeface="+mj-lt"/>
              <a:buAutoNum type="arabicPeriod"/>
              <a:defRPr/>
            </a:pPr>
            <a:r>
              <a:rPr lang="en-US" dirty="0"/>
              <a:t>After filling in the challan details, </a:t>
            </a:r>
            <a:r>
              <a:rPr lang="en-US" dirty="0" smtClean="0"/>
              <a:t>taxpayer </a:t>
            </a:r>
            <a:r>
              <a:rPr lang="en-US" dirty="0"/>
              <a:t>can select from the available modes of payment &amp; click on Generate Challan</a:t>
            </a:r>
          </a:p>
          <a:p>
            <a:pPr marL="672976" lvl="1" indent="-224325">
              <a:spcBef>
                <a:spcPct val="0"/>
              </a:spcBef>
              <a:buFont typeface="+mj-lt"/>
              <a:buAutoNum type="alphaLcPeriod"/>
              <a:defRPr/>
            </a:pPr>
            <a:r>
              <a:rPr lang="en-US" dirty="0"/>
              <a:t>E-Payment</a:t>
            </a:r>
          </a:p>
          <a:p>
            <a:pPr marL="672976" lvl="1" indent="-224325">
              <a:spcBef>
                <a:spcPct val="0"/>
              </a:spcBef>
              <a:buFont typeface="+mj-lt"/>
              <a:buAutoNum type="alphaLcPeriod"/>
              <a:defRPr/>
            </a:pPr>
            <a:r>
              <a:rPr lang="en-US" dirty="0"/>
              <a:t>Offline</a:t>
            </a:r>
          </a:p>
          <a:p>
            <a:pPr marL="672976" lvl="1" indent="-224325">
              <a:spcBef>
                <a:spcPct val="0"/>
              </a:spcBef>
              <a:buFont typeface="+mj-lt"/>
              <a:buAutoNum type="alphaLcPeriod"/>
              <a:defRPr/>
            </a:pPr>
            <a:r>
              <a:rPr lang="en-US" dirty="0"/>
              <a:t>NEFT/RTGS</a:t>
            </a:r>
          </a:p>
          <a:p>
            <a:pPr marL="672976" lvl="1" indent="-224325">
              <a:spcBef>
                <a:spcPct val="0"/>
              </a:spcBef>
              <a:buFont typeface="+mj-lt"/>
              <a:buAutoNum type="alphaLcPeriod"/>
              <a:defRPr/>
            </a:pPr>
            <a:endParaRPr lang="en-US" dirty="0"/>
          </a:p>
          <a:p>
            <a:pPr marL="224325" indent="-224325">
              <a:spcBef>
                <a:spcPct val="0"/>
              </a:spcBef>
              <a:buFont typeface="+mj-lt"/>
              <a:buAutoNum type="arabicPeriod"/>
              <a:defRPr/>
            </a:pPr>
            <a:r>
              <a:rPr lang="en-US" dirty="0"/>
              <a:t>Challan with unique </a:t>
            </a:r>
            <a:r>
              <a:rPr lang="en-US" b="1" dirty="0"/>
              <a:t>Common Portal Identification Number (CPIN)</a:t>
            </a:r>
            <a:r>
              <a:rPr lang="en-US" dirty="0"/>
              <a:t> is generated</a:t>
            </a:r>
          </a:p>
          <a:p>
            <a:pPr marL="224325" indent="-224325">
              <a:spcBef>
                <a:spcPct val="0"/>
              </a:spcBef>
              <a:buFont typeface="+mj-lt"/>
              <a:buAutoNum type="arabicPeriod"/>
              <a:defRPr/>
            </a:pPr>
            <a:endParaRPr lang="en-US" dirty="0"/>
          </a:p>
          <a:p>
            <a:pPr marL="224325" indent="-224325">
              <a:spcBef>
                <a:spcPct val="0"/>
              </a:spcBef>
              <a:buFont typeface="+mj-lt"/>
              <a:buAutoNum type="arabicPeriod"/>
              <a:defRPr/>
            </a:pPr>
            <a:r>
              <a:rPr lang="en-US" dirty="0"/>
              <a:t>Once the </a:t>
            </a:r>
            <a:r>
              <a:rPr lang="en-US" dirty="0" smtClean="0"/>
              <a:t>taxpayer </a:t>
            </a:r>
            <a:r>
              <a:rPr lang="en-US" dirty="0"/>
              <a:t>makes payment (in case of online payment) or confirms payment details (in case of offline payments &amp; NEFT/RTGS), challan receipt will be generated &amp; available for downloading and printing.</a:t>
            </a:r>
            <a:endParaRPr lang="en-IN" dirty="0"/>
          </a:p>
          <a:p>
            <a:pPr marL="224325" indent="-224325">
              <a:spcBef>
                <a:spcPct val="0"/>
              </a:spcBef>
              <a:buFont typeface="+mj-lt"/>
              <a:buAutoNum type="arabicPeriod"/>
              <a:defRPr/>
            </a:pPr>
            <a:endParaRPr lang="en-IN" dirty="0"/>
          </a:p>
          <a:p>
            <a:pPr eaLnBrk="1" hangingPunct="1">
              <a:spcBef>
                <a:spcPct val="0"/>
              </a:spcBef>
              <a:defRPr/>
            </a:pPr>
            <a:endParaRPr lang="en-US" altLang="en-US" dirty="0">
              <a:solidFill>
                <a:srgbClr val="000000"/>
              </a:solidFill>
              <a:latin typeface="Arial" panose="020B0604020202020204" pitchFamily="34" charset="0"/>
              <a:cs typeface="Arial" panose="020B0604020202020204" pitchFamily="34" charset="0"/>
            </a:endParaRPr>
          </a:p>
        </p:txBody>
      </p:sp>
      <p:sp>
        <p:nvSpPr>
          <p:cNvPr id="156676" name="Slide Number Placeholder 3"/>
          <p:cNvSpPr>
            <a:spLocks noGrp="1"/>
          </p:cNvSpPr>
          <p:nvPr>
            <p:ph type="sldNum" sz="quarter" idx="5"/>
          </p:nvPr>
        </p:nvSpPr>
        <p:spPr bwMode="auto">
          <a:noFill/>
          <a:ln>
            <a:miter lim="800000"/>
            <a:headEnd/>
            <a:tailEnd/>
          </a:ln>
        </p:spPr>
        <p:txBody>
          <a:bodyPr/>
          <a:lstStyle/>
          <a:p>
            <a:fld id="{3858A476-E243-4584-92D1-73CB737E6367}" type="slidenum">
              <a:rPr lang="en-US" altLang="en-US"/>
              <a:pPr/>
              <a:t>24</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52227"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pPr eaLnBrk="1" hangingPunct="1">
              <a:spcBef>
                <a:spcPct val="0"/>
              </a:spcBef>
              <a:defRPr/>
            </a:pPr>
            <a:r>
              <a:rPr lang="en-US" altLang="en-US" dirty="0">
                <a:solidFill>
                  <a:srgbClr val="000000"/>
                </a:solidFill>
                <a:latin typeface="Arial" panose="020B0604020202020204" pitchFamily="34" charset="0"/>
                <a:cs typeface="Arial" panose="020B0604020202020204" pitchFamily="34" charset="0"/>
              </a:rPr>
              <a:t>Facilitation Notes:</a:t>
            </a:r>
          </a:p>
          <a:p>
            <a:pPr eaLnBrk="1" hangingPunct="1">
              <a:spcBef>
                <a:spcPct val="0"/>
              </a:spcBef>
              <a:defRPr/>
            </a:pPr>
            <a:endParaRPr lang="en-US" altLang="en-US" dirty="0">
              <a:solidFill>
                <a:srgbClr val="000000"/>
              </a:solidFill>
              <a:latin typeface="Arial" panose="020B0604020202020204" pitchFamily="34" charset="0"/>
              <a:cs typeface="Arial" panose="020B0604020202020204" pitchFamily="34" charset="0"/>
            </a:endParaRPr>
          </a:p>
          <a:p>
            <a:pPr eaLnBrk="1" hangingPunct="1">
              <a:spcBef>
                <a:spcPct val="0"/>
              </a:spcBef>
              <a:defRPr/>
            </a:pPr>
            <a:r>
              <a:rPr lang="en-IN" b="1" dirty="0"/>
              <a:t>Actors</a:t>
            </a:r>
            <a:r>
              <a:rPr lang="en-IN" dirty="0"/>
              <a:t>: </a:t>
            </a:r>
            <a:r>
              <a:rPr lang="en-IN" dirty="0" smtClean="0"/>
              <a:t>taxpayer, </a:t>
            </a:r>
            <a:r>
              <a:rPr lang="en-IN" dirty="0"/>
              <a:t>Tax Official (through B.O.), Tax Consultant, Any person (without log-in)</a:t>
            </a:r>
          </a:p>
          <a:p>
            <a:pPr eaLnBrk="1" hangingPunct="1">
              <a:spcBef>
                <a:spcPct val="0"/>
              </a:spcBef>
              <a:defRPr/>
            </a:pPr>
            <a:endParaRPr lang="en-IN" dirty="0"/>
          </a:p>
          <a:p>
            <a:pPr marL="224325" indent="-224325">
              <a:spcBef>
                <a:spcPct val="0"/>
              </a:spcBef>
              <a:buFontTx/>
              <a:buAutoNum type="arabicPeriod"/>
              <a:defRPr/>
            </a:pPr>
            <a:r>
              <a:rPr lang="en-US" dirty="0" smtClean="0"/>
              <a:t>taxpayer </a:t>
            </a:r>
            <a:r>
              <a:rPr lang="en-US" dirty="0"/>
              <a:t>logs into his account using his valid credentials, i.e., </a:t>
            </a:r>
            <a:r>
              <a:rPr lang="en-US" dirty="0" smtClean="0"/>
              <a:t>taxpayer name </a:t>
            </a:r>
            <a:r>
              <a:rPr lang="en-US" dirty="0"/>
              <a:t>and password (registered </a:t>
            </a:r>
            <a:r>
              <a:rPr lang="en-US" dirty="0" smtClean="0"/>
              <a:t>taxpayer) </a:t>
            </a:r>
            <a:r>
              <a:rPr lang="en-US" dirty="0"/>
              <a:t>or PAN, email ID and mobile number (new applicant). </a:t>
            </a:r>
            <a:r>
              <a:rPr lang="en-US" dirty="0" smtClean="0"/>
              <a:t>taxpayer </a:t>
            </a:r>
            <a:r>
              <a:rPr lang="en-US" dirty="0"/>
              <a:t>selects ‘Payments’ Menu item and select sub-menu ‘Create Challan’. In case of Tax Official, they will login using their official credentials through the Back Office. </a:t>
            </a:r>
            <a:r>
              <a:rPr lang="en-US" i="1" dirty="0">
                <a:solidFill>
                  <a:schemeClr val="tx1">
                    <a:lumMod val="50000"/>
                  </a:schemeClr>
                </a:solidFill>
              </a:rPr>
              <a:t>(Note: In case the </a:t>
            </a:r>
            <a:r>
              <a:rPr lang="en-US" i="1" dirty="0" smtClean="0">
                <a:solidFill>
                  <a:schemeClr val="tx1">
                    <a:lumMod val="50000"/>
                  </a:schemeClr>
                </a:solidFill>
              </a:rPr>
              <a:t>taxpayer </a:t>
            </a:r>
            <a:r>
              <a:rPr lang="en-US" i="1" dirty="0">
                <a:solidFill>
                  <a:schemeClr val="tx1">
                    <a:lumMod val="50000"/>
                  </a:schemeClr>
                </a:solidFill>
              </a:rPr>
              <a:t>does not log-in, they have to enter the relevant GSTIN &amp; enter Captcha Code to verify themselves)</a:t>
            </a:r>
            <a:endParaRPr lang="en-US" dirty="0"/>
          </a:p>
          <a:p>
            <a:pPr marL="224325" indent="-224325">
              <a:spcBef>
                <a:spcPct val="0"/>
              </a:spcBef>
              <a:buFontTx/>
              <a:buAutoNum type="arabicPeriod"/>
              <a:defRPr/>
            </a:pPr>
            <a:endParaRPr lang="en-US" dirty="0"/>
          </a:p>
          <a:p>
            <a:pPr marL="224325" indent="-224325">
              <a:spcBef>
                <a:spcPct val="0"/>
              </a:spcBef>
              <a:buFontTx/>
              <a:buAutoNum type="arabicPeriod"/>
              <a:defRPr/>
            </a:pPr>
            <a:r>
              <a:rPr lang="en-US" dirty="0" smtClean="0"/>
              <a:t>taxpayer </a:t>
            </a:r>
            <a:r>
              <a:rPr lang="en-US" dirty="0"/>
              <a:t>is taken to a screen where they can</a:t>
            </a:r>
          </a:p>
          <a:p>
            <a:pPr marL="672976" lvl="1" indent="-224325">
              <a:spcBef>
                <a:spcPct val="0"/>
              </a:spcBef>
              <a:buFont typeface="+mj-lt"/>
              <a:buAutoNum type="alphaLcPeriod"/>
              <a:defRPr/>
            </a:pPr>
            <a:r>
              <a:rPr lang="en-US" dirty="0"/>
              <a:t>Create Challan (default option)</a:t>
            </a:r>
          </a:p>
          <a:p>
            <a:pPr marL="672976" lvl="1" indent="-224325">
              <a:spcBef>
                <a:spcPct val="0"/>
              </a:spcBef>
              <a:buFont typeface="+mj-lt"/>
              <a:buAutoNum type="alphaLcPeriod"/>
              <a:defRPr/>
            </a:pPr>
            <a:r>
              <a:rPr lang="en-US" dirty="0"/>
              <a:t>Access Saved Challans</a:t>
            </a:r>
          </a:p>
          <a:p>
            <a:pPr marL="672976" lvl="1" indent="-224325">
              <a:spcBef>
                <a:spcPct val="0"/>
              </a:spcBef>
              <a:buFont typeface="+mj-lt"/>
              <a:buAutoNum type="alphaLcPeriod"/>
              <a:defRPr/>
            </a:pPr>
            <a:r>
              <a:rPr lang="en-US" dirty="0"/>
              <a:t>View Challan History</a:t>
            </a:r>
          </a:p>
          <a:p>
            <a:pPr marL="224325" indent="-224325">
              <a:spcBef>
                <a:spcPct val="0"/>
              </a:spcBef>
              <a:buFont typeface="+mj-lt"/>
              <a:buAutoNum type="arabicPeriod"/>
              <a:defRPr/>
            </a:pPr>
            <a:endParaRPr lang="en-US" dirty="0"/>
          </a:p>
          <a:p>
            <a:pPr marL="224325" indent="-224325">
              <a:spcBef>
                <a:spcPct val="0"/>
              </a:spcBef>
              <a:buFont typeface="+mj-lt"/>
              <a:buAutoNum type="arabicPeriod"/>
              <a:defRPr/>
            </a:pPr>
            <a:r>
              <a:rPr lang="en-US" dirty="0" smtClean="0"/>
              <a:t>taxpayer </a:t>
            </a:r>
            <a:r>
              <a:rPr lang="en-US" dirty="0"/>
              <a:t>enters the amount of the challan and the other details. </a:t>
            </a:r>
            <a:r>
              <a:rPr lang="en-US" b="1" dirty="0"/>
              <a:t>After entering challan amount the challan can be saved at anytime.</a:t>
            </a:r>
          </a:p>
          <a:p>
            <a:pPr marL="224325" indent="-224325">
              <a:spcBef>
                <a:spcPct val="0"/>
              </a:spcBef>
              <a:buFont typeface="+mj-lt"/>
              <a:buAutoNum type="arabicPeriod"/>
              <a:defRPr/>
            </a:pPr>
            <a:endParaRPr lang="en-US" dirty="0"/>
          </a:p>
          <a:p>
            <a:pPr marL="224325" indent="-224325">
              <a:spcBef>
                <a:spcPct val="0"/>
              </a:spcBef>
              <a:buFont typeface="+mj-lt"/>
              <a:buAutoNum type="arabicPeriod"/>
              <a:defRPr/>
            </a:pPr>
            <a:r>
              <a:rPr lang="en-US" dirty="0"/>
              <a:t>After filling in the challan details, </a:t>
            </a:r>
            <a:r>
              <a:rPr lang="en-US" dirty="0" smtClean="0"/>
              <a:t>taxpayer </a:t>
            </a:r>
            <a:r>
              <a:rPr lang="en-US" dirty="0"/>
              <a:t>can select from the available modes of payment &amp; click on Generate Challan</a:t>
            </a:r>
          </a:p>
          <a:p>
            <a:pPr marL="672976" lvl="1" indent="-224325">
              <a:spcBef>
                <a:spcPct val="0"/>
              </a:spcBef>
              <a:buFont typeface="+mj-lt"/>
              <a:buAutoNum type="alphaLcPeriod"/>
              <a:defRPr/>
            </a:pPr>
            <a:r>
              <a:rPr lang="en-US" dirty="0"/>
              <a:t>E-Payment</a:t>
            </a:r>
          </a:p>
          <a:p>
            <a:pPr marL="672976" lvl="1" indent="-224325">
              <a:spcBef>
                <a:spcPct val="0"/>
              </a:spcBef>
              <a:buFont typeface="+mj-lt"/>
              <a:buAutoNum type="alphaLcPeriod"/>
              <a:defRPr/>
            </a:pPr>
            <a:r>
              <a:rPr lang="en-US" dirty="0"/>
              <a:t>Offline</a:t>
            </a:r>
          </a:p>
          <a:p>
            <a:pPr marL="672976" lvl="1" indent="-224325">
              <a:spcBef>
                <a:spcPct val="0"/>
              </a:spcBef>
              <a:buFont typeface="+mj-lt"/>
              <a:buAutoNum type="alphaLcPeriod"/>
              <a:defRPr/>
            </a:pPr>
            <a:r>
              <a:rPr lang="en-US" dirty="0"/>
              <a:t>NEFT/RTGS</a:t>
            </a:r>
          </a:p>
          <a:p>
            <a:pPr marL="672976" lvl="1" indent="-224325">
              <a:spcBef>
                <a:spcPct val="0"/>
              </a:spcBef>
              <a:buFont typeface="+mj-lt"/>
              <a:buAutoNum type="alphaLcPeriod"/>
              <a:defRPr/>
            </a:pPr>
            <a:endParaRPr lang="en-US" dirty="0"/>
          </a:p>
          <a:p>
            <a:pPr marL="224325" indent="-224325">
              <a:spcBef>
                <a:spcPct val="0"/>
              </a:spcBef>
              <a:buFont typeface="+mj-lt"/>
              <a:buAutoNum type="arabicPeriod"/>
              <a:defRPr/>
            </a:pPr>
            <a:r>
              <a:rPr lang="en-US" dirty="0"/>
              <a:t>Challan with unique </a:t>
            </a:r>
            <a:r>
              <a:rPr lang="en-US" b="1" dirty="0"/>
              <a:t>Common Portal Identification Number (CPIN)</a:t>
            </a:r>
            <a:r>
              <a:rPr lang="en-US" dirty="0"/>
              <a:t> is generated</a:t>
            </a:r>
          </a:p>
          <a:p>
            <a:pPr marL="224325" indent="-224325">
              <a:spcBef>
                <a:spcPct val="0"/>
              </a:spcBef>
              <a:buFont typeface="+mj-lt"/>
              <a:buAutoNum type="arabicPeriod"/>
              <a:defRPr/>
            </a:pPr>
            <a:endParaRPr lang="en-US" dirty="0"/>
          </a:p>
          <a:p>
            <a:pPr marL="224325" indent="-224325">
              <a:spcBef>
                <a:spcPct val="0"/>
              </a:spcBef>
              <a:buFont typeface="+mj-lt"/>
              <a:buAutoNum type="arabicPeriod"/>
              <a:defRPr/>
            </a:pPr>
            <a:r>
              <a:rPr lang="en-US" dirty="0"/>
              <a:t>Once the </a:t>
            </a:r>
            <a:r>
              <a:rPr lang="en-US" dirty="0" smtClean="0"/>
              <a:t>taxpayer </a:t>
            </a:r>
            <a:r>
              <a:rPr lang="en-US" dirty="0"/>
              <a:t>makes payment (in case of online payment) or confirms payment details (in case of offline payments &amp; NEFT/RTGS), challan receipt will be generated &amp; available for downloading and printing.</a:t>
            </a:r>
            <a:endParaRPr lang="en-IN" dirty="0"/>
          </a:p>
          <a:p>
            <a:pPr marL="224325" indent="-224325">
              <a:spcBef>
                <a:spcPct val="0"/>
              </a:spcBef>
              <a:buFont typeface="+mj-lt"/>
              <a:buAutoNum type="arabicPeriod"/>
              <a:defRPr/>
            </a:pPr>
            <a:endParaRPr lang="en-IN" dirty="0"/>
          </a:p>
          <a:p>
            <a:pPr eaLnBrk="1" hangingPunct="1">
              <a:spcBef>
                <a:spcPct val="0"/>
              </a:spcBef>
              <a:defRPr/>
            </a:pPr>
            <a:endParaRPr lang="en-US" altLang="en-US" dirty="0">
              <a:solidFill>
                <a:srgbClr val="000000"/>
              </a:solidFill>
              <a:latin typeface="Arial" panose="020B0604020202020204" pitchFamily="34" charset="0"/>
              <a:cs typeface="Arial" panose="020B0604020202020204" pitchFamily="34" charset="0"/>
            </a:endParaRPr>
          </a:p>
        </p:txBody>
      </p:sp>
      <p:sp>
        <p:nvSpPr>
          <p:cNvPr id="158724" name="Slide Number Placeholder 3"/>
          <p:cNvSpPr>
            <a:spLocks noGrp="1"/>
          </p:cNvSpPr>
          <p:nvPr>
            <p:ph type="sldNum" sz="quarter" idx="5"/>
          </p:nvPr>
        </p:nvSpPr>
        <p:spPr bwMode="auto">
          <a:noFill/>
          <a:ln>
            <a:miter lim="800000"/>
            <a:headEnd/>
            <a:tailEnd/>
          </a:ln>
        </p:spPr>
        <p:txBody>
          <a:bodyPr/>
          <a:lstStyle/>
          <a:p>
            <a:fld id="{E158F453-0ACE-4061-B84B-94DD4A859AFF}" type="slidenum">
              <a:rPr lang="en-US" altLang="en-US"/>
              <a:pPr/>
              <a:t>25</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160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smtClean="0">
                <a:solidFill>
                  <a:srgbClr val="000000"/>
                </a:solidFill>
                <a:latin typeface="Arial" charset="0"/>
                <a:cs typeface="Arial" charset="0"/>
              </a:rPr>
              <a:t>Facilitation Notes:</a:t>
            </a:r>
          </a:p>
          <a:p>
            <a:pPr eaLnBrk="1" hangingPunct="1">
              <a:spcBef>
                <a:spcPct val="0"/>
              </a:spcBef>
            </a:pPr>
            <a:endParaRPr lang="en-US" altLang="en-US" dirty="0" smtClean="0">
              <a:solidFill>
                <a:srgbClr val="000000"/>
              </a:solidFill>
              <a:latin typeface="Arial" charset="0"/>
              <a:cs typeface="Arial" charset="0"/>
            </a:endParaRPr>
          </a:p>
          <a:p>
            <a:pPr eaLnBrk="1" hangingPunct="1">
              <a:spcBef>
                <a:spcPct val="0"/>
              </a:spcBef>
            </a:pPr>
            <a:r>
              <a:rPr lang="en-IN" altLang="en-US" dirty="0" smtClean="0"/>
              <a:t>Start the discussion by asking the learners why we make payments and gather inputs.</a:t>
            </a:r>
          </a:p>
          <a:p>
            <a:pPr eaLnBrk="1" hangingPunct="1">
              <a:spcBef>
                <a:spcPct val="0"/>
              </a:spcBef>
            </a:pPr>
            <a:endParaRPr lang="en-IN" altLang="en-US" b="1" dirty="0" smtClean="0"/>
          </a:p>
          <a:p>
            <a:pPr eaLnBrk="1" hangingPunct="1">
              <a:spcBef>
                <a:spcPct val="0"/>
              </a:spcBef>
            </a:pPr>
            <a:r>
              <a:rPr lang="en-IN" altLang="en-US" b="1" dirty="0" smtClean="0"/>
              <a:t>Actors</a:t>
            </a:r>
            <a:r>
              <a:rPr lang="en-IN" altLang="en-US" dirty="0" smtClean="0"/>
              <a:t>: taxpayer, Tax Official (through B.O.), Tax Consultant, Any person (without log-in)</a:t>
            </a:r>
          </a:p>
          <a:p>
            <a:pPr eaLnBrk="1" hangingPunct="1">
              <a:spcBef>
                <a:spcPct val="0"/>
              </a:spcBef>
            </a:pPr>
            <a:endParaRPr lang="en-IN" altLang="en-US" dirty="0" smtClean="0"/>
          </a:p>
          <a:p>
            <a:pPr eaLnBrk="1" hangingPunct="1">
              <a:spcBef>
                <a:spcPct val="0"/>
              </a:spcBef>
            </a:pPr>
            <a:r>
              <a:rPr lang="en-IN" altLang="en-US" b="1" dirty="0" smtClean="0"/>
              <a:t>Over the Counter</a:t>
            </a:r>
            <a:r>
              <a:rPr lang="en-IN" altLang="en-US" dirty="0" smtClean="0"/>
              <a:t>: Explain</a:t>
            </a:r>
          </a:p>
          <a:p>
            <a:pPr eaLnBrk="1" hangingPunct="1">
              <a:spcBef>
                <a:spcPct val="0"/>
              </a:spcBef>
            </a:pPr>
            <a:endParaRPr lang="en-IN" altLang="en-US" dirty="0" smtClean="0"/>
          </a:p>
          <a:p>
            <a:pPr eaLnBrk="1" hangingPunct="1">
              <a:spcBef>
                <a:spcPct val="0"/>
              </a:spcBef>
            </a:pPr>
            <a:r>
              <a:rPr lang="en-US" altLang="en-US" dirty="0" smtClean="0"/>
              <a:t>Maximum Monetary limit for OTC </a:t>
            </a:r>
            <a:r>
              <a:rPr lang="en-US" altLang="en-US" dirty="0" err="1" smtClean="0"/>
              <a:t>challan</a:t>
            </a:r>
            <a:r>
              <a:rPr lang="en-US" altLang="en-US" dirty="0" smtClean="0"/>
              <a:t> shall be INR 10,000 per Tax Period.</a:t>
            </a:r>
          </a:p>
          <a:p>
            <a:pPr eaLnBrk="1" hangingPunct="1">
              <a:spcBef>
                <a:spcPct val="0"/>
              </a:spcBef>
            </a:pPr>
            <a:r>
              <a:rPr lang="en-US" altLang="en-US" dirty="0" smtClean="0"/>
              <a:t>Any no. of </a:t>
            </a:r>
            <a:r>
              <a:rPr lang="en-US" altLang="en-US" dirty="0" err="1" smtClean="0"/>
              <a:t>challans</a:t>
            </a:r>
            <a:r>
              <a:rPr lang="en-US" altLang="en-US" dirty="0" smtClean="0"/>
              <a:t> can be generated within this limit.</a:t>
            </a:r>
          </a:p>
          <a:p>
            <a:pPr eaLnBrk="1" hangingPunct="1">
              <a:spcBef>
                <a:spcPct val="0"/>
              </a:spcBef>
            </a:pPr>
            <a:endParaRPr lang="en-US" altLang="en-US" dirty="0" smtClean="0"/>
          </a:p>
          <a:p>
            <a:pPr eaLnBrk="1" hangingPunct="1">
              <a:spcBef>
                <a:spcPct val="0"/>
              </a:spcBef>
            </a:pPr>
            <a:r>
              <a:rPr lang="en-US" altLang="en-US" dirty="0" smtClean="0"/>
              <a:t>For e.g. if a taxpayer generates the following </a:t>
            </a:r>
            <a:r>
              <a:rPr lang="en-US" altLang="en-US" dirty="0" err="1" smtClean="0"/>
              <a:t>challans</a:t>
            </a:r>
            <a:r>
              <a:rPr lang="en-US" altLang="en-US" dirty="0" smtClean="0"/>
              <a:t>:</a:t>
            </a:r>
          </a:p>
          <a:p>
            <a:pPr eaLnBrk="1" hangingPunct="1">
              <a:spcBef>
                <a:spcPct val="0"/>
              </a:spcBef>
            </a:pPr>
            <a:r>
              <a:rPr lang="en-US" altLang="en-US" dirty="0" smtClean="0"/>
              <a:t>1. </a:t>
            </a:r>
            <a:r>
              <a:rPr lang="en-US" altLang="en-US" dirty="0" err="1" smtClean="0"/>
              <a:t>Challan</a:t>
            </a:r>
            <a:r>
              <a:rPr lang="en-US" altLang="en-US" dirty="0" smtClean="0"/>
              <a:t> 1 = 5000</a:t>
            </a:r>
          </a:p>
          <a:p>
            <a:pPr eaLnBrk="1" hangingPunct="1">
              <a:spcBef>
                <a:spcPct val="0"/>
              </a:spcBef>
            </a:pPr>
            <a:r>
              <a:rPr lang="en-US" altLang="en-US" dirty="0" smtClean="0"/>
              <a:t>2. </a:t>
            </a:r>
            <a:r>
              <a:rPr lang="en-US" altLang="en-US" dirty="0" err="1" smtClean="0"/>
              <a:t>Challan</a:t>
            </a:r>
            <a:r>
              <a:rPr lang="en-US" altLang="en-US" dirty="0" smtClean="0"/>
              <a:t> 2 = 4000</a:t>
            </a:r>
          </a:p>
          <a:p>
            <a:pPr eaLnBrk="1" hangingPunct="1">
              <a:spcBef>
                <a:spcPct val="0"/>
              </a:spcBef>
            </a:pPr>
            <a:r>
              <a:rPr lang="en-US" altLang="en-US" dirty="0" smtClean="0"/>
              <a:t>3. </a:t>
            </a:r>
            <a:r>
              <a:rPr lang="en-US" altLang="en-US" dirty="0" err="1" smtClean="0"/>
              <a:t>Challan</a:t>
            </a:r>
            <a:r>
              <a:rPr lang="en-US" altLang="en-US" dirty="0" smtClean="0"/>
              <a:t> 3 = 2000</a:t>
            </a:r>
          </a:p>
          <a:p>
            <a:pPr eaLnBrk="1" hangingPunct="1">
              <a:spcBef>
                <a:spcPct val="0"/>
              </a:spcBef>
            </a:pPr>
            <a:endParaRPr lang="en-US" altLang="en-US" dirty="0" smtClean="0"/>
          </a:p>
          <a:p>
            <a:pPr eaLnBrk="1" hangingPunct="1">
              <a:spcBef>
                <a:spcPct val="0"/>
              </a:spcBef>
            </a:pPr>
            <a:r>
              <a:rPr lang="en-US" altLang="en-US" dirty="0" err="1" smtClean="0"/>
              <a:t>Challan</a:t>
            </a:r>
            <a:r>
              <a:rPr lang="en-US" altLang="en-US" dirty="0" smtClean="0"/>
              <a:t> 3 cannot be generated for an amount exceeding 1000.</a:t>
            </a:r>
          </a:p>
          <a:p>
            <a:pPr eaLnBrk="1" hangingPunct="1">
              <a:spcBef>
                <a:spcPct val="0"/>
              </a:spcBef>
            </a:pPr>
            <a:endParaRPr lang="en-US" altLang="en-US" dirty="0" smtClean="0"/>
          </a:p>
          <a:p>
            <a:pPr eaLnBrk="1" hangingPunct="1">
              <a:spcBef>
                <a:spcPct val="0"/>
              </a:spcBef>
            </a:pPr>
            <a:r>
              <a:rPr lang="en-US" altLang="en-US" dirty="0" smtClean="0"/>
              <a:t>Error will be displayed: You have reached your limit for the current Tax Period</a:t>
            </a:r>
            <a:endParaRPr lang="en-IN" altLang="en-US" dirty="0" smtClean="0"/>
          </a:p>
          <a:p>
            <a:pPr eaLnBrk="1" hangingPunct="1">
              <a:spcBef>
                <a:spcPct val="0"/>
              </a:spcBef>
            </a:pPr>
            <a:endParaRPr lang="en-US" altLang="en-US" dirty="0" smtClean="0">
              <a:solidFill>
                <a:srgbClr val="000000"/>
              </a:solidFill>
              <a:latin typeface="Arial" charset="0"/>
              <a:cs typeface="Arial" charset="0"/>
            </a:endParaRPr>
          </a:p>
        </p:txBody>
      </p:sp>
      <p:sp>
        <p:nvSpPr>
          <p:cNvPr id="160772" name="Slide Number Placeholder 3"/>
          <p:cNvSpPr>
            <a:spLocks noGrp="1"/>
          </p:cNvSpPr>
          <p:nvPr>
            <p:ph type="sldNum" sz="quarter" idx="5"/>
          </p:nvPr>
        </p:nvSpPr>
        <p:spPr bwMode="auto">
          <a:noFill/>
          <a:ln>
            <a:miter lim="800000"/>
            <a:headEnd/>
            <a:tailEnd/>
          </a:ln>
        </p:spPr>
        <p:txBody>
          <a:bodyPr/>
          <a:lstStyle/>
          <a:p>
            <a:fld id="{0B1952C0-4D37-458C-9DBD-A52F1C4D08B2}" type="slidenum">
              <a:rPr lang="en-US" altLang="en-US"/>
              <a:pPr/>
              <a:t>26</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solidFill>
                  <a:srgbClr val="000000"/>
                </a:solidFill>
                <a:latin typeface="Arial" charset="0"/>
                <a:cs typeface="Arial" charset="0"/>
              </a:rPr>
              <a:t>Facilitation Notes:</a:t>
            </a:r>
          </a:p>
          <a:p>
            <a:pPr eaLnBrk="1" hangingPunct="1">
              <a:spcBef>
                <a:spcPct val="0"/>
              </a:spcBef>
            </a:pPr>
            <a:endParaRPr lang="en-US" altLang="en-US" smtClean="0">
              <a:solidFill>
                <a:srgbClr val="000000"/>
              </a:solidFill>
              <a:latin typeface="Arial" charset="0"/>
              <a:cs typeface="Arial" charset="0"/>
            </a:endParaRPr>
          </a:p>
          <a:p>
            <a:pPr eaLnBrk="1" hangingPunct="1">
              <a:spcBef>
                <a:spcPct val="0"/>
              </a:spcBef>
            </a:pPr>
            <a:r>
              <a:rPr lang="en-US" altLang="en-US" b="1" smtClean="0">
                <a:solidFill>
                  <a:srgbClr val="000000"/>
                </a:solidFill>
                <a:latin typeface="Arial" charset="0"/>
                <a:cs typeface="Arial" charset="0"/>
              </a:rPr>
              <a:t>Preferred Banks </a:t>
            </a:r>
            <a:r>
              <a:rPr lang="en-US" altLang="en-US" smtClean="0">
                <a:solidFill>
                  <a:srgbClr val="000000"/>
                </a:solidFill>
                <a:latin typeface="Arial" charset="0"/>
                <a:cs typeface="Arial" charset="0"/>
              </a:rPr>
              <a:t>are list of banks the taxpayer has used to make payments in the past. It will be empty at the beginning and will get populated over time.</a:t>
            </a:r>
          </a:p>
          <a:p>
            <a:pPr eaLnBrk="1" hangingPunct="1">
              <a:spcBef>
                <a:spcPct val="0"/>
              </a:spcBef>
            </a:pPr>
            <a:endParaRPr lang="en-US" altLang="en-US" smtClean="0">
              <a:solidFill>
                <a:srgbClr val="000000"/>
              </a:solidFill>
              <a:latin typeface="Arial" charset="0"/>
              <a:cs typeface="Arial" charset="0"/>
            </a:endParaRPr>
          </a:p>
        </p:txBody>
      </p:sp>
      <p:sp>
        <p:nvSpPr>
          <p:cNvPr id="162820" name="Slide Number Placeholder 3"/>
          <p:cNvSpPr>
            <a:spLocks noGrp="1"/>
          </p:cNvSpPr>
          <p:nvPr>
            <p:ph type="sldNum" sz="quarter" idx="5"/>
          </p:nvPr>
        </p:nvSpPr>
        <p:spPr bwMode="auto">
          <a:noFill/>
          <a:ln>
            <a:miter lim="800000"/>
            <a:headEnd/>
            <a:tailEnd/>
          </a:ln>
        </p:spPr>
        <p:txBody>
          <a:bodyPr/>
          <a:lstStyle/>
          <a:p>
            <a:fld id="{0D53AC2A-DC22-4E39-99AE-3B61499AC7FD}" type="slidenum">
              <a:rPr lang="en-US" altLang="en-US"/>
              <a:pPr/>
              <a:t>27</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1648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en-US" smtClean="0"/>
              <a:t>Facilitation Notes:</a:t>
            </a:r>
          </a:p>
          <a:p>
            <a:endParaRPr lang="en-US" altLang="en-US" smtClean="0"/>
          </a:p>
          <a:p>
            <a:r>
              <a:rPr lang="en-US" altLang="en-US" b="1" smtClean="0"/>
              <a:t>Creating &amp; saving challans covered in detail in the payments module.</a:t>
            </a:r>
          </a:p>
        </p:txBody>
      </p:sp>
      <p:sp>
        <p:nvSpPr>
          <p:cNvPr id="164868" name="Slide Number Placeholder 3"/>
          <p:cNvSpPr>
            <a:spLocks noGrp="1"/>
          </p:cNvSpPr>
          <p:nvPr>
            <p:ph type="sldNum" sz="quarter" idx="5"/>
          </p:nvPr>
        </p:nvSpPr>
        <p:spPr bwMode="auto">
          <a:noFill/>
          <a:ln>
            <a:miter lim="800000"/>
            <a:headEnd/>
            <a:tailEnd/>
          </a:ln>
        </p:spPr>
        <p:txBody>
          <a:bodyPr/>
          <a:lstStyle/>
          <a:p>
            <a:fld id="{C5B8D648-D2A6-488C-A87D-DAD39EA50F99}" type="slidenum">
              <a:rPr lang="en-US" altLang="en-US"/>
              <a:pPr/>
              <a:t>28</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171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solidFill>
                  <a:srgbClr val="000000"/>
                </a:solidFill>
                <a:latin typeface="Arial" charset="0"/>
                <a:cs typeface="Arial" charset="0"/>
              </a:rPr>
              <a:t>Facilitation Notes: </a:t>
            </a:r>
            <a:r>
              <a:rPr lang="en-US" altLang="en-US" smtClean="0"/>
              <a:t>N/A </a:t>
            </a:r>
            <a:endParaRPr lang="en-US" altLang="en-US" smtClean="0">
              <a:solidFill>
                <a:srgbClr val="000000"/>
              </a:solidFill>
              <a:latin typeface="Arial" charset="0"/>
              <a:cs typeface="Arial" charset="0"/>
            </a:endParaRPr>
          </a:p>
        </p:txBody>
      </p:sp>
      <p:sp>
        <p:nvSpPr>
          <p:cNvPr id="171012" name="Slide Number Placeholder 3"/>
          <p:cNvSpPr>
            <a:spLocks noGrp="1"/>
          </p:cNvSpPr>
          <p:nvPr>
            <p:ph type="sldNum" sz="quarter" idx="5"/>
          </p:nvPr>
        </p:nvSpPr>
        <p:spPr bwMode="auto">
          <a:noFill/>
          <a:ln>
            <a:miter lim="800000"/>
            <a:headEnd/>
            <a:tailEnd/>
          </a:ln>
        </p:spPr>
        <p:txBody>
          <a:bodyPr/>
          <a:lstStyle/>
          <a:p>
            <a:fld id="{0B9A3563-A522-4CC1-84D4-BA236E0E2B59}" type="slidenum">
              <a:rPr lang="en-US" altLang="en-US"/>
              <a:pPr/>
              <a:t>29</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175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solidFill>
                  <a:srgbClr val="000000"/>
                </a:solidFill>
                <a:latin typeface="Arial" charset="0"/>
                <a:cs typeface="Arial" charset="0"/>
              </a:rPr>
              <a:t>Facilitation Notes: </a:t>
            </a:r>
            <a:r>
              <a:rPr lang="en-US" altLang="en-US" smtClean="0"/>
              <a:t>N/A </a:t>
            </a:r>
            <a:endParaRPr lang="en-US" altLang="en-US" smtClean="0">
              <a:solidFill>
                <a:srgbClr val="000000"/>
              </a:solidFill>
              <a:latin typeface="Arial" charset="0"/>
              <a:cs typeface="Arial" charset="0"/>
            </a:endParaRPr>
          </a:p>
        </p:txBody>
      </p:sp>
      <p:sp>
        <p:nvSpPr>
          <p:cNvPr id="175108" name="Slide Number Placeholder 3"/>
          <p:cNvSpPr>
            <a:spLocks noGrp="1"/>
          </p:cNvSpPr>
          <p:nvPr>
            <p:ph type="sldNum" sz="quarter" idx="5"/>
          </p:nvPr>
        </p:nvSpPr>
        <p:spPr bwMode="auto">
          <a:noFill/>
          <a:ln>
            <a:miter lim="800000"/>
            <a:headEnd/>
            <a:tailEnd/>
          </a:ln>
        </p:spPr>
        <p:txBody>
          <a:bodyPr/>
          <a:lstStyle/>
          <a:p>
            <a:fld id="{A83AC1E0-070A-418B-896D-91DD8896BE82}" type="slidenum">
              <a:rPr lang="en-US" altLang="en-US"/>
              <a:pPr/>
              <a:t>30</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185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smtClean="0">
                <a:solidFill>
                  <a:srgbClr val="000000"/>
                </a:solidFill>
                <a:latin typeface="Arial" charset="0"/>
                <a:cs typeface="Arial" charset="0"/>
              </a:rPr>
              <a:t>Facilitation Notes:</a:t>
            </a:r>
          </a:p>
          <a:p>
            <a:pPr eaLnBrk="1" hangingPunct="1">
              <a:spcBef>
                <a:spcPct val="0"/>
              </a:spcBef>
            </a:pPr>
            <a:endParaRPr lang="en-US" altLang="en-US" dirty="0" smtClean="0">
              <a:solidFill>
                <a:srgbClr val="000000"/>
              </a:solidFill>
              <a:latin typeface="Arial" charset="0"/>
              <a:cs typeface="Arial" charset="0"/>
            </a:endParaRPr>
          </a:p>
          <a:p>
            <a:pPr eaLnBrk="1" hangingPunct="1">
              <a:spcBef>
                <a:spcPct val="0"/>
              </a:spcBef>
            </a:pPr>
            <a:r>
              <a:rPr lang="en-US" altLang="en-US" dirty="0" smtClean="0">
                <a:solidFill>
                  <a:srgbClr val="000000"/>
                </a:solidFill>
                <a:latin typeface="Arial" charset="0"/>
                <a:cs typeface="Arial" charset="0"/>
              </a:rPr>
              <a:t>2. </a:t>
            </a:r>
            <a:r>
              <a:rPr lang="en-US" altLang="en-US" b="1" dirty="0" smtClean="0">
                <a:solidFill>
                  <a:srgbClr val="000000"/>
                </a:solidFill>
                <a:latin typeface="Arial" charset="0"/>
                <a:cs typeface="Arial" charset="0"/>
              </a:rPr>
              <a:t>Mandatory details</a:t>
            </a:r>
            <a:r>
              <a:rPr lang="en-US" altLang="en-US" dirty="0" smtClean="0">
                <a:solidFill>
                  <a:srgbClr val="000000"/>
                </a:solidFill>
                <a:latin typeface="Arial" charset="0"/>
                <a:cs typeface="Arial" charset="0"/>
              </a:rPr>
              <a:t>: Bank Name, State, District, City, Branch, Taxpayer can enter IFSC code or search for it</a:t>
            </a:r>
          </a:p>
          <a:p>
            <a:pPr eaLnBrk="1" hangingPunct="1">
              <a:spcBef>
                <a:spcPct val="0"/>
              </a:spcBef>
            </a:pPr>
            <a:endParaRPr lang="en-US" altLang="en-US" dirty="0" smtClean="0">
              <a:solidFill>
                <a:srgbClr val="000000"/>
              </a:solidFill>
              <a:latin typeface="Arial" charset="0"/>
              <a:cs typeface="Arial" charset="0"/>
            </a:endParaRPr>
          </a:p>
          <a:p>
            <a:pPr eaLnBrk="1" hangingPunct="1">
              <a:spcBef>
                <a:spcPct val="0"/>
              </a:spcBef>
            </a:pPr>
            <a:r>
              <a:rPr lang="en-US" altLang="en-US" u="sng" dirty="0" smtClean="0">
                <a:solidFill>
                  <a:srgbClr val="000000"/>
                </a:solidFill>
                <a:latin typeface="Arial" charset="0"/>
                <a:cs typeface="Arial" charset="0"/>
              </a:rPr>
              <a:t>Important Note</a:t>
            </a:r>
            <a:r>
              <a:rPr lang="en-US" altLang="en-US" dirty="0" smtClean="0">
                <a:solidFill>
                  <a:srgbClr val="000000"/>
                </a:solidFill>
                <a:latin typeface="Arial" charset="0"/>
                <a:cs typeface="Arial" charset="0"/>
              </a:rPr>
              <a:t>: </a:t>
            </a:r>
            <a:r>
              <a:rPr lang="en-US" altLang="en-US" b="1" dirty="0" smtClean="0">
                <a:solidFill>
                  <a:srgbClr val="000000"/>
                </a:solidFill>
                <a:latin typeface="Arial" charset="0"/>
                <a:cs typeface="Arial" charset="0"/>
              </a:rPr>
              <a:t>When making the payment for OTC mode at Remitting Bank's counter, payment is allowed only through </a:t>
            </a:r>
            <a:r>
              <a:rPr lang="en-US" altLang="en-US" b="1" dirty="0" err="1" smtClean="0">
                <a:solidFill>
                  <a:srgbClr val="000000"/>
                </a:solidFill>
                <a:latin typeface="Arial" charset="0"/>
                <a:cs typeface="Arial" charset="0"/>
              </a:rPr>
              <a:t>Cheque</a:t>
            </a:r>
            <a:r>
              <a:rPr lang="en-US" altLang="en-US" b="1" dirty="0" smtClean="0">
                <a:solidFill>
                  <a:srgbClr val="000000"/>
                </a:solidFill>
                <a:latin typeface="Arial" charset="0"/>
                <a:cs typeface="Arial" charset="0"/>
              </a:rPr>
              <a:t> for NEFT/RTGS mode and at the counter taxpayer should provide copy of </a:t>
            </a:r>
            <a:r>
              <a:rPr lang="en-US" altLang="en-US" b="1" dirty="0" err="1" smtClean="0">
                <a:solidFill>
                  <a:srgbClr val="000000"/>
                </a:solidFill>
                <a:latin typeface="Arial" charset="0"/>
                <a:cs typeface="Arial" charset="0"/>
              </a:rPr>
              <a:t>Challan</a:t>
            </a:r>
            <a:r>
              <a:rPr lang="en-US" altLang="en-US" b="1" dirty="0" smtClean="0">
                <a:solidFill>
                  <a:srgbClr val="000000"/>
                </a:solidFill>
                <a:latin typeface="Arial" charset="0"/>
                <a:cs typeface="Arial" charset="0"/>
              </a:rPr>
              <a:t> along with Mandate Form when making the payment.</a:t>
            </a:r>
          </a:p>
          <a:p>
            <a:pPr eaLnBrk="1" hangingPunct="1">
              <a:spcBef>
                <a:spcPct val="0"/>
              </a:spcBef>
            </a:pPr>
            <a:endParaRPr lang="en-US" altLang="en-US" b="1" dirty="0" smtClean="0">
              <a:solidFill>
                <a:srgbClr val="000000"/>
              </a:solidFill>
              <a:latin typeface="Arial" charset="0"/>
              <a:cs typeface="Arial" charset="0"/>
            </a:endParaRPr>
          </a:p>
          <a:p>
            <a:pPr eaLnBrk="1" hangingPunct="1">
              <a:spcBef>
                <a:spcPct val="0"/>
              </a:spcBef>
            </a:pPr>
            <a:r>
              <a:rPr lang="en-US" altLang="en-US" b="1" dirty="0" smtClean="0">
                <a:solidFill>
                  <a:srgbClr val="000000"/>
                </a:solidFill>
                <a:latin typeface="Arial" charset="0"/>
                <a:cs typeface="Arial" charset="0"/>
              </a:rPr>
              <a:t>Question: </a:t>
            </a:r>
            <a:r>
              <a:rPr lang="en-US" altLang="en-US" i="1" dirty="0" smtClean="0">
                <a:solidFill>
                  <a:srgbClr val="000000"/>
                </a:solidFill>
                <a:latin typeface="Arial" charset="0"/>
                <a:cs typeface="Arial" charset="0"/>
              </a:rPr>
              <a:t>In case an NEFT </a:t>
            </a:r>
            <a:r>
              <a:rPr lang="en-US" altLang="en-US" i="1" dirty="0" err="1" smtClean="0">
                <a:solidFill>
                  <a:srgbClr val="000000"/>
                </a:solidFill>
                <a:latin typeface="Arial" charset="0"/>
                <a:cs typeface="Arial" charset="0"/>
              </a:rPr>
              <a:t>challan</a:t>
            </a:r>
            <a:r>
              <a:rPr lang="en-US" altLang="en-US" i="1" dirty="0" smtClean="0">
                <a:solidFill>
                  <a:srgbClr val="000000"/>
                </a:solidFill>
                <a:latin typeface="Arial" charset="0"/>
                <a:cs typeface="Arial" charset="0"/>
              </a:rPr>
              <a:t> is created and the taxpayer goes to Bank to pay for </a:t>
            </a:r>
            <a:r>
              <a:rPr lang="en-US" altLang="en-US" i="1" dirty="0" err="1" smtClean="0">
                <a:solidFill>
                  <a:srgbClr val="000000"/>
                </a:solidFill>
                <a:latin typeface="Arial" charset="0"/>
                <a:cs typeface="Arial" charset="0"/>
              </a:rPr>
              <a:t>challan</a:t>
            </a:r>
            <a:r>
              <a:rPr lang="en-US" altLang="en-US" i="1" dirty="0" smtClean="0">
                <a:solidFill>
                  <a:srgbClr val="000000"/>
                </a:solidFill>
                <a:latin typeface="Arial" charset="0"/>
                <a:cs typeface="Arial" charset="0"/>
              </a:rPr>
              <a:t>, and there are some additional charges applied then how will the Bank deduct those charges?</a:t>
            </a:r>
          </a:p>
          <a:p>
            <a:pPr eaLnBrk="1" hangingPunct="1">
              <a:spcBef>
                <a:spcPct val="0"/>
              </a:spcBef>
            </a:pPr>
            <a:r>
              <a:rPr lang="en-US" altLang="en-US" b="1" dirty="0" smtClean="0">
                <a:solidFill>
                  <a:srgbClr val="000000"/>
                </a:solidFill>
                <a:latin typeface="Arial" charset="0"/>
                <a:cs typeface="Arial" charset="0"/>
              </a:rPr>
              <a:t>Answer</a:t>
            </a:r>
            <a:r>
              <a:rPr lang="en-US" altLang="en-US" dirty="0" smtClean="0">
                <a:solidFill>
                  <a:srgbClr val="000000"/>
                </a:solidFill>
                <a:latin typeface="Arial" charset="0"/>
                <a:cs typeface="Arial" charset="0"/>
              </a:rPr>
              <a:t>: Bank will deduct those charges from Taxpayer's account from which payment is made however those charges will not be updated in the Electronic Cash Ledger of Taxpayer.</a:t>
            </a:r>
          </a:p>
        </p:txBody>
      </p:sp>
      <p:sp>
        <p:nvSpPr>
          <p:cNvPr id="185348" name="Slide Number Placeholder 3"/>
          <p:cNvSpPr>
            <a:spLocks noGrp="1"/>
          </p:cNvSpPr>
          <p:nvPr>
            <p:ph type="sldNum" sz="quarter" idx="5"/>
          </p:nvPr>
        </p:nvSpPr>
        <p:spPr bwMode="auto">
          <a:noFill/>
          <a:ln>
            <a:miter lim="800000"/>
            <a:headEnd/>
            <a:tailEnd/>
          </a:ln>
        </p:spPr>
        <p:txBody>
          <a:bodyPr/>
          <a:lstStyle/>
          <a:p>
            <a:fld id="{C2981988-4981-4231-932B-5141FE31257C}" type="slidenum">
              <a:rPr lang="en-US" altLang="en-US"/>
              <a:pPr/>
              <a:t>31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2912D3-3C40-4AF1-B508-D3C1D51C859D}"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2912D3-3C40-4AF1-B508-D3C1D51C859D}"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2912D3-3C40-4AF1-B508-D3C1D51C859D}"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96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2912D3-3C40-4AF1-B508-D3C1D51C859D}" type="datetimeFigureOut">
              <a:rPr lang="en-US" smtClean="0"/>
              <a:pPr/>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2912D3-3C40-4AF1-B508-D3C1D51C859D}" type="datetimeFigureOut">
              <a:rPr lang="en-US" smtClean="0"/>
              <a:pPr/>
              <a:t>4/8/2025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2912D3-3C40-4AF1-B508-D3C1D51C859D}" type="datetimeFigureOut">
              <a:rPr lang="en-US" smtClean="0"/>
              <a:pPr/>
              <a:t>4/8/2025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2912D3-3C40-4AF1-B508-D3C1D51C859D}" type="datetimeFigureOut">
              <a:rPr lang="en-US" smtClean="0"/>
              <a:pPr/>
              <a:t>4/8/2025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2912D3-3C40-4AF1-B508-D3C1D51C859D}" type="datetimeFigureOut">
              <a:rPr lang="en-US" smtClean="0"/>
              <a:pPr/>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2912D3-3C40-4AF1-B508-D3C1D51C859D}" type="datetimeFigureOut">
              <a:rPr lang="en-US" smtClean="0"/>
              <a:pPr/>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2912D3-3C40-4AF1-B508-D3C1D51C859D}"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3"/>
            <a:ext cx="36576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274643"/>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2912D3-3C40-4AF1-B508-D3C1D51C859D}"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A066B-2E92-4D73-BB05-5AE26843974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_Welcome">
    <p:spTree>
      <p:nvGrpSpPr>
        <p:cNvPr id="1" name=""/>
        <p:cNvGrpSpPr/>
        <p:nvPr/>
      </p:nvGrpSpPr>
      <p:grpSpPr>
        <a:xfrm>
          <a:off x="0" y="0"/>
          <a:ext cx="0" cy="0"/>
          <a:chOff x="0" y="0"/>
          <a:chExt cx="0" cy="0"/>
        </a:xfrm>
      </p:grpSpPr>
      <p:sp>
        <p:nvSpPr>
          <p:cNvPr id="6" name="TextBox 5"/>
          <p:cNvSpPr txBox="1">
            <a:spLocks noChangeArrowheads="1"/>
          </p:cNvSpPr>
          <p:nvPr userDrawn="1"/>
        </p:nvSpPr>
        <p:spPr bwMode="auto">
          <a:xfrm>
            <a:off x="10082350" y="838200"/>
            <a:ext cx="1595309" cy="400110"/>
          </a:xfrm>
          <a:prstGeom prst="rect">
            <a:avLst/>
          </a:prstGeom>
          <a:noFill/>
          <a:ln>
            <a:noFill/>
          </a:ln>
          <a:extLst/>
        </p:spPr>
        <p:txBody>
          <a:bodyPr wrap="none">
            <a:spAutoFit/>
          </a:bodyP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fontAlgn="base">
              <a:spcBef>
                <a:spcPct val="0"/>
              </a:spcBef>
              <a:spcAft>
                <a:spcPct val="0"/>
              </a:spcAft>
              <a:defRPr>
                <a:solidFill>
                  <a:schemeClr val="tx1"/>
                </a:solidFill>
                <a:latin typeface="Trebuchet MS" pitchFamily="34" charset="0"/>
              </a:defRPr>
            </a:lvl6pPr>
            <a:lvl7pPr marL="2971800" indent="-228600" fontAlgn="base">
              <a:spcBef>
                <a:spcPct val="0"/>
              </a:spcBef>
              <a:spcAft>
                <a:spcPct val="0"/>
              </a:spcAft>
              <a:defRPr>
                <a:solidFill>
                  <a:schemeClr val="tx1"/>
                </a:solidFill>
                <a:latin typeface="Trebuchet MS" pitchFamily="34" charset="0"/>
              </a:defRPr>
            </a:lvl7pPr>
            <a:lvl8pPr marL="3429000" indent="-228600" fontAlgn="base">
              <a:spcBef>
                <a:spcPct val="0"/>
              </a:spcBef>
              <a:spcAft>
                <a:spcPct val="0"/>
              </a:spcAft>
              <a:defRPr>
                <a:solidFill>
                  <a:schemeClr val="tx1"/>
                </a:solidFill>
                <a:latin typeface="Trebuchet MS" pitchFamily="34" charset="0"/>
              </a:defRPr>
            </a:lvl8pPr>
            <a:lvl9pPr marL="3886200" indent="-228600" fontAlgn="base">
              <a:spcBef>
                <a:spcPct val="0"/>
              </a:spcBef>
              <a:spcAft>
                <a:spcPct val="0"/>
              </a:spcAft>
              <a:defRPr>
                <a:solidFill>
                  <a:schemeClr val="tx1"/>
                </a:solidFill>
                <a:latin typeface="Trebuchet MS" pitchFamily="34" charset="0"/>
              </a:defRPr>
            </a:lvl9pPr>
          </a:lstStyle>
          <a:p>
            <a:pPr algn="r" eaLnBrk="1" hangingPunct="1">
              <a:defRPr/>
            </a:pPr>
            <a:r>
              <a:rPr lang="en-US" sz="2000" dirty="0">
                <a:solidFill>
                  <a:schemeClr val="bg1"/>
                </a:solidFill>
                <a:cs typeface="Arial" panose="020B0604020202020204" pitchFamily="34" charset="0"/>
              </a:rPr>
              <a:t>Introduction</a:t>
            </a:r>
          </a:p>
        </p:txBody>
      </p:sp>
      <p:sp>
        <p:nvSpPr>
          <p:cNvPr id="7" name="Slide Number Placeholder 13"/>
          <p:cNvSpPr txBox="1">
            <a:spLocks/>
          </p:cNvSpPr>
          <p:nvPr userDrawn="1"/>
        </p:nvSpPr>
        <p:spPr bwMode="auto">
          <a:xfrm>
            <a:off x="10871200" y="6572253"/>
            <a:ext cx="812800" cy="231775"/>
          </a:xfrm>
          <a:prstGeom prst="rect">
            <a:avLst/>
          </a:prstGeom>
          <a:noFill/>
          <a:ln>
            <a:noFill/>
          </a:ln>
          <a:extLst/>
        </p:spPr>
        <p:txBody>
          <a:bodyPr/>
          <a:lstStyle/>
          <a:p>
            <a:pPr eaLnBrk="1" hangingPunct="1"/>
            <a:r>
              <a:rPr lang="en-US" sz="900">
                <a:solidFill>
                  <a:schemeClr val="bg1"/>
                </a:solidFill>
                <a:latin typeface="Arial" charset="0"/>
              </a:rPr>
              <a:t>Slide </a:t>
            </a:r>
            <a:fld id="{C8D24146-75DA-4548-9AA4-934760B60ADC}" type="slidenum">
              <a:rPr lang="en-US" sz="900">
                <a:solidFill>
                  <a:schemeClr val="bg1"/>
                </a:solidFill>
                <a:latin typeface="Arial" charset="0"/>
              </a:rPr>
              <a:pPr eaLnBrk="1" hangingPunct="1"/>
              <a:t>‹#›</a:t>
            </a:fld>
            <a:endParaRPr lang="en-US" sz="900">
              <a:solidFill>
                <a:schemeClr val="bg1"/>
              </a:solidFill>
              <a:latin typeface="Arial" charset="0"/>
            </a:endParaRPr>
          </a:p>
        </p:txBody>
      </p:sp>
      <p:sp>
        <p:nvSpPr>
          <p:cNvPr id="5" name="Text Placeholder 2"/>
          <p:cNvSpPr>
            <a:spLocks noGrp="1"/>
          </p:cNvSpPr>
          <p:nvPr>
            <p:ph type="body" sz="half" idx="1"/>
          </p:nvPr>
        </p:nvSpPr>
        <p:spPr>
          <a:xfrm>
            <a:off x="520698" y="1673352"/>
            <a:ext cx="11163300" cy="4724400"/>
          </a:xfrm>
          <a:noFill/>
          <a:ln w="9525">
            <a:noFill/>
            <a:miter lim="800000"/>
            <a:headEnd/>
            <a:tailEnd/>
          </a:ln>
        </p:spPr>
        <p:txBody>
          <a:bodyPr/>
          <a:lstStyle>
            <a:lvl1pPr marL="0" algn="l" rtl="0" eaLnBrk="1" fontAlgn="base" hangingPunct="1">
              <a:spcAft>
                <a:spcPct val="0"/>
              </a:spcAft>
              <a:buClr>
                <a:srgbClr val="AF2828"/>
              </a:buClr>
              <a:defRPr lang="en-US" sz="1600" dirty="0" smtClean="0">
                <a:solidFill>
                  <a:srgbClr val="000000"/>
                </a:solidFill>
                <a:latin typeface="Arial" pitchFamily="34" charset="0"/>
                <a:ea typeface="+mn-ea"/>
                <a:cs typeface="Arial" pitchFamily="34" charset="0"/>
              </a:defRPr>
            </a:lvl1pPr>
            <a:lvl2pPr algn="l" rtl="0" eaLnBrk="1" fontAlgn="base" hangingPunct="1">
              <a:spcAft>
                <a:spcPct val="0"/>
              </a:spcAft>
              <a:buClr>
                <a:srgbClr val="AF2828"/>
              </a:buClr>
              <a:defRPr lang="en-US" sz="1600" dirty="0" smtClean="0">
                <a:solidFill>
                  <a:srgbClr val="000000"/>
                </a:solidFill>
                <a:latin typeface="Arial" pitchFamily="34" charset="0"/>
                <a:ea typeface="+mn-ea"/>
                <a:cs typeface="Arial" pitchFamily="34" charset="0"/>
              </a:defRPr>
            </a:lvl2pPr>
            <a:lvl3pPr algn="l" rtl="0" eaLnBrk="1" fontAlgn="base" hangingPunct="1">
              <a:spcAft>
                <a:spcPct val="0"/>
              </a:spcAft>
              <a:buClr>
                <a:srgbClr val="AF2828"/>
              </a:buClr>
              <a:defRPr lang="en-US" sz="1600" dirty="0" smtClean="0">
                <a:solidFill>
                  <a:srgbClr val="000000"/>
                </a:solidFill>
                <a:latin typeface="Arial" pitchFamily="34" charset="0"/>
                <a:ea typeface="+mn-ea"/>
                <a:cs typeface="Arial" pitchFamily="34" charset="0"/>
              </a:defRPr>
            </a:lvl3pPr>
            <a:lvl4pPr algn="l" rtl="0" eaLnBrk="1" fontAlgn="base" hangingPunct="1">
              <a:spcAft>
                <a:spcPct val="0"/>
              </a:spcAft>
              <a:buClr>
                <a:srgbClr val="AF2828"/>
              </a:buClr>
              <a:defRPr lang="en-US" sz="1600" dirty="0" smtClean="0">
                <a:solidFill>
                  <a:srgbClr val="000000"/>
                </a:solidFill>
                <a:latin typeface="Arial" pitchFamily="34" charset="0"/>
                <a:ea typeface="+mn-ea"/>
                <a:cs typeface="Arial" pitchFamily="34" charset="0"/>
              </a:defRPr>
            </a:lvl4pPr>
            <a:lvl5pPr algn="l" rtl="0" eaLnBrk="1" fontAlgn="base" hangingPunct="1">
              <a:spcAft>
                <a:spcPct val="0"/>
              </a:spcAft>
              <a:buClr>
                <a:srgbClr val="AF2828"/>
              </a:buClr>
              <a:defRPr lang="en-US" sz="1600" dirty="0">
                <a:solidFill>
                  <a:srgbClr val="000000"/>
                </a:solidFill>
                <a:latin typeface="Arial" pitchFamily="34" charset="0"/>
                <a:ea typeface="+mn-ea"/>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3"/>
          <p:cNvSpPr>
            <a:spLocks noGrp="1"/>
          </p:cNvSpPr>
          <p:nvPr>
            <p:ph type="body" sz="quarter" idx="14"/>
          </p:nvPr>
        </p:nvSpPr>
        <p:spPr>
          <a:xfrm>
            <a:off x="8588" y="544500"/>
            <a:ext cx="12183415" cy="381000"/>
          </a:xfrm>
        </p:spPr>
        <p:txBody>
          <a:bodyPr/>
          <a:lstStyle>
            <a:lvl1pPr algn="l">
              <a:buNone/>
              <a:defRPr sz="1800" b="0">
                <a:solidFill>
                  <a:schemeClr val="bg2"/>
                </a:solidFill>
                <a:latin typeface="Arial" panose="020B0604020202020204" pitchFamily="34" charset="0"/>
                <a:cs typeface="Arial" pitchFamily="34" charset="0"/>
              </a:defRPr>
            </a:lvl1pPr>
            <a:lvl2pPr>
              <a:buNone/>
              <a:defRPr/>
            </a:lvl2pPr>
            <a:lvl3pPr>
              <a:buNone/>
              <a:defRPr/>
            </a:lvl3pPr>
            <a:lvl4pPr>
              <a:buNone/>
              <a:defRPr/>
            </a:lvl4pPr>
            <a:lvl5pPr>
              <a:buNone/>
              <a:defRPr/>
            </a:lvl5pPr>
          </a:lstStyle>
          <a:p>
            <a:pPr lvl="0"/>
            <a:r>
              <a:rPr lang="en-US" dirty="0"/>
              <a:t>Edit Master text styles</a:t>
            </a:r>
          </a:p>
        </p:txBody>
      </p:sp>
      <p:sp>
        <p:nvSpPr>
          <p:cNvPr id="10" name="Text Placeholder 13"/>
          <p:cNvSpPr>
            <a:spLocks noGrp="1"/>
          </p:cNvSpPr>
          <p:nvPr>
            <p:ph type="body" sz="quarter" idx="13"/>
          </p:nvPr>
        </p:nvSpPr>
        <p:spPr>
          <a:xfrm>
            <a:off x="784226" y="83274"/>
            <a:ext cx="9855200" cy="381000"/>
          </a:xfrm>
        </p:spPr>
        <p:txBody>
          <a:bodyPr/>
          <a:lstStyle>
            <a:lvl1pPr algn="l">
              <a:buNone/>
              <a:defRPr sz="2000" b="1">
                <a:solidFill>
                  <a:schemeClr val="bg1"/>
                </a:solidFill>
                <a:latin typeface="Arial" panose="020B0604020202020204" pitchFamily="34" charset="0"/>
                <a:cs typeface="Arial" pitchFamily="34" charset="0"/>
              </a:defRPr>
            </a:lvl1pPr>
            <a:lvl2pPr>
              <a:buNone/>
              <a:defRPr/>
            </a:lvl2pPr>
            <a:lvl3pPr>
              <a:buNone/>
              <a:defRPr/>
            </a:lvl3pPr>
            <a:lvl4pPr>
              <a:buNone/>
              <a:defRPr/>
            </a:lvl4pPr>
            <a:lvl5pPr>
              <a:buNone/>
              <a:defRPr/>
            </a:lvl5pPr>
          </a:lstStyle>
          <a:p>
            <a:pPr lvl="0"/>
            <a:r>
              <a:rPr lang="en-US" dirty="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2912D3-3C40-4AF1-B508-D3C1D51C859D}" type="datetimeFigureOut">
              <a:rPr lang="en-US" smtClean="0"/>
              <a:pPr/>
              <a:t>4/8/2025</a:t>
            </a:fld>
            <a:endParaRPr lang="en-US"/>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9A066B-2E92-4D73-BB05-5AE26843974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Rounded Rectangle 5"/>
          <p:cNvSpPr/>
          <p:nvPr/>
        </p:nvSpPr>
        <p:spPr>
          <a:xfrm>
            <a:off x="1842868" y="1477108"/>
            <a:ext cx="8285872" cy="1378632"/>
          </a:xfrm>
          <a:prstGeom prst="roundRect">
            <a:avLst/>
          </a:prstGeom>
          <a:blipFill>
            <a:blip r:embed="rId3" cstate="print"/>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b="1" dirty="0" smtClean="0">
                <a:solidFill>
                  <a:srgbClr val="002060"/>
                </a:solidFill>
              </a:rPr>
              <a:t>TAX DEDUCTION AT SOURCE (TDS)</a:t>
            </a:r>
            <a:endParaRPr lang="en-US" sz="3600" b="1" dirty="0">
              <a:solidFill>
                <a:srgbClr val="002060"/>
              </a:solidFill>
            </a:endParaRPr>
          </a:p>
        </p:txBody>
      </p:sp>
      <p:sp>
        <p:nvSpPr>
          <p:cNvPr id="7" name="Rectangle 6"/>
          <p:cNvSpPr/>
          <p:nvPr/>
        </p:nvSpPr>
        <p:spPr>
          <a:xfrm>
            <a:off x="7862001" y="2883886"/>
            <a:ext cx="2196411" cy="646331"/>
          </a:xfrm>
          <a:prstGeom prst="rect">
            <a:avLst/>
          </a:prstGeom>
          <a:blipFill>
            <a:blip r:embed="rId3" cstate="print"/>
            <a:tile tx="0" ty="0" sx="100000" sy="100000" flip="none" algn="tl"/>
          </a:blipFill>
          <a:scene3d>
            <a:camera prst="orthographicFront"/>
            <a:lightRig rig="threePt" dir="t"/>
          </a:scene3d>
          <a:sp3d>
            <a:bevelT/>
          </a:sp3d>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rPr>
              <a:t>GST Act</a:t>
            </a:r>
            <a:endParaRPr lang="en-US" sz="3600" b="1" cap="none" spc="0" dirty="0">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endParaRPr>
          </a:p>
        </p:txBody>
      </p:sp>
      <p:sp>
        <p:nvSpPr>
          <p:cNvPr id="5" name="Rounded Rectangle 4"/>
          <p:cNvSpPr/>
          <p:nvPr/>
        </p:nvSpPr>
        <p:spPr>
          <a:xfrm>
            <a:off x="1857045" y="4340809"/>
            <a:ext cx="8285872" cy="1378632"/>
          </a:xfrm>
          <a:prstGeom prst="roundRect">
            <a:avLst/>
          </a:prstGeom>
          <a:blipFill>
            <a:blip r:embed="rId3" cstate="print"/>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b="1" dirty="0" smtClean="0">
                <a:solidFill>
                  <a:srgbClr val="002060"/>
                </a:solidFill>
              </a:rPr>
              <a:t>SUDHANSHU KUMAR JHA</a:t>
            </a:r>
          </a:p>
          <a:p>
            <a:pPr algn="ctr"/>
            <a:r>
              <a:rPr lang="en-IN" sz="3600" b="1" dirty="0" smtClean="0">
                <a:solidFill>
                  <a:srgbClr val="002060"/>
                </a:solidFill>
              </a:rPr>
              <a:t>CHARTERED ACCOUNTANT</a:t>
            </a:r>
            <a:endParaRPr lang="en-US" sz="3600" b="1" dirty="0">
              <a:solidFill>
                <a:srgbClr val="002060"/>
              </a:solidFill>
            </a:endParaRPr>
          </a:p>
        </p:txBody>
      </p:sp>
    </p:spTree>
    <p:extLst>
      <p:ext uri="{BB962C8B-B14F-4D97-AF65-F5344CB8AC3E}">
        <p14:creationId xmlns:p14="http://schemas.microsoft.com/office/powerpoint/2010/main" xmlns="" val="24488953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097298" y="633056"/>
            <a:ext cx="8721972"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What is GST?</a:t>
            </a:r>
            <a:endParaRPr lang="en-US" sz="3200" b="1" dirty="0">
              <a:solidFill>
                <a:srgbClr val="002060"/>
              </a:solidFill>
            </a:endParaRPr>
          </a:p>
        </p:txBody>
      </p:sp>
      <p:sp>
        <p:nvSpPr>
          <p:cNvPr id="3" name="TextBox 2"/>
          <p:cNvSpPr txBox="1"/>
          <p:nvPr/>
        </p:nvSpPr>
        <p:spPr>
          <a:xfrm>
            <a:off x="658835" y="1505244"/>
            <a:ext cx="10623461" cy="1938992"/>
          </a:xfrm>
          <a:prstGeom prst="rect">
            <a:avLst/>
          </a:prstGeom>
          <a:noFill/>
        </p:spPr>
        <p:txBody>
          <a:bodyPr wrap="square" rtlCol="0">
            <a:spAutoFit/>
          </a:bodyPr>
          <a:lstStyle/>
          <a:p>
            <a:pPr marL="457200" indent="-457200" algn="just">
              <a:buFont typeface="Arial" panose="020B0604020202020204" pitchFamily="34" charset="0"/>
              <a:buChar char="•"/>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Goods and Services Tax is an indirect tax levied on the supply of goods and/or services.  It is a destination based tax.  The GST would apply to all goods other than alcoholic liquor for human consumption and five Petroleum products.</a:t>
            </a:r>
            <a:endParaRPr lang="en-US" sz="2400" b="1" dirty="0">
              <a:ln w="0"/>
              <a:solidFill>
                <a:srgbClr val="00206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ctangle 3"/>
          <p:cNvSpPr/>
          <p:nvPr/>
        </p:nvSpPr>
        <p:spPr>
          <a:xfrm>
            <a:off x="698699" y="3882683"/>
            <a:ext cx="10682068" cy="1938992"/>
          </a:xfrm>
          <a:prstGeom prst="rect">
            <a:avLst/>
          </a:prstGeom>
        </p:spPr>
        <p:txBody>
          <a:bodyPr wrap="square">
            <a:spAutoFit/>
          </a:bodyPr>
          <a:lstStyle/>
          <a:p>
            <a:pPr marL="457200" indent="-457200" algn="just">
              <a:buFont typeface="Arial" panose="020B0604020202020204" pitchFamily="34" charset="0"/>
              <a:buChar char="•"/>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The persons whose turnover in a financial year is more than Rs.20 </a:t>
            </a:r>
            <a:r>
              <a:rPr lang="en-US" sz="2400" b="1" dirty="0" err="1" smtClean="0">
                <a:ln w="0"/>
                <a:solidFill>
                  <a:srgbClr val="002060"/>
                </a:solidFill>
                <a:latin typeface="Verdana" panose="020B0604030504040204" pitchFamily="34" charset="0"/>
                <a:ea typeface="Verdana" panose="020B0604030504040204" pitchFamily="34" charset="0"/>
                <a:cs typeface="Verdana" panose="020B0604030504040204" pitchFamily="34" charset="0"/>
              </a:rPr>
              <a:t>Lakhs</a:t>
            </a: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are need to be registered under GST.  For registering under GST, PAN is compulsory.  All the registered taxable persons will get a 15 digit PAN based GSTIN.</a:t>
            </a:r>
            <a:endParaRPr lang="en-US" sz="2400" b="1" dirty="0">
              <a:solidFill>
                <a:srgbClr val="00206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097298" y="633056"/>
            <a:ext cx="9692622"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GST would replace the following indirect taxes:</a:t>
            </a:r>
            <a:endParaRPr lang="en-US" sz="3200" b="1" dirty="0">
              <a:solidFill>
                <a:srgbClr val="002060"/>
              </a:solidFill>
            </a:endParaRPr>
          </a:p>
        </p:txBody>
      </p:sp>
      <p:sp>
        <p:nvSpPr>
          <p:cNvPr id="3" name="TextBox 2"/>
          <p:cNvSpPr txBox="1"/>
          <p:nvPr/>
        </p:nvSpPr>
        <p:spPr>
          <a:xfrm>
            <a:off x="658835" y="1505245"/>
            <a:ext cx="10623461" cy="4216539"/>
          </a:xfrm>
          <a:prstGeom prst="rect">
            <a:avLst/>
          </a:prstGeom>
          <a:noFill/>
        </p:spPr>
        <p:txBody>
          <a:bodyPr wrap="square" rtlCol="0">
            <a:spAutoFit/>
          </a:bodyPr>
          <a:lstStyle/>
          <a:p>
            <a:pPr marL="457200" indent="-457200" algn="just">
              <a:buFont typeface="Arial" panose="020B0604020202020204" pitchFamily="34" charset="0"/>
              <a:buChar char="•"/>
            </a:pPr>
            <a:r>
              <a:rPr lang="en-US" sz="28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Centre</a:t>
            </a: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a:t>
            </a:r>
          </a:p>
          <a:p>
            <a:pPr marL="457200" indent="-457200" algn="just">
              <a:buFont typeface="Arial" panose="020B0604020202020204" pitchFamily="34" charset="0"/>
              <a:buChar char="•"/>
            </a:pPr>
            <a:endPar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457200" indent="-457200" algn="just">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Central Excise Duty</a:t>
            </a:r>
          </a:p>
          <a:p>
            <a:pPr marL="457200" indent="-457200" algn="just">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Duties of Excise (</a:t>
            </a:r>
            <a:r>
              <a:rPr lang="en-US" sz="2400" b="1" dirty="0" err="1" smtClean="0">
                <a:ln w="0"/>
                <a:solidFill>
                  <a:srgbClr val="002060"/>
                </a:solidFill>
                <a:latin typeface="Verdana" panose="020B0604030504040204" pitchFamily="34" charset="0"/>
                <a:ea typeface="Verdana" panose="020B0604030504040204" pitchFamily="34" charset="0"/>
                <a:cs typeface="Verdana" panose="020B0604030504040204" pitchFamily="34" charset="0"/>
              </a:rPr>
              <a:t>Medicianal</a:t>
            </a: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and Toilet </a:t>
            </a:r>
            <a:r>
              <a:rPr lang="en-US" sz="2400" b="1" dirty="0" err="1" smtClean="0">
                <a:ln w="0"/>
                <a:solidFill>
                  <a:srgbClr val="002060"/>
                </a:solidFill>
                <a:latin typeface="Verdana" panose="020B0604030504040204" pitchFamily="34" charset="0"/>
                <a:ea typeface="Verdana" panose="020B0604030504040204" pitchFamily="34" charset="0"/>
                <a:cs typeface="Verdana" panose="020B0604030504040204" pitchFamily="34" charset="0"/>
              </a:rPr>
              <a:t>preperations</a:t>
            </a: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a:t>
            </a:r>
          </a:p>
          <a:p>
            <a:pPr marL="457200" indent="-457200" algn="just">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Additional Duties of Excise</a:t>
            </a:r>
          </a:p>
          <a:p>
            <a:pPr marL="457200" indent="-457200" algn="just">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Additional Duties of Customs (CVD)</a:t>
            </a:r>
          </a:p>
          <a:p>
            <a:pPr marL="457200" indent="-457200" algn="just">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Special Additional Duty of Customs (SAD)</a:t>
            </a:r>
          </a:p>
          <a:p>
            <a:pPr marL="457200" indent="-457200" algn="just">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Service Tax</a:t>
            </a:r>
          </a:p>
          <a:p>
            <a:pPr marL="457200" indent="-457200" algn="just">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Central surcharges and </a:t>
            </a:r>
            <a:r>
              <a:rPr lang="en-US" sz="2400" b="1" dirty="0" err="1" smtClean="0">
                <a:ln w="0"/>
                <a:solidFill>
                  <a:srgbClr val="002060"/>
                </a:solidFill>
                <a:latin typeface="Verdana" panose="020B0604030504040204" pitchFamily="34" charset="0"/>
                <a:ea typeface="Verdana" panose="020B0604030504040204" pitchFamily="34" charset="0"/>
                <a:cs typeface="Verdana" panose="020B0604030504040204" pitchFamily="34" charset="0"/>
              </a:rPr>
              <a:t>Cesses</a:t>
            </a:r>
            <a:endPar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457200" indent="-457200" algn="just">
              <a:buFont typeface="Wingdings" pitchFamily="2" charset="2"/>
              <a:buChar char="Ø"/>
            </a:pPr>
            <a:endPar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457200" indent="-457200" algn="just">
              <a:buFont typeface="Wingdings" pitchFamily="2" charset="2"/>
              <a:buChar char="Ø"/>
            </a:pPr>
            <a:endParaRPr lang="en-US" sz="2400" b="1" dirty="0">
              <a:ln w="0"/>
              <a:solidFill>
                <a:srgbClr val="00206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11347" y="1139482"/>
            <a:ext cx="9973995" cy="4124206"/>
          </a:xfrm>
          <a:prstGeom prst="rect">
            <a:avLst/>
          </a:prstGeom>
        </p:spPr>
        <p:txBody>
          <a:bodyPr wrap="square">
            <a:spAutoFit/>
          </a:bodyPr>
          <a:lstStyle/>
          <a:p>
            <a:pPr marL="457200" indent="-457200" algn="just">
              <a:buFont typeface="Arial" panose="020B0604020202020204" pitchFamily="34" charset="0"/>
              <a:buChar char="•"/>
            </a:pPr>
            <a:r>
              <a:rPr lang="en-US" sz="28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State:</a:t>
            </a:r>
          </a:p>
          <a:p>
            <a:pPr marL="457200" indent="-457200" algn="just">
              <a:buFont typeface="Arial" panose="020B0604020202020204" pitchFamily="34" charset="0"/>
              <a:buChar char="•"/>
            </a:pPr>
            <a:endParaRPr lang="en-US"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457200" indent="-457200" algn="just">
              <a:lnSpc>
                <a:spcPct val="150000"/>
              </a:lnSpc>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VAT</a:t>
            </a:r>
          </a:p>
          <a:p>
            <a:pPr marL="457200" indent="-457200" algn="just">
              <a:lnSpc>
                <a:spcPct val="150000"/>
              </a:lnSpc>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Central Sales Tax</a:t>
            </a:r>
          </a:p>
          <a:p>
            <a:pPr marL="457200" indent="-457200" algn="just">
              <a:lnSpc>
                <a:spcPct val="150000"/>
              </a:lnSpc>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Luxury tax</a:t>
            </a:r>
          </a:p>
          <a:p>
            <a:pPr marL="457200" indent="-457200" algn="just">
              <a:lnSpc>
                <a:spcPct val="150000"/>
              </a:lnSpc>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Entry tax</a:t>
            </a:r>
          </a:p>
          <a:p>
            <a:pPr marL="457200" indent="-457200" algn="just">
              <a:lnSpc>
                <a:spcPct val="150000"/>
              </a:lnSpc>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Entertainment tax</a:t>
            </a:r>
          </a:p>
          <a:p>
            <a:pPr marL="457200" indent="-457200" algn="just">
              <a:lnSpc>
                <a:spcPct val="150000"/>
              </a:lnSpc>
              <a:buFont typeface="Wingdings" pitchFamily="2" charset="2"/>
              <a:buChar char="Ø"/>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Taxes on Lotteries, betting and gambling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984750" y="1561512"/>
          <a:ext cx="10410092" cy="4768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ounded Rectangle 4"/>
          <p:cNvSpPr/>
          <p:nvPr/>
        </p:nvSpPr>
        <p:spPr>
          <a:xfrm>
            <a:off x="844063" y="393896"/>
            <a:ext cx="10396027" cy="872196"/>
          </a:xfrm>
          <a:prstGeom prst="roundRect">
            <a:avLst/>
          </a:prstGeom>
          <a:blipFill>
            <a:blip r:embed="rId7" cstate="print"/>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b="1" dirty="0" smtClean="0">
                <a:solidFill>
                  <a:srgbClr val="002060"/>
                </a:solidFill>
              </a:rPr>
              <a:t>Under GST the following are the major taxes</a:t>
            </a:r>
            <a:endParaRPr lang="en-US" sz="3600" b="1" dirty="0">
              <a:solidFill>
                <a:srgbClr val="002060"/>
              </a:solidFill>
            </a:endParaRPr>
          </a:p>
        </p:txBody>
      </p:sp>
      <p:sp>
        <p:nvSpPr>
          <p:cNvPr id="6" name="Rectangle 5"/>
          <p:cNvSpPr/>
          <p:nvPr/>
        </p:nvSpPr>
        <p:spPr>
          <a:xfrm>
            <a:off x="2080185" y="1955421"/>
            <a:ext cx="1661820" cy="646331"/>
          </a:xfrm>
          <a:prstGeom prst="rect">
            <a:avLst/>
          </a:prstGeom>
          <a:blipFill>
            <a:blip r:embed="rId7" cstate="print"/>
            <a:tile tx="0" ty="0" sx="100000" sy="100000" flip="none" algn="tl"/>
          </a:blipFill>
          <a:scene3d>
            <a:camera prst="orthographicFront"/>
            <a:lightRig rig="threePt" dir="t"/>
          </a:scene3d>
          <a:sp3d>
            <a:bevelT/>
          </a:sp3d>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rgbClr val="002060"/>
                </a:solidFill>
              </a:rPr>
              <a:t>IGST</a:t>
            </a:r>
            <a:endParaRPr lang="en-US" sz="3600" b="1" cap="none" spc="0" dirty="0">
              <a:ln w="12700">
                <a:solidFill>
                  <a:schemeClr val="tx2">
                    <a:satMod val="155000"/>
                  </a:schemeClr>
                </a:solidFill>
                <a:prstDash val="solid"/>
              </a:ln>
              <a:solidFill>
                <a:srgbClr val="002060"/>
              </a:solidFill>
            </a:endParaRPr>
          </a:p>
        </p:txBody>
      </p:sp>
      <p:sp>
        <p:nvSpPr>
          <p:cNvPr id="7" name="Rectangle 6"/>
          <p:cNvSpPr/>
          <p:nvPr/>
        </p:nvSpPr>
        <p:spPr>
          <a:xfrm>
            <a:off x="2035632" y="3331737"/>
            <a:ext cx="1661820" cy="646331"/>
          </a:xfrm>
          <a:prstGeom prst="rect">
            <a:avLst/>
          </a:prstGeom>
          <a:blipFill>
            <a:blip r:embed="rId7" cstate="print"/>
            <a:tile tx="0" ty="0" sx="100000" sy="100000" flip="none" algn="tl"/>
          </a:blipFill>
          <a:scene3d>
            <a:camera prst="orthographicFront"/>
            <a:lightRig rig="threePt" dir="t"/>
          </a:scene3d>
          <a:sp3d>
            <a:bevelT/>
          </a:sp3d>
        </p:spPr>
        <p:txBody>
          <a:bodyPr wrap="square" lIns="91440" tIns="45720" rIns="91440" bIns="45720">
            <a:spAutoFit/>
          </a:bodyPr>
          <a:lstStyle/>
          <a:p>
            <a:pPr algn="ctr"/>
            <a:r>
              <a:rPr lang="en-IN" sz="3600" b="1" dirty="0" smtClean="0">
                <a:ln w="12700">
                  <a:solidFill>
                    <a:schemeClr val="tx2">
                      <a:satMod val="155000"/>
                    </a:schemeClr>
                  </a:solidFill>
                  <a:prstDash val="solid"/>
                </a:ln>
                <a:solidFill>
                  <a:srgbClr val="002060"/>
                </a:solidFill>
              </a:rPr>
              <a:t>CGST</a:t>
            </a:r>
            <a:endParaRPr lang="en-US" sz="3600" b="1" cap="none" spc="0" dirty="0">
              <a:ln w="12700">
                <a:solidFill>
                  <a:schemeClr val="tx2">
                    <a:satMod val="155000"/>
                  </a:schemeClr>
                </a:solidFill>
                <a:prstDash val="solid"/>
              </a:ln>
              <a:solidFill>
                <a:srgbClr val="002060"/>
              </a:solidFill>
            </a:endParaRPr>
          </a:p>
        </p:txBody>
      </p:sp>
      <p:sp>
        <p:nvSpPr>
          <p:cNvPr id="8" name="Rectangle 7"/>
          <p:cNvSpPr/>
          <p:nvPr/>
        </p:nvSpPr>
        <p:spPr>
          <a:xfrm>
            <a:off x="2035636" y="4752548"/>
            <a:ext cx="1661820" cy="646331"/>
          </a:xfrm>
          <a:prstGeom prst="rect">
            <a:avLst/>
          </a:prstGeom>
          <a:blipFill>
            <a:blip r:embed="rId7" cstate="print"/>
            <a:tile tx="0" ty="0" sx="100000" sy="100000" flip="none" algn="tl"/>
          </a:blipFill>
          <a:scene3d>
            <a:camera prst="orthographicFront"/>
            <a:lightRig rig="threePt" dir="t"/>
          </a:scene3d>
          <a:sp3d>
            <a:bevelT/>
          </a:sp3d>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rgbClr val="002060"/>
                </a:solidFill>
              </a:rPr>
              <a:t>SGST</a:t>
            </a:r>
            <a:endParaRPr lang="en-US" sz="3600" b="1" cap="none" spc="0" dirty="0">
              <a:ln w="12700">
                <a:solidFill>
                  <a:schemeClr val="tx2">
                    <a:satMod val="155000"/>
                  </a:schemeClr>
                </a:solidFill>
                <a:prstDash val="solid"/>
              </a:ln>
              <a:solidFill>
                <a:srgbClr val="00206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ounded Rectangle 4"/>
          <p:cNvSpPr/>
          <p:nvPr/>
        </p:nvSpPr>
        <p:spPr>
          <a:xfrm>
            <a:off x="225081" y="295422"/>
            <a:ext cx="11788729" cy="6302326"/>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solidFill>
                <a:srgbClr val="002060"/>
              </a:solidFill>
            </a:endParaRPr>
          </a:p>
        </p:txBody>
      </p:sp>
      <p:sp>
        <p:nvSpPr>
          <p:cNvPr id="18" name="Rounded Rectangle 17"/>
          <p:cNvSpPr/>
          <p:nvPr/>
        </p:nvSpPr>
        <p:spPr>
          <a:xfrm>
            <a:off x="844061" y="604916"/>
            <a:ext cx="10607042"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n w="0"/>
                <a:solidFill>
                  <a:srgbClr val="002060"/>
                </a:solidFill>
                <a:ea typeface="Verdana" panose="020B0604030504040204" pitchFamily="34" charset="0"/>
                <a:cs typeface="Verdana" panose="020B0604030504040204" pitchFamily="34" charset="0"/>
              </a:rPr>
              <a:t>In the case of intra-state supply of goods/services</a:t>
            </a:r>
            <a:endParaRPr lang="en-US" sz="3200" b="1" dirty="0">
              <a:solidFill>
                <a:srgbClr val="002060"/>
              </a:solidFill>
            </a:endParaRPr>
          </a:p>
        </p:txBody>
      </p:sp>
      <p:sp>
        <p:nvSpPr>
          <p:cNvPr id="19" name="Rectangle 18"/>
          <p:cNvSpPr/>
          <p:nvPr/>
        </p:nvSpPr>
        <p:spPr>
          <a:xfrm>
            <a:off x="1290045" y="1910902"/>
            <a:ext cx="1661820" cy="646331"/>
          </a:xfrm>
          <a:prstGeom prst="rect">
            <a:avLst/>
          </a:prstGeom>
          <a:blipFill>
            <a:blip r:embed="rId2" cstate="print"/>
            <a:tile tx="0" ty="0" sx="100000" sy="100000" flip="none" algn="tl"/>
          </a:blipFill>
          <a:scene3d>
            <a:camera prst="orthographicFront"/>
            <a:lightRig rig="threePt" dir="t"/>
          </a:scene3d>
          <a:sp3d>
            <a:bevelT/>
          </a:sp3d>
        </p:spPr>
        <p:txBody>
          <a:bodyPr wrap="square" lIns="91440" tIns="45720" rIns="91440" bIns="45720">
            <a:spAutoFit/>
          </a:bodyPr>
          <a:lstStyle/>
          <a:p>
            <a:pPr algn="ctr"/>
            <a:r>
              <a:rPr lang="en-IN" sz="3600" b="1" dirty="0" smtClean="0">
                <a:ln w="12700">
                  <a:solidFill>
                    <a:schemeClr val="tx2">
                      <a:satMod val="155000"/>
                    </a:schemeClr>
                  </a:solidFill>
                  <a:prstDash val="solid"/>
                </a:ln>
                <a:solidFill>
                  <a:srgbClr val="002060"/>
                </a:solidFill>
              </a:rPr>
              <a:t>CGST</a:t>
            </a:r>
            <a:endParaRPr lang="en-US" sz="3600" b="1" cap="none" spc="0" dirty="0">
              <a:ln w="12700">
                <a:solidFill>
                  <a:schemeClr val="tx2">
                    <a:satMod val="155000"/>
                  </a:schemeClr>
                </a:solidFill>
                <a:prstDash val="solid"/>
              </a:ln>
              <a:solidFill>
                <a:srgbClr val="002060"/>
              </a:solidFill>
            </a:endParaRPr>
          </a:p>
        </p:txBody>
      </p:sp>
      <p:sp>
        <p:nvSpPr>
          <p:cNvPr id="20" name="Rectangle 19"/>
          <p:cNvSpPr/>
          <p:nvPr/>
        </p:nvSpPr>
        <p:spPr>
          <a:xfrm>
            <a:off x="1290046" y="2642394"/>
            <a:ext cx="1661820" cy="646331"/>
          </a:xfrm>
          <a:prstGeom prst="rect">
            <a:avLst/>
          </a:prstGeom>
          <a:blipFill>
            <a:blip r:embed="rId2" cstate="print"/>
            <a:tile tx="0" ty="0" sx="100000" sy="100000" flip="none" algn="tl"/>
          </a:blipFill>
          <a:scene3d>
            <a:camera prst="orthographicFront"/>
            <a:lightRig rig="threePt" dir="t"/>
          </a:scene3d>
          <a:sp3d>
            <a:bevelT/>
          </a:sp3d>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rgbClr val="002060"/>
                </a:solidFill>
              </a:rPr>
              <a:t>SGST</a:t>
            </a:r>
            <a:endParaRPr lang="en-US" sz="3600" b="1" cap="none" spc="0" dirty="0">
              <a:ln w="12700">
                <a:solidFill>
                  <a:schemeClr val="tx2">
                    <a:satMod val="155000"/>
                  </a:schemeClr>
                </a:solidFill>
                <a:prstDash val="solid"/>
              </a:ln>
              <a:solidFill>
                <a:srgbClr val="002060"/>
              </a:solidFill>
            </a:endParaRPr>
          </a:p>
        </p:txBody>
      </p:sp>
      <p:sp>
        <p:nvSpPr>
          <p:cNvPr id="21" name="TextBox 20"/>
          <p:cNvSpPr txBox="1"/>
          <p:nvPr/>
        </p:nvSpPr>
        <p:spPr>
          <a:xfrm>
            <a:off x="3263702" y="1941346"/>
            <a:ext cx="7906043" cy="605935"/>
          </a:xfrm>
          <a:prstGeom prst="rect">
            <a:avLst/>
          </a:prstGeom>
          <a:noFill/>
        </p:spPr>
        <p:txBody>
          <a:bodyPr wrap="square" rtlCol="0">
            <a:spAutoFit/>
          </a:bodyPr>
          <a:lstStyle/>
          <a:p>
            <a:r>
              <a:rPr lang="en-IN" sz="3200" b="1" dirty="0" smtClean="0">
                <a:solidFill>
                  <a:srgbClr val="000066"/>
                </a:solidFill>
              </a:rPr>
              <a:t>Goes into Central Government Account</a:t>
            </a:r>
          </a:p>
        </p:txBody>
      </p:sp>
      <p:sp>
        <p:nvSpPr>
          <p:cNvPr id="22" name="TextBox 21"/>
          <p:cNvSpPr txBox="1"/>
          <p:nvPr/>
        </p:nvSpPr>
        <p:spPr>
          <a:xfrm>
            <a:off x="3303558" y="2670517"/>
            <a:ext cx="7906043" cy="605935"/>
          </a:xfrm>
          <a:prstGeom prst="rect">
            <a:avLst/>
          </a:prstGeom>
          <a:noFill/>
        </p:spPr>
        <p:txBody>
          <a:bodyPr wrap="square" rtlCol="0">
            <a:spAutoFit/>
          </a:bodyPr>
          <a:lstStyle/>
          <a:p>
            <a:r>
              <a:rPr lang="en-IN" sz="3200" b="1" dirty="0" smtClean="0">
                <a:solidFill>
                  <a:srgbClr val="000066"/>
                </a:solidFill>
              </a:rPr>
              <a:t>Goes into State Government Account</a:t>
            </a:r>
          </a:p>
        </p:txBody>
      </p:sp>
      <p:sp>
        <p:nvSpPr>
          <p:cNvPr id="23" name="Rounded Rectangle 22"/>
          <p:cNvSpPr/>
          <p:nvPr/>
        </p:nvSpPr>
        <p:spPr>
          <a:xfrm>
            <a:off x="897988" y="4021032"/>
            <a:ext cx="10607042"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n w="0"/>
                <a:solidFill>
                  <a:srgbClr val="002060"/>
                </a:solidFill>
                <a:ea typeface="Verdana" panose="020B0604030504040204" pitchFamily="34" charset="0"/>
                <a:cs typeface="Verdana" panose="020B0604030504040204" pitchFamily="34" charset="0"/>
              </a:rPr>
              <a:t>In the case of inter-state supply of goods/services</a:t>
            </a:r>
            <a:endParaRPr lang="en-US" sz="3200" b="1" dirty="0">
              <a:solidFill>
                <a:srgbClr val="002060"/>
              </a:solidFill>
            </a:endParaRPr>
          </a:p>
        </p:txBody>
      </p:sp>
      <p:sp>
        <p:nvSpPr>
          <p:cNvPr id="24" name="Rectangle 23"/>
          <p:cNvSpPr/>
          <p:nvPr/>
        </p:nvSpPr>
        <p:spPr>
          <a:xfrm>
            <a:off x="1343972" y="5130070"/>
            <a:ext cx="1661820" cy="646331"/>
          </a:xfrm>
          <a:prstGeom prst="rect">
            <a:avLst/>
          </a:prstGeom>
          <a:blipFill>
            <a:blip r:embed="rId2" cstate="print"/>
            <a:tile tx="0" ty="0" sx="100000" sy="100000" flip="none" algn="tl"/>
          </a:blipFill>
          <a:scene3d>
            <a:camera prst="orthographicFront"/>
            <a:lightRig rig="threePt" dir="t"/>
          </a:scene3d>
          <a:sp3d>
            <a:bevelT/>
          </a:sp3d>
        </p:spPr>
        <p:txBody>
          <a:bodyPr wrap="square" lIns="91440" tIns="45720" rIns="91440" bIns="45720">
            <a:spAutoFit/>
          </a:bodyPr>
          <a:lstStyle/>
          <a:p>
            <a:pPr algn="ctr"/>
            <a:r>
              <a:rPr lang="en-IN" sz="3600" b="1" dirty="0" smtClean="0">
                <a:ln w="12700">
                  <a:solidFill>
                    <a:schemeClr val="tx2">
                      <a:satMod val="155000"/>
                    </a:schemeClr>
                  </a:solidFill>
                  <a:prstDash val="solid"/>
                </a:ln>
                <a:solidFill>
                  <a:srgbClr val="002060"/>
                </a:solidFill>
              </a:rPr>
              <a:t>IGST</a:t>
            </a:r>
            <a:endParaRPr lang="en-US" sz="3600" b="1" cap="none" spc="0" dirty="0">
              <a:ln w="12700">
                <a:solidFill>
                  <a:schemeClr val="tx2">
                    <a:satMod val="155000"/>
                  </a:schemeClr>
                </a:solidFill>
                <a:prstDash val="solid"/>
              </a:ln>
              <a:solidFill>
                <a:srgbClr val="002060"/>
              </a:solidFill>
            </a:endParaRPr>
          </a:p>
        </p:txBody>
      </p:sp>
      <p:sp>
        <p:nvSpPr>
          <p:cNvPr id="25" name="TextBox 24"/>
          <p:cNvSpPr txBox="1"/>
          <p:nvPr/>
        </p:nvSpPr>
        <p:spPr>
          <a:xfrm>
            <a:off x="3328570" y="5109145"/>
            <a:ext cx="7906043" cy="1077218"/>
          </a:xfrm>
          <a:prstGeom prst="rect">
            <a:avLst/>
          </a:prstGeom>
          <a:noFill/>
        </p:spPr>
        <p:txBody>
          <a:bodyPr wrap="square" rtlCol="0">
            <a:spAutoFit/>
          </a:bodyPr>
          <a:lstStyle/>
          <a:p>
            <a:r>
              <a:rPr lang="en-IN" sz="3200" b="1" dirty="0" smtClean="0">
                <a:solidFill>
                  <a:srgbClr val="000066"/>
                </a:solidFill>
              </a:rPr>
              <a:t>Shared by Central and State Governments in fixed proportions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200" b="1" dirty="0" smtClean="0">
                <a:solidFill>
                  <a:srgbClr val="002060"/>
                </a:solidFill>
              </a:rPr>
              <a:t>Some Key words:</a:t>
            </a:r>
            <a:endParaRPr lang="en-US" sz="3200" b="1" dirty="0">
              <a:solidFill>
                <a:srgbClr val="002060"/>
              </a:solidFill>
            </a:endParaRPr>
          </a:p>
        </p:txBody>
      </p:sp>
      <p:sp>
        <p:nvSpPr>
          <p:cNvPr id="3" name="Content Placeholder 2"/>
          <p:cNvSpPr>
            <a:spLocks noGrp="1"/>
          </p:cNvSpPr>
          <p:nvPr>
            <p:ph idx="1"/>
          </p:nvPr>
        </p:nvSpPr>
        <p:spPr/>
        <p:txBody>
          <a:bodyPr>
            <a:normAutofit/>
          </a:bodyPr>
          <a:lstStyle/>
          <a:p>
            <a:r>
              <a:rPr lang="en-IN" sz="2800" b="1" dirty="0" smtClean="0">
                <a:solidFill>
                  <a:srgbClr val="002060"/>
                </a:solidFill>
              </a:rPr>
              <a:t>Taxable Supply: </a:t>
            </a:r>
            <a:r>
              <a:rPr lang="en-IN" sz="2800" dirty="0" smtClean="0">
                <a:solidFill>
                  <a:srgbClr val="002060"/>
                </a:solidFill>
              </a:rPr>
              <a:t>means the supply of goods or services or both which is </a:t>
            </a:r>
            <a:r>
              <a:rPr lang="en-IN" sz="2800" dirty="0" err="1" smtClean="0">
                <a:solidFill>
                  <a:srgbClr val="002060"/>
                </a:solidFill>
              </a:rPr>
              <a:t>leviable</a:t>
            </a:r>
            <a:r>
              <a:rPr lang="en-IN" sz="2800" dirty="0" smtClean="0">
                <a:solidFill>
                  <a:srgbClr val="002060"/>
                </a:solidFill>
              </a:rPr>
              <a:t> to tax under GST Act.</a:t>
            </a:r>
          </a:p>
          <a:p>
            <a:endParaRPr lang="en-IN" sz="2800" dirty="0" smtClean="0">
              <a:solidFill>
                <a:srgbClr val="002060"/>
              </a:solidFill>
            </a:endParaRPr>
          </a:p>
          <a:p>
            <a:r>
              <a:rPr lang="en-IN" sz="2800" b="1" dirty="0" err="1" smtClean="0">
                <a:solidFill>
                  <a:srgbClr val="002060"/>
                </a:solidFill>
              </a:rPr>
              <a:t>Deductor</a:t>
            </a:r>
            <a:r>
              <a:rPr lang="en-IN" sz="2800" b="1" dirty="0" smtClean="0">
                <a:solidFill>
                  <a:srgbClr val="002060"/>
                </a:solidFill>
              </a:rPr>
              <a:t>: </a:t>
            </a:r>
            <a:r>
              <a:rPr lang="en-IN" sz="2800" dirty="0" err="1" smtClean="0">
                <a:solidFill>
                  <a:srgbClr val="002060"/>
                </a:solidFill>
              </a:rPr>
              <a:t>Deductor</a:t>
            </a:r>
            <a:r>
              <a:rPr lang="en-IN" sz="2800" dirty="0" smtClean="0">
                <a:solidFill>
                  <a:srgbClr val="002060"/>
                </a:solidFill>
              </a:rPr>
              <a:t> is the person who is required to deduct TDS for a supply from a supplier.</a:t>
            </a:r>
          </a:p>
          <a:p>
            <a:endParaRPr lang="en-IN" sz="2800" dirty="0" smtClean="0">
              <a:solidFill>
                <a:srgbClr val="002060"/>
              </a:solidFill>
            </a:endParaRPr>
          </a:p>
          <a:p>
            <a:r>
              <a:rPr lang="en-IN" sz="2800" b="1" dirty="0" err="1" smtClean="0">
                <a:solidFill>
                  <a:srgbClr val="002060"/>
                </a:solidFill>
              </a:rPr>
              <a:t>Deductee</a:t>
            </a:r>
            <a:r>
              <a:rPr lang="en-IN" sz="2800" b="1" dirty="0" smtClean="0">
                <a:solidFill>
                  <a:srgbClr val="002060"/>
                </a:solidFill>
              </a:rPr>
              <a:t>: </a:t>
            </a:r>
            <a:r>
              <a:rPr lang="en-IN" sz="2800" dirty="0" smtClean="0">
                <a:solidFill>
                  <a:srgbClr val="002060"/>
                </a:solidFill>
              </a:rPr>
              <a:t>The supplier from whom tax is deducted.</a:t>
            </a:r>
            <a:endParaRPr lang="en-IN" sz="2800" b="1" dirty="0" smtClean="0">
              <a:solidFill>
                <a:srgbClr val="002060"/>
              </a:solidFill>
            </a:endParaRPr>
          </a:p>
          <a:p>
            <a:pPr>
              <a:buNone/>
            </a:pPr>
            <a:endParaRPr lang="en-US" sz="2800" b="1" dirty="0">
              <a:solidFill>
                <a:srgbClr val="00206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ounded Rectangle 4"/>
          <p:cNvSpPr/>
          <p:nvPr/>
        </p:nvSpPr>
        <p:spPr>
          <a:xfrm>
            <a:off x="0" y="281354"/>
            <a:ext cx="11788729" cy="6302326"/>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solidFill>
                <a:srgbClr val="002060"/>
              </a:solidFill>
            </a:endParaRPr>
          </a:p>
        </p:txBody>
      </p:sp>
      <p:sp>
        <p:nvSpPr>
          <p:cNvPr id="15" name="Rounded Rectangle 14"/>
          <p:cNvSpPr/>
          <p:nvPr/>
        </p:nvSpPr>
        <p:spPr>
          <a:xfrm>
            <a:off x="1097298" y="633056"/>
            <a:ext cx="8721972"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Rate of TDS and who shall collect it</a:t>
            </a:r>
            <a:endParaRPr lang="en-US" sz="3200" b="1" dirty="0">
              <a:solidFill>
                <a:srgbClr val="002060"/>
              </a:solidFill>
            </a:endParaRPr>
          </a:p>
        </p:txBody>
      </p:sp>
      <p:sp>
        <p:nvSpPr>
          <p:cNvPr id="16" name="TextBox 15"/>
          <p:cNvSpPr txBox="1"/>
          <p:nvPr/>
        </p:nvSpPr>
        <p:spPr>
          <a:xfrm>
            <a:off x="658835" y="1939004"/>
            <a:ext cx="10623461" cy="1938992"/>
          </a:xfrm>
          <a:prstGeom prst="rect">
            <a:avLst/>
          </a:prstGeom>
          <a:noFill/>
        </p:spPr>
        <p:txBody>
          <a:bodyPr wrap="square" rtlCol="0">
            <a:spAutoFit/>
          </a:bodyPr>
          <a:lstStyle/>
          <a:p>
            <a:pPr marL="457200" indent="-457200" algn="just">
              <a:buFont typeface="Arial" panose="020B0604020202020204" pitchFamily="34" charset="0"/>
              <a:buChar char="•"/>
            </a:pP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TDS is to be deducted at the rate of 1% under Telangana GST and 1% under Central GST from the payments made to the supplier of taxable goods and/or services, where the total value of such supply, exceeds two </a:t>
            </a:r>
            <a:r>
              <a:rPr lang="en-US" sz="2400" b="1" dirty="0" err="1" smtClean="0">
                <a:ln w="0"/>
                <a:solidFill>
                  <a:srgbClr val="002060"/>
                </a:solidFill>
                <a:latin typeface="Verdana" panose="020B0604030504040204" pitchFamily="34" charset="0"/>
                <a:ea typeface="Verdana" panose="020B0604030504040204" pitchFamily="34" charset="0"/>
                <a:cs typeface="Verdana" panose="020B0604030504040204" pitchFamily="34" charset="0"/>
              </a:rPr>
              <a:t>lakh</a:t>
            </a:r>
            <a:r>
              <a:rPr lang="en-US" sz="24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fifty thousand rupees under a contract.</a:t>
            </a:r>
            <a:endParaRPr lang="en-US" sz="2400" b="1" dirty="0">
              <a:ln w="0"/>
              <a:solidFill>
                <a:srgbClr val="00206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ounded Rectangle 4"/>
          <p:cNvSpPr/>
          <p:nvPr/>
        </p:nvSpPr>
        <p:spPr>
          <a:xfrm>
            <a:off x="225081" y="295422"/>
            <a:ext cx="11788729" cy="6302326"/>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solidFill>
                <a:srgbClr val="002060"/>
              </a:solidFill>
            </a:endParaRPr>
          </a:p>
        </p:txBody>
      </p:sp>
      <p:sp>
        <p:nvSpPr>
          <p:cNvPr id="13" name="Rounded Rectangle 12"/>
          <p:cNvSpPr/>
          <p:nvPr/>
        </p:nvSpPr>
        <p:spPr>
          <a:xfrm>
            <a:off x="1674075" y="633054"/>
            <a:ext cx="8721972"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The following persons need to deduct TDS</a:t>
            </a:r>
            <a:endParaRPr lang="en-US" sz="3200" b="1" dirty="0">
              <a:solidFill>
                <a:srgbClr val="002060"/>
              </a:solidFill>
            </a:endParaRPr>
          </a:p>
        </p:txBody>
      </p:sp>
      <p:sp>
        <p:nvSpPr>
          <p:cNvPr id="14" name="TextBox 13"/>
          <p:cNvSpPr txBox="1"/>
          <p:nvPr/>
        </p:nvSpPr>
        <p:spPr>
          <a:xfrm>
            <a:off x="1080862" y="1826460"/>
            <a:ext cx="10243630" cy="3785652"/>
          </a:xfrm>
          <a:prstGeom prst="rect">
            <a:avLst/>
          </a:prstGeom>
          <a:noFill/>
        </p:spPr>
        <p:txBody>
          <a:bodyPr wrap="square" rtlCol="0">
            <a:spAutoFit/>
          </a:bodyPr>
          <a:lstStyle/>
          <a:p>
            <a:pPr>
              <a:buFont typeface="+mj-lt"/>
              <a:buAutoNum type="arabicPeriod"/>
            </a:pPr>
            <a:r>
              <a:rPr lang="en-US" sz="2400" b="1" dirty="0" smtClean="0">
                <a:ln w="0"/>
                <a:solidFill>
                  <a:srgbClr val="002060"/>
                </a:solidFill>
                <a:latin typeface="Verdana" pitchFamily="34" charset="0"/>
                <a:ea typeface="Verdana" pitchFamily="34" charset="0"/>
                <a:cs typeface="Verdana" pitchFamily="34" charset="0"/>
              </a:rPr>
              <a:t>	A department or establishment of the Central or State    </a:t>
            </a:r>
          </a:p>
          <a:p>
            <a:r>
              <a:rPr lang="en-US" sz="2400" b="1" dirty="0" smtClean="0">
                <a:ln w="0"/>
                <a:solidFill>
                  <a:srgbClr val="002060"/>
                </a:solidFill>
                <a:latin typeface="Verdana" pitchFamily="34" charset="0"/>
                <a:ea typeface="Verdana" pitchFamily="34" charset="0"/>
                <a:cs typeface="Verdana" pitchFamily="34" charset="0"/>
              </a:rPr>
              <a:t>   	Government, or</a:t>
            </a:r>
          </a:p>
          <a:p>
            <a:pPr>
              <a:buFont typeface="+mj-lt"/>
              <a:buAutoNum type="arabicPeriod"/>
            </a:pPr>
            <a:endParaRPr lang="en-US" sz="2400" b="1" dirty="0" smtClean="0">
              <a:ln w="0"/>
              <a:solidFill>
                <a:srgbClr val="002060"/>
              </a:solidFill>
              <a:latin typeface="Verdana" pitchFamily="34" charset="0"/>
              <a:ea typeface="Verdana" pitchFamily="34" charset="0"/>
              <a:cs typeface="Verdana" pitchFamily="34" charset="0"/>
            </a:endParaRPr>
          </a:p>
          <a:p>
            <a:r>
              <a:rPr lang="en-US" sz="2400" b="1" dirty="0" smtClean="0">
                <a:ln w="0"/>
                <a:solidFill>
                  <a:srgbClr val="002060"/>
                </a:solidFill>
                <a:latin typeface="Verdana" pitchFamily="34" charset="0"/>
                <a:ea typeface="Verdana" pitchFamily="34" charset="0"/>
                <a:cs typeface="Verdana" pitchFamily="34" charset="0"/>
              </a:rPr>
              <a:t>2.	Local authority, or</a:t>
            </a:r>
          </a:p>
          <a:p>
            <a:pPr>
              <a:buFont typeface="+mj-lt"/>
              <a:buAutoNum type="arabicPeriod"/>
            </a:pPr>
            <a:endParaRPr lang="en-US" sz="2400" b="1" dirty="0" smtClean="0">
              <a:ln w="0"/>
              <a:solidFill>
                <a:srgbClr val="002060"/>
              </a:solidFill>
              <a:latin typeface="Verdana" pitchFamily="34" charset="0"/>
              <a:ea typeface="Verdana" pitchFamily="34" charset="0"/>
              <a:cs typeface="Verdana" pitchFamily="34" charset="0"/>
            </a:endParaRPr>
          </a:p>
          <a:p>
            <a:r>
              <a:rPr lang="en-US" sz="2400" b="1" dirty="0" smtClean="0">
                <a:ln w="0"/>
                <a:solidFill>
                  <a:srgbClr val="002060"/>
                </a:solidFill>
                <a:latin typeface="Verdana" pitchFamily="34" charset="0"/>
                <a:ea typeface="Verdana" pitchFamily="34" charset="0"/>
                <a:cs typeface="Verdana" pitchFamily="34" charset="0"/>
              </a:rPr>
              <a:t>3.	Governmental agencies, or</a:t>
            </a:r>
          </a:p>
          <a:p>
            <a:pPr>
              <a:buFont typeface="+mj-lt"/>
              <a:buAutoNum type="arabicPeriod"/>
            </a:pPr>
            <a:endParaRPr lang="en-US" sz="2400" b="1" dirty="0" smtClean="0">
              <a:ln w="0"/>
              <a:solidFill>
                <a:srgbClr val="002060"/>
              </a:solidFill>
              <a:latin typeface="Verdana" pitchFamily="34" charset="0"/>
              <a:ea typeface="Verdana" pitchFamily="34" charset="0"/>
              <a:cs typeface="Verdana" pitchFamily="34" charset="0"/>
            </a:endParaRPr>
          </a:p>
          <a:p>
            <a:r>
              <a:rPr lang="en-US" sz="2400" b="1" dirty="0" smtClean="0">
                <a:ln w="0"/>
                <a:solidFill>
                  <a:srgbClr val="002060"/>
                </a:solidFill>
                <a:latin typeface="Verdana" pitchFamily="34" charset="0"/>
                <a:ea typeface="Verdana" pitchFamily="34" charset="0"/>
                <a:cs typeface="Verdana" pitchFamily="34" charset="0"/>
              </a:rPr>
              <a:t>4.	Persons or category of persons as may be notified, by 	the Central or a State Government on the 	recommendations of the  Council.</a:t>
            </a:r>
            <a:endParaRPr lang="en-US" sz="1200" b="1" dirty="0">
              <a:solidFill>
                <a:srgbClr val="002060"/>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ounded Rectangle 4"/>
          <p:cNvSpPr/>
          <p:nvPr/>
        </p:nvSpPr>
        <p:spPr>
          <a:xfrm>
            <a:off x="225081" y="492370"/>
            <a:ext cx="11788729" cy="6148263"/>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solidFill>
                <a:srgbClr val="002060"/>
              </a:solidFill>
            </a:endParaRPr>
          </a:p>
        </p:txBody>
      </p:sp>
      <p:sp>
        <p:nvSpPr>
          <p:cNvPr id="9" name="Rounded Rectangle 8"/>
          <p:cNvSpPr/>
          <p:nvPr/>
        </p:nvSpPr>
        <p:spPr>
          <a:xfrm>
            <a:off x="970706" y="689326"/>
            <a:ext cx="9959892"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Value of supply on which TDS shall be deducted </a:t>
            </a:r>
            <a:endParaRPr lang="en-US" sz="3200" b="1" dirty="0">
              <a:solidFill>
                <a:srgbClr val="002060"/>
              </a:solidFill>
            </a:endParaRPr>
          </a:p>
        </p:txBody>
      </p:sp>
      <p:sp>
        <p:nvSpPr>
          <p:cNvPr id="10" name="TextBox 9"/>
          <p:cNvSpPr txBox="1"/>
          <p:nvPr/>
        </p:nvSpPr>
        <p:spPr>
          <a:xfrm>
            <a:off x="1038658" y="1516969"/>
            <a:ext cx="10243630" cy="2185214"/>
          </a:xfrm>
          <a:prstGeom prst="rect">
            <a:avLst/>
          </a:prstGeom>
          <a:noFill/>
        </p:spPr>
        <p:txBody>
          <a:bodyPr wrap="square" rtlCol="0">
            <a:spAutoFit/>
          </a:bodyPr>
          <a:lstStyle/>
          <a:p>
            <a:pPr algn="just"/>
            <a:r>
              <a:rPr lang="en-US" sz="2200" b="1" dirty="0" smtClean="0">
                <a:ln w="0"/>
                <a:solidFill>
                  <a:srgbClr val="002060"/>
                </a:solidFill>
                <a:latin typeface="Verdana" pitchFamily="34" charset="0"/>
                <a:ea typeface="Verdana" pitchFamily="34" charset="0"/>
                <a:cs typeface="Verdana" pitchFamily="34" charset="0"/>
              </a:rPr>
              <a:t>For the purpose of deduction of TDS, the value of purchases or contract is to be taken as the amount excluding the tax indicated in the invoice. This means TDS shall not be deducted on the CGST, SGST or IGST component of invoice</a:t>
            </a:r>
          </a:p>
          <a:p>
            <a:pPr algn="just"/>
            <a:endParaRPr lang="en-US" sz="2400" b="1" dirty="0" smtClean="0">
              <a:ln w="0"/>
              <a:solidFill>
                <a:srgbClr val="002060"/>
              </a:solidFill>
              <a:latin typeface="Verdana" pitchFamily="34" charset="0"/>
              <a:ea typeface="Verdana" pitchFamily="34" charset="0"/>
              <a:cs typeface="Verdana" pitchFamily="34" charset="0"/>
            </a:endParaRPr>
          </a:p>
          <a:p>
            <a:pPr algn="just"/>
            <a:r>
              <a:rPr lang="en-US" sz="2400" b="1" dirty="0" smtClean="0">
                <a:ln w="0"/>
                <a:solidFill>
                  <a:srgbClr val="002060"/>
                </a:solidFill>
                <a:latin typeface="Verdana" pitchFamily="34" charset="0"/>
                <a:ea typeface="Verdana" pitchFamily="34" charset="0"/>
                <a:cs typeface="Verdana" pitchFamily="34" charset="0"/>
              </a:rPr>
              <a:t>.</a:t>
            </a:r>
          </a:p>
        </p:txBody>
      </p:sp>
      <p:sp>
        <p:nvSpPr>
          <p:cNvPr id="11" name="Rounded Rectangle 10"/>
          <p:cNvSpPr/>
          <p:nvPr/>
        </p:nvSpPr>
        <p:spPr>
          <a:xfrm>
            <a:off x="940225" y="3025616"/>
            <a:ext cx="9959892"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To whom would you pay TDS</a:t>
            </a:r>
            <a:endParaRPr lang="en-US" sz="3200" b="1" dirty="0">
              <a:solidFill>
                <a:srgbClr val="002060"/>
              </a:solidFill>
            </a:endParaRPr>
          </a:p>
        </p:txBody>
      </p:sp>
      <p:sp>
        <p:nvSpPr>
          <p:cNvPr id="12" name="TextBox 11"/>
          <p:cNvSpPr txBox="1"/>
          <p:nvPr/>
        </p:nvSpPr>
        <p:spPr>
          <a:xfrm>
            <a:off x="1022244" y="3765456"/>
            <a:ext cx="10243630" cy="2123658"/>
          </a:xfrm>
          <a:prstGeom prst="rect">
            <a:avLst/>
          </a:prstGeom>
          <a:noFill/>
        </p:spPr>
        <p:txBody>
          <a:bodyPr wrap="square" rtlCol="0">
            <a:spAutoFit/>
          </a:bodyPr>
          <a:lstStyle/>
          <a:p>
            <a:pPr algn="just"/>
            <a:r>
              <a:rPr lang="en-US" sz="2200" b="1" dirty="0" smtClean="0">
                <a:ln w="0"/>
                <a:solidFill>
                  <a:srgbClr val="002060"/>
                </a:solidFill>
                <a:latin typeface="Verdana" pitchFamily="34" charset="0"/>
                <a:ea typeface="Verdana" pitchFamily="34" charset="0"/>
                <a:cs typeface="Verdana" pitchFamily="34" charset="0"/>
              </a:rPr>
              <a:t>TDS shall be paid within 10 days from the end of the month in which tax is deducted.  The payment shall be made to the appropriate government, which means: </a:t>
            </a:r>
          </a:p>
          <a:p>
            <a:pPr algn="just"/>
            <a:endParaRPr lang="en-IN" sz="2200" b="1" dirty="0" smtClean="0">
              <a:ln w="0"/>
              <a:solidFill>
                <a:srgbClr val="002060"/>
              </a:solidFill>
              <a:latin typeface="Verdana" pitchFamily="34" charset="0"/>
              <a:ea typeface="Verdana" pitchFamily="34" charset="0"/>
              <a:cs typeface="Verdana" pitchFamily="34" charset="0"/>
            </a:endParaRPr>
          </a:p>
          <a:p>
            <a:pPr algn="just"/>
            <a:r>
              <a:rPr lang="en-IN" sz="2200" b="1" dirty="0" smtClean="0">
                <a:ln w="0"/>
                <a:solidFill>
                  <a:srgbClr val="002060"/>
                </a:solidFill>
                <a:latin typeface="Verdana" pitchFamily="34" charset="0"/>
                <a:ea typeface="Verdana" pitchFamily="34" charset="0"/>
                <a:cs typeface="Verdana" pitchFamily="34" charset="0"/>
              </a:rPr>
              <a:t>	CENTRAL GOVERNMENT 	-   	In case of IGST &amp; CGST</a:t>
            </a:r>
          </a:p>
          <a:p>
            <a:pPr algn="just"/>
            <a:r>
              <a:rPr lang="en-IN" sz="2200" b="1" dirty="0" smtClean="0">
                <a:ln w="0"/>
                <a:solidFill>
                  <a:srgbClr val="002060"/>
                </a:solidFill>
                <a:latin typeface="Verdana" pitchFamily="34" charset="0"/>
                <a:ea typeface="Verdana" pitchFamily="34" charset="0"/>
                <a:cs typeface="Verdana" pitchFamily="34" charset="0"/>
              </a:rPr>
              <a:t>	STATE GOVERNMENT		-	In case of SGST</a:t>
            </a:r>
            <a:endParaRPr lang="en-US" sz="2200" b="1" dirty="0" smtClean="0">
              <a:ln w="0"/>
              <a:solidFill>
                <a:srgbClr val="002060"/>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ounded Rectangle 4"/>
          <p:cNvSpPr/>
          <p:nvPr/>
        </p:nvSpPr>
        <p:spPr>
          <a:xfrm>
            <a:off x="196944" y="506444"/>
            <a:ext cx="11788729" cy="5894363"/>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solidFill>
                <a:srgbClr val="002060"/>
              </a:solidFill>
            </a:endParaRPr>
          </a:p>
        </p:txBody>
      </p:sp>
      <p:sp>
        <p:nvSpPr>
          <p:cNvPr id="7" name="Rounded Rectangle 6"/>
          <p:cNvSpPr/>
          <p:nvPr/>
        </p:nvSpPr>
        <p:spPr>
          <a:xfrm>
            <a:off x="998843" y="914414"/>
            <a:ext cx="9959892"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a:r>
              <a:rPr lang="en-US" sz="3200" b="1" dirty="0" smtClean="0">
                <a:ln w="0"/>
                <a:solidFill>
                  <a:srgbClr val="002060"/>
                </a:solidFill>
                <a:ea typeface="Verdana" panose="020B0604030504040204" pitchFamily="34" charset="0"/>
                <a:cs typeface="Verdana" panose="020B0604030504040204" pitchFamily="34" charset="0"/>
              </a:rPr>
              <a:t>Further, </a:t>
            </a:r>
            <a:r>
              <a:rPr lang="en-US" sz="3200" b="1" dirty="0" err="1" smtClean="0">
                <a:ln w="0"/>
                <a:solidFill>
                  <a:srgbClr val="002060"/>
                </a:solidFill>
                <a:ea typeface="Verdana" panose="020B0604030504040204" pitchFamily="34" charset="0"/>
                <a:cs typeface="Verdana" panose="020B0604030504040204" pitchFamily="34" charset="0"/>
              </a:rPr>
              <a:t>deductors</a:t>
            </a:r>
            <a:r>
              <a:rPr lang="en-US" sz="3200" b="1" dirty="0" smtClean="0">
                <a:ln w="0"/>
                <a:solidFill>
                  <a:srgbClr val="002060"/>
                </a:solidFill>
                <a:ea typeface="Verdana" panose="020B0604030504040204" pitchFamily="34" charset="0"/>
                <a:cs typeface="Verdana" panose="020B0604030504040204" pitchFamily="34" charset="0"/>
              </a:rPr>
              <a:t> need to follow these listed procedural compliances:</a:t>
            </a:r>
            <a:endParaRPr lang="en-US" sz="3200" b="1" dirty="0">
              <a:ln w="0"/>
              <a:solidFill>
                <a:srgbClr val="002060"/>
              </a:solidFill>
              <a:ea typeface="Verdana" panose="020B0604030504040204" pitchFamily="34" charset="0"/>
              <a:cs typeface="Verdana" panose="020B0604030504040204" pitchFamily="34" charset="0"/>
            </a:endParaRPr>
          </a:p>
        </p:txBody>
      </p:sp>
      <p:sp>
        <p:nvSpPr>
          <p:cNvPr id="8" name="TextBox 7"/>
          <p:cNvSpPr txBox="1"/>
          <p:nvPr/>
        </p:nvSpPr>
        <p:spPr>
          <a:xfrm>
            <a:off x="393896" y="2037478"/>
            <a:ext cx="11324492" cy="4093428"/>
          </a:xfrm>
          <a:prstGeom prst="rect">
            <a:avLst/>
          </a:prstGeom>
          <a:noFill/>
        </p:spPr>
        <p:txBody>
          <a:bodyPr wrap="square" rtlCol="0">
            <a:spAutoFit/>
          </a:bodyPr>
          <a:lstStyle/>
          <a:p>
            <a:pPr algn="just">
              <a:buFont typeface="+mj-lt"/>
              <a:buAutoNum type="arabicPeriod"/>
            </a:pP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2000" b="1" dirty="0" err="1" smtClean="0">
                <a:ln w="0"/>
                <a:solidFill>
                  <a:srgbClr val="002060"/>
                </a:solidFill>
                <a:latin typeface="Verdana" panose="020B0604030504040204" pitchFamily="34" charset="0"/>
                <a:ea typeface="Verdana" panose="020B0604030504040204" pitchFamily="34" charset="0"/>
                <a:cs typeface="Verdana" panose="020B0604030504040204" pitchFamily="34" charset="0"/>
              </a:rPr>
              <a:t>Deductors</a:t>
            </a: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shall be registered </a:t>
            </a:r>
          </a:p>
          <a:p>
            <a:pPr algn="just">
              <a:buFont typeface="+mj-lt"/>
              <a:buAutoNum type="arabicPeriod"/>
            </a:pP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TAN/PAN is MANDATORY</a:t>
            </a:r>
          </a:p>
          <a:p>
            <a:pPr algn="just">
              <a:buFont typeface="+mj-lt"/>
              <a:buAutoNum type="arabicPeriod"/>
            </a:pP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TDS deducted should be reported in a return form GSTR 7 by the 10th day 	of the month succeeding the month in which TDS was collected.</a:t>
            </a:r>
          </a:p>
          <a:p>
            <a:pPr algn="just">
              <a:buFont typeface="+mj-lt"/>
              <a:buAutoNum type="arabicPeriod"/>
            </a:pP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The amount deposited as TDS will be reflected in the electronic cash 	ledger of the supplier.</a:t>
            </a:r>
          </a:p>
          <a:p>
            <a:pPr algn="just">
              <a:buFont typeface="+mj-lt"/>
              <a:buAutoNum type="arabicPeriod"/>
            </a:pP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They need to issue a certificate in form GSTR-7A to the 	supplier within 5 	days of deducting TDS mentioning therein the contract 	value, rate of 	deduction, amount deducted, the amount paid to the 	appropriate 	Government.</a:t>
            </a:r>
          </a:p>
          <a:p>
            <a:pPr algn="just">
              <a:buFont typeface="+mj-lt"/>
              <a:buAutoNum type="arabicPeriod"/>
            </a:pP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Non-deduction / short deduction / non-payment or short payment of TDS 	is on offence under the act for which a minimum penalty of Rs 10000/- is 	prescribed under the act.</a:t>
            </a:r>
            <a:endParaRPr lang="en-US" sz="2000" b="1" dirty="0" smtClean="0">
              <a:solidFill>
                <a:srgbClr val="00206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useBgFill="1">
        <p:nvSpPr>
          <p:cNvPr id="9" name="Rounded Rectangle 8"/>
          <p:cNvSpPr/>
          <p:nvPr/>
        </p:nvSpPr>
        <p:spPr>
          <a:xfrm>
            <a:off x="703385" y="393895"/>
            <a:ext cx="11085340" cy="604910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195794" y="1237979"/>
            <a:ext cx="9959892"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How can the </a:t>
            </a:r>
            <a:r>
              <a:rPr lang="en-US" sz="3200" b="1" dirty="0" err="1"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Deductee</a:t>
            </a:r>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 claim the benefit of TDS?</a:t>
            </a:r>
            <a:endParaRPr lang="en-US" sz="3200" b="1" dirty="0">
              <a:solidFill>
                <a:srgbClr val="002060"/>
              </a:solidFill>
            </a:endParaRPr>
          </a:p>
        </p:txBody>
      </p:sp>
      <p:sp>
        <p:nvSpPr>
          <p:cNvPr id="11" name="TextBox 10"/>
          <p:cNvSpPr txBox="1"/>
          <p:nvPr/>
        </p:nvSpPr>
        <p:spPr>
          <a:xfrm>
            <a:off x="1052725" y="2515788"/>
            <a:ext cx="10243630" cy="1815882"/>
          </a:xfrm>
          <a:prstGeom prst="rect">
            <a:avLst/>
          </a:prstGeom>
          <a:noFill/>
        </p:spPr>
        <p:txBody>
          <a:bodyPr wrap="square" rtlCol="0">
            <a:spAutoFit/>
          </a:bodyPr>
          <a:lstStyle/>
          <a:p>
            <a:pPr algn="just"/>
            <a:r>
              <a:rPr lang="en-US" sz="2800" b="1" dirty="0" smtClean="0">
                <a:solidFill>
                  <a:srgbClr val="002060"/>
                </a:solidFill>
              </a:rPr>
              <a:t>The supplier (</a:t>
            </a:r>
            <a:r>
              <a:rPr lang="en-US" sz="2800" b="1" dirty="0" err="1" smtClean="0">
                <a:solidFill>
                  <a:srgbClr val="002060"/>
                </a:solidFill>
              </a:rPr>
              <a:t>deductee</a:t>
            </a:r>
            <a:r>
              <a:rPr lang="en-US" sz="2800" b="1" dirty="0" smtClean="0">
                <a:solidFill>
                  <a:srgbClr val="002060"/>
                </a:solidFill>
              </a:rPr>
              <a:t>) shall claim credit, in his electronic cash ledger, of the tax deducted and reflected in the return  GSTR-7 filed by the </a:t>
            </a:r>
            <a:r>
              <a:rPr lang="en-US" sz="2800" b="1" dirty="0" err="1" smtClean="0">
                <a:solidFill>
                  <a:srgbClr val="002060"/>
                </a:solidFill>
              </a:rPr>
              <a:t>deductor</a:t>
            </a:r>
            <a:r>
              <a:rPr lang="en-US" sz="2800" b="1" dirty="0" smtClean="0">
                <a:solidFill>
                  <a:srgbClr val="002060"/>
                </a:solidFill>
              </a:rPr>
              <a:t>. Any amount deducted as TDS and reported in GSTR – 7 will automatically reflect in electronic cash ledger.</a:t>
            </a:r>
            <a:endParaRPr lang="en-US" sz="2800" b="1" dirty="0" smtClean="0">
              <a:ln w="0"/>
              <a:solidFill>
                <a:srgbClr val="002060"/>
              </a:solidFill>
              <a:latin typeface="Source Sans Pro"/>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Rounded Rectangle 3"/>
          <p:cNvSpPr/>
          <p:nvPr/>
        </p:nvSpPr>
        <p:spPr>
          <a:xfrm>
            <a:off x="2405604" y="407974"/>
            <a:ext cx="7934146" cy="872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Refund of the excess amount deducted</a:t>
            </a:r>
            <a:endParaRPr lang="en-US" sz="3200" b="1" dirty="0">
              <a:solidFill>
                <a:srgbClr val="002060"/>
              </a:solidFill>
            </a:endParaRPr>
          </a:p>
        </p:txBody>
      </p:sp>
      <p:sp>
        <p:nvSpPr>
          <p:cNvPr id="6" name="Rounded Rectangle 5"/>
          <p:cNvSpPr/>
          <p:nvPr/>
        </p:nvSpPr>
        <p:spPr>
          <a:xfrm>
            <a:off x="703378" y="1575583"/>
            <a:ext cx="4389120" cy="1941342"/>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smtClean="0">
                <a:solidFill>
                  <a:srgbClr val="002060"/>
                </a:solidFill>
              </a:rPr>
              <a:t>In case the amount is claimed by the taxable person in his electronic cash ledger</a:t>
            </a:r>
            <a:endParaRPr lang="en-US" sz="2400" b="1" dirty="0">
              <a:solidFill>
                <a:srgbClr val="002060"/>
              </a:solidFill>
            </a:endParaRPr>
          </a:p>
        </p:txBody>
      </p:sp>
      <p:sp>
        <p:nvSpPr>
          <p:cNvPr id="7" name="Rounded Rectangle 6"/>
          <p:cNvSpPr/>
          <p:nvPr/>
        </p:nvSpPr>
        <p:spPr>
          <a:xfrm>
            <a:off x="743236" y="3641189"/>
            <a:ext cx="4389120" cy="1941342"/>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smtClean="0">
                <a:solidFill>
                  <a:srgbClr val="002060"/>
                </a:solidFill>
              </a:rPr>
              <a:t>In case the amount is not so claimed by the dealer</a:t>
            </a:r>
            <a:endParaRPr lang="en-US" sz="2400" b="1" dirty="0">
              <a:solidFill>
                <a:srgbClr val="002060"/>
              </a:solidFill>
            </a:endParaRPr>
          </a:p>
        </p:txBody>
      </p:sp>
      <p:sp>
        <p:nvSpPr>
          <p:cNvPr id="8" name="Rounded Rectangle 7"/>
          <p:cNvSpPr/>
          <p:nvPr/>
        </p:nvSpPr>
        <p:spPr>
          <a:xfrm>
            <a:off x="5345723" y="1573238"/>
            <a:ext cx="6485205" cy="1941342"/>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dirty="0" smtClean="0">
                <a:solidFill>
                  <a:srgbClr val="002060"/>
                </a:solidFill>
              </a:rPr>
              <a:t>Refund to </a:t>
            </a:r>
            <a:r>
              <a:rPr lang="en-US" sz="2000" b="1" dirty="0" err="1" smtClean="0">
                <a:solidFill>
                  <a:srgbClr val="002060"/>
                </a:solidFill>
              </a:rPr>
              <a:t>deductor</a:t>
            </a:r>
            <a:r>
              <a:rPr lang="en-US" sz="2000" b="1" dirty="0" smtClean="0">
                <a:solidFill>
                  <a:srgbClr val="002060"/>
                </a:solidFill>
              </a:rPr>
              <a:t> is not possible in such case. However, </a:t>
            </a:r>
            <a:r>
              <a:rPr lang="en-US" sz="2000" b="1" dirty="0" err="1" smtClean="0">
                <a:solidFill>
                  <a:srgbClr val="002060"/>
                </a:solidFill>
              </a:rPr>
              <a:t>deductee</a:t>
            </a:r>
            <a:r>
              <a:rPr lang="en-US" sz="2000" b="1" dirty="0" smtClean="0">
                <a:solidFill>
                  <a:srgbClr val="002060"/>
                </a:solidFill>
              </a:rPr>
              <a:t> can claim a refund of tax subject to refund provisions of the act. Practically it is not possible to claim any erroneous deduction of TDS by the </a:t>
            </a:r>
            <a:r>
              <a:rPr lang="en-US" sz="2000" b="1" dirty="0" err="1" smtClean="0">
                <a:solidFill>
                  <a:srgbClr val="002060"/>
                </a:solidFill>
              </a:rPr>
              <a:t>deductor</a:t>
            </a:r>
            <a:r>
              <a:rPr lang="en-US" sz="2000" b="1" dirty="0" smtClean="0">
                <a:solidFill>
                  <a:srgbClr val="002060"/>
                </a:solidFill>
              </a:rPr>
              <a:t>. </a:t>
            </a:r>
            <a:endParaRPr lang="en-US" sz="2000" b="1" dirty="0">
              <a:solidFill>
                <a:srgbClr val="002060"/>
              </a:solidFill>
            </a:endParaRPr>
          </a:p>
        </p:txBody>
      </p:sp>
      <p:sp>
        <p:nvSpPr>
          <p:cNvPr id="9" name="Rounded Rectangle 8"/>
          <p:cNvSpPr/>
          <p:nvPr/>
        </p:nvSpPr>
        <p:spPr>
          <a:xfrm>
            <a:off x="5397292" y="3666980"/>
            <a:ext cx="6391435" cy="1941342"/>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dirty="0" smtClean="0">
                <a:solidFill>
                  <a:srgbClr val="002060"/>
                </a:solidFill>
              </a:rPr>
              <a:t>Refund of erroneous excess TDS deducted is possible to </a:t>
            </a:r>
            <a:r>
              <a:rPr lang="en-US" sz="2000" b="1" dirty="0" err="1" smtClean="0">
                <a:solidFill>
                  <a:srgbClr val="002060"/>
                </a:solidFill>
              </a:rPr>
              <a:t>deductor</a:t>
            </a:r>
            <a:r>
              <a:rPr lang="en-US" sz="2000" b="1" dirty="0" smtClean="0">
                <a:solidFill>
                  <a:srgbClr val="002060"/>
                </a:solidFill>
              </a:rPr>
              <a:t>, subject to refund provision and procedure of the act.  (This condition arises when </a:t>
            </a:r>
            <a:r>
              <a:rPr lang="en-US" sz="2000" b="1" dirty="0" err="1" smtClean="0">
                <a:solidFill>
                  <a:srgbClr val="002060"/>
                </a:solidFill>
              </a:rPr>
              <a:t>deductor</a:t>
            </a:r>
            <a:r>
              <a:rPr lang="en-US" sz="2000" b="1" dirty="0" smtClean="0">
                <a:solidFill>
                  <a:srgbClr val="002060"/>
                </a:solidFill>
              </a:rPr>
              <a:t> not filed return GSTR-7) </a:t>
            </a:r>
            <a:endParaRPr lang="en-US" sz="2000" b="1" dirty="0">
              <a:solidFill>
                <a:srgbClr val="00206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useBgFill="1">
        <p:nvSpPr>
          <p:cNvPr id="9" name="Rounded Rectangle 8"/>
          <p:cNvSpPr/>
          <p:nvPr/>
        </p:nvSpPr>
        <p:spPr>
          <a:xfrm>
            <a:off x="836121" y="2"/>
            <a:ext cx="11085340" cy="6428255"/>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209860" y="182881"/>
            <a:ext cx="9959892" cy="99880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The preconditions for registering under GST as a                tax </a:t>
            </a:r>
            <a:r>
              <a:rPr lang="en-US" sz="3200" b="1" dirty="0" err="1"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deductor</a:t>
            </a:r>
            <a:r>
              <a:rPr lang="en-US" sz="3200" b="1" dirty="0" smtClean="0">
                <a:ln w="0"/>
                <a:solidFill>
                  <a:srgbClr val="002060"/>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 are : </a:t>
            </a:r>
            <a:endParaRPr lang="en-US" sz="3200" b="1" dirty="0">
              <a:solidFill>
                <a:srgbClr val="002060"/>
              </a:solidFill>
            </a:endParaRPr>
          </a:p>
        </p:txBody>
      </p:sp>
      <p:sp>
        <p:nvSpPr>
          <p:cNvPr id="11" name="TextBox 10"/>
          <p:cNvSpPr txBox="1"/>
          <p:nvPr/>
        </p:nvSpPr>
        <p:spPr>
          <a:xfrm>
            <a:off x="1037979" y="1139483"/>
            <a:ext cx="10243630" cy="6020110"/>
          </a:xfrm>
          <a:prstGeom prst="rect">
            <a:avLst/>
          </a:prstGeom>
          <a:noFill/>
        </p:spPr>
        <p:txBody>
          <a:bodyPr wrap="square" rtlCol="0">
            <a:spAutoFit/>
          </a:bodyPr>
          <a:lstStyle/>
          <a:p>
            <a:pPr marL="342900" marR="0" lvl="0" indent="-342900" algn="just">
              <a:lnSpc>
                <a:spcPct val="107000"/>
              </a:lnSpc>
              <a:spcBef>
                <a:spcPts val="0"/>
              </a:spcBef>
              <a:spcAft>
                <a:spcPts val="0"/>
              </a:spcAft>
              <a:buFont typeface="+mj-lt"/>
              <a:buAutoNum type="arabicPeriod"/>
            </a:pPr>
            <a:r>
              <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Applicant must have a valid PAN or a TAN.</a:t>
            </a:r>
          </a:p>
          <a:p>
            <a:pPr marL="342900" marR="0" lvl="0" indent="-342900" algn="just">
              <a:lnSpc>
                <a:spcPct val="107000"/>
              </a:lnSpc>
              <a:spcBef>
                <a:spcPts val="0"/>
              </a:spcBef>
              <a:spcAft>
                <a:spcPts val="0"/>
              </a:spcAft>
              <a:buFont typeface="+mj-lt"/>
              <a:buAutoNum type="arabicPeriod"/>
            </a:pPr>
            <a:r>
              <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Valid mobile number.</a:t>
            </a:r>
          </a:p>
          <a:p>
            <a:pPr marL="342900" marR="0" lvl="0" indent="-342900" algn="just">
              <a:lnSpc>
                <a:spcPct val="107000"/>
              </a:lnSpc>
              <a:spcBef>
                <a:spcPts val="0"/>
              </a:spcBef>
              <a:spcAft>
                <a:spcPts val="0"/>
              </a:spcAft>
              <a:buFont typeface="+mj-lt"/>
              <a:buAutoNum type="arabicPeriod"/>
            </a:pPr>
            <a:r>
              <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Valid E-mail ID.</a:t>
            </a:r>
          </a:p>
          <a:p>
            <a:pPr marL="342900" marR="0" lvl="0" indent="-342900" algn="just">
              <a:lnSpc>
                <a:spcPct val="107000"/>
              </a:lnSpc>
              <a:spcBef>
                <a:spcPts val="0"/>
              </a:spcBef>
              <a:spcAft>
                <a:spcPts val="0"/>
              </a:spcAft>
              <a:buFont typeface="+mj-lt"/>
              <a:buAutoNum type="arabicPeriod"/>
            </a:pPr>
            <a:r>
              <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Applicant must have the following documents  and information on all mandatory fields as required for registration.  </a:t>
            </a:r>
          </a:p>
          <a:p>
            <a:pPr marL="342900" marR="0" lvl="0" indent="-342900" algn="just">
              <a:lnSpc>
                <a:spcPct val="107000"/>
              </a:lnSpc>
              <a:spcBef>
                <a:spcPts val="0"/>
              </a:spcBef>
              <a:spcAft>
                <a:spcPts val="0"/>
              </a:spcAft>
            </a:pPr>
            <a:r>
              <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(a) Passport size photo (&lt;100KB in JPEG format)	</a:t>
            </a:r>
          </a:p>
          <a:p>
            <a:pPr marL="342900" marR="0" lvl="0" indent="-342900" algn="just">
              <a:lnSpc>
                <a:spcPct val="107000"/>
              </a:lnSpc>
              <a:spcBef>
                <a:spcPts val="0"/>
              </a:spcBef>
              <a:spcAft>
                <a:spcPts val="0"/>
              </a:spcAft>
            </a:pPr>
            <a:r>
              <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(b) PAN card</a:t>
            </a:r>
          </a:p>
          <a:p>
            <a:pPr marL="342900" marR="0" lvl="0" indent="-342900" algn="just">
              <a:lnSpc>
                <a:spcPct val="107000"/>
              </a:lnSpc>
              <a:spcBef>
                <a:spcPts val="0"/>
              </a:spcBef>
              <a:spcAft>
                <a:spcPts val="0"/>
              </a:spcAft>
            </a:pPr>
            <a:r>
              <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(c) </a:t>
            </a:r>
            <a:r>
              <a:rPr lang="en-US" sz="2000" u="sng"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Address proof </a:t>
            </a:r>
          </a:p>
          <a:p>
            <a:pPr marL="342900" marR="0" lvl="0" indent="-342900" algn="just">
              <a:lnSpc>
                <a:spcPct val="107000"/>
              </a:lnSpc>
              <a:spcBef>
                <a:spcPts val="0"/>
              </a:spcBef>
              <a:spcAft>
                <a:spcPts val="0"/>
              </a:spcAft>
            </a:pPr>
            <a:r>
              <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for Own premises</a:t>
            </a:r>
            <a:r>
              <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Latest Property Tax receipt or Electricity bill		    		    </a:t>
            </a: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for Rented or Leased premises</a:t>
            </a:r>
            <a:r>
              <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Valid Rent / Lease agreement 		    	    along with ownership proof like property tax receipt or electricity bill  </a:t>
            </a:r>
          </a:p>
          <a:p>
            <a:pPr marL="342900" marR="0" lvl="0" indent="-342900" algn="just">
              <a:lnSpc>
                <a:spcPct val="107000"/>
              </a:lnSpc>
              <a:spcBef>
                <a:spcPts val="0"/>
              </a:spcBef>
              <a:spcAft>
                <a:spcPts val="0"/>
              </a:spcAft>
            </a:pPr>
            <a:r>
              <a:rPr lang="en-IN"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IN"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for premises not covered above</a:t>
            </a:r>
            <a:r>
              <a:rPr lang="en-IN"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A consent letter with any  	    	   		    document in support of the ownership like property tax or electricity bill</a:t>
            </a:r>
          </a:p>
          <a:p>
            <a:pPr marL="342900" marR="0" lvl="0" indent="-342900" algn="just">
              <a:lnSpc>
                <a:spcPct val="107000"/>
              </a:lnSpc>
              <a:spcBef>
                <a:spcPts val="0"/>
              </a:spcBef>
              <a:spcAft>
                <a:spcPts val="0"/>
              </a:spcAft>
            </a:pPr>
            <a:r>
              <a:rPr lang="en-IN"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(d) DSC of the DDO.</a:t>
            </a:r>
          </a:p>
          <a:p>
            <a:pPr marL="342900" marR="0" lvl="0" indent="-342900" algn="just">
              <a:lnSpc>
                <a:spcPct val="107000"/>
              </a:lnSpc>
              <a:spcBef>
                <a:spcPts val="0"/>
              </a:spcBef>
              <a:spcAft>
                <a:spcPts val="0"/>
              </a:spcAft>
            </a:pPr>
            <a:r>
              <a:rPr lang="en-IN"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(e) If authorized signatory is other than DDO then passport size photo of </a:t>
            </a:r>
          </a:p>
          <a:p>
            <a:pPr marL="342900" marR="0" lvl="0" indent="-342900" algn="just">
              <a:lnSpc>
                <a:spcPct val="107000"/>
              </a:lnSpc>
              <a:spcBef>
                <a:spcPts val="0"/>
              </a:spcBef>
              <a:spcAft>
                <a:spcPts val="0"/>
              </a:spcAft>
            </a:pPr>
            <a:r>
              <a:rPr lang="en-IN"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such person.</a:t>
            </a:r>
            <a:endParaRPr lang="en-US" sz="2000"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342900" marR="0" lvl="0" indent="-342900" algn="just">
              <a:lnSpc>
                <a:spcPct val="107000"/>
              </a:lnSpc>
              <a:spcBef>
                <a:spcPts val="0"/>
              </a:spcBef>
              <a:spcAft>
                <a:spcPts val="0"/>
              </a:spcAft>
            </a:pP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a:t>
            </a:r>
          </a:p>
          <a:p>
            <a:pPr marL="342900" marR="0" lvl="0" indent="-342900" algn="just">
              <a:lnSpc>
                <a:spcPct val="107000"/>
              </a:lnSpc>
              <a:spcBef>
                <a:spcPts val="0"/>
              </a:spcBef>
              <a:spcAft>
                <a:spcPts val="0"/>
              </a:spcAft>
            </a:pPr>
            <a:r>
              <a:rPr lang="en-US" sz="2000" b="1" dirty="0" smtClean="0">
                <a:ln w="0"/>
                <a:solidFill>
                  <a:srgbClr val="002060"/>
                </a:solidFill>
                <a:latin typeface="Verdana" panose="020B0604030504040204" pitchFamily="34" charset="0"/>
                <a:ea typeface="Verdana" panose="020B0604030504040204" pitchFamily="34" charset="0"/>
                <a:cs typeface="Verdana" panose="020B0604030504040204" pitchFamily="34" charset="0"/>
              </a:rPr>
              <a:t>	</a:t>
            </a:r>
            <a:endParaRPr lang="en-US" sz="2000" b="1" dirty="0">
              <a:solidFill>
                <a:srgbClr val="00206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29614" y="509905"/>
            <a:ext cx="1854201" cy="51943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Start</a:t>
            </a:r>
          </a:p>
        </p:txBody>
      </p:sp>
      <p:cxnSp>
        <p:nvCxnSpPr>
          <p:cNvPr id="5" name="Straight Arrow Connector 4"/>
          <p:cNvCxnSpPr/>
          <p:nvPr/>
        </p:nvCxnSpPr>
        <p:spPr>
          <a:xfrm>
            <a:off x="1663067" y="1082042"/>
            <a:ext cx="15241" cy="2292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92125" y="1289052"/>
            <a:ext cx="2332990" cy="126809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Click of Application Registration as </a:t>
            </a:r>
            <a:r>
              <a:rPr lang="en-US" dirty="0" smtClean="0"/>
              <a:t>tax </a:t>
            </a:r>
            <a:r>
              <a:rPr lang="en-US" dirty="0" err="1" smtClean="0"/>
              <a:t>deductor</a:t>
            </a:r>
            <a:r>
              <a:rPr lang="en-US" dirty="0" smtClean="0"/>
              <a:t> </a:t>
            </a:r>
            <a:r>
              <a:rPr lang="en-US" dirty="0"/>
              <a:t>/ Tax collector</a:t>
            </a:r>
          </a:p>
        </p:txBody>
      </p:sp>
      <p:cxnSp>
        <p:nvCxnSpPr>
          <p:cNvPr id="3" name="Straight Arrow Connector 2"/>
          <p:cNvCxnSpPr/>
          <p:nvPr/>
        </p:nvCxnSpPr>
        <p:spPr>
          <a:xfrm>
            <a:off x="1612904" y="2595245"/>
            <a:ext cx="6985" cy="4152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13716" y="2970530"/>
            <a:ext cx="2316480" cy="1092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Enter PAN/TAN, E-mail ID and mobile No</a:t>
            </a:r>
          </a:p>
        </p:txBody>
      </p:sp>
      <p:cxnSp>
        <p:nvCxnSpPr>
          <p:cNvPr id="8" name="Straight Arrow Connector 7"/>
          <p:cNvCxnSpPr>
            <a:stCxn id="7" idx="2"/>
          </p:cNvCxnSpPr>
          <p:nvPr/>
        </p:nvCxnSpPr>
        <p:spPr>
          <a:xfrm>
            <a:off x="1671958" y="4062730"/>
            <a:ext cx="635" cy="342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Flowchart: Decision 8"/>
          <p:cNvSpPr/>
          <p:nvPr/>
        </p:nvSpPr>
        <p:spPr>
          <a:xfrm>
            <a:off x="501016" y="4446905"/>
            <a:ext cx="2393950" cy="1539240"/>
          </a:xfrm>
          <a:prstGeom prst="flowChartDecisi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a:t>Is validation successfull ?</a:t>
            </a:r>
          </a:p>
        </p:txBody>
      </p:sp>
      <p:cxnSp>
        <p:nvCxnSpPr>
          <p:cNvPr id="12" name="Straight Connector 11"/>
          <p:cNvCxnSpPr/>
          <p:nvPr/>
        </p:nvCxnSpPr>
        <p:spPr>
          <a:xfrm>
            <a:off x="198124" y="3496945"/>
            <a:ext cx="13335" cy="17640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9" idx="1"/>
          </p:cNvCxnSpPr>
          <p:nvPr/>
        </p:nvCxnSpPr>
        <p:spPr>
          <a:xfrm>
            <a:off x="224155" y="5208270"/>
            <a:ext cx="276860" cy="8255"/>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1911" y="4300220"/>
            <a:ext cx="395605" cy="2895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800"/>
              <a:t>No</a:t>
            </a:r>
          </a:p>
        </p:txBody>
      </p:sp>
      <p:cxnSp>
        <p:nvCxnSpPr>
          <p:cNvPr id="15" name="Straight Arrow Connector 14"/>
          <p:cNvCxnSpPr>
            <a:stCxn id="9" idx="3"/>
          </p:cNvCxnSpPr>
          <p:nvPr/>
        </p:nvCxnSpPr>
        <p:spPr>
          <a:xfrm>
            <a:off x="2894965" y="5216525"/>
            <a:ext cx="534670" cy="5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397886" y="4515487"/>
            <a:ext cx="1725294" cy="125031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Generation of Temporary Reference number</a:t>
            </a:r>
          </a:p>
        </p:txBody>
      </p:sp>
      <p:cxnSp>
        <p:nvCxnSpPr>
          <p:cNvPr id="18" name="Straight Arrow Connector 17"/>
          <p:cNvCxnSpPr>
            <a:stCxn id="16" idx="3"/>
          </p:cNvCxnSpPr>
          <p:nvPr/>
        </p:nvCxnSpPr>
        <p:spPr>
          <a:xfrm>
            <a:off x="5123183" y="5140960"/>
            <a:ext cx="407035" cy="44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5530854" y="4525647"/>
            <a:ext cx="2040254" cy="119824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Fill form, upload documents and attach signatures DSC/EVC/E-Sign</a:t>
            </a:r>
          </a:p>
        </p:txBody>
      </p:sp>
      <p:cxnSp>
        <p:nvCxnSpPr>
          <p:cNvPr id="20" name="Straight Arrow Connector 19"/>
          <p:cNvCxnSpPr/>
          <p:nvPr/>
        </p:nvCxnSpPr>
        <p:spPr>
          <a:xfrm flipV="1">
            <a:off x="6424295" y="3918587"/>
            <a:ext cx="0" cy="59245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Flowchart: Terminator 20"/>
          <p:cNvSpPr/>
          <p:nvPr/>
        </p:nvSpPr>
        <p:spPr>
          <a:xfrm>
            <a:off x="5558791" y="3274060"/>
            <a:ext cx="1669415" cy="579120"/>
          </a:xfrm>
          <a:prstGeom prst="flowChartTermina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Click submit</a:t>
            </a:r>
          </a:p>
        </p:txBody>
      </p:sp>
      <p:cxnSp>
        <p:nvCxnSpPr>
          <p:cNvPr id="22" name="Straight Arrow Connector 21"/>
          <p:cNvCxnSpPr>
            <a:stCxn id="21" idx="0"/>
          </p:cNvCxnSpPr>
          <p:nvPr/>
        </p:nvCxnSpPr>
        <p:spPr>
          <a:xfrm flipH="1" flipV="1">
            <a:off x="6393183" y="2891790"/>
            <a:ext cx="635" cy="3822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5059045" y="869317"/>
            <a:ext cx="2513330" cy="201358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Validation of form data with external agencies (MCA, UIDAI, CBDT, DGFT) &amp; validation of signature</a:t>
            </a:r>
          </a:p>
        </p:txBody>
      </p:sp>
      <p:cxnSp>
        <p:nvCxnSpPr>
          <p:cNvPr id="24" name="Straight Arrow Connector 23"/>
          <p:cNvCxnSpPr>
            <a:stCxn id="23" idx="3"/>
          </p:cNvCxnSpPr>
          <p:nvPr/>
        </p:nvCxnSpPr>
        <p:spPr>
          <a:xfrm>
            <a:off x="7572375" y="1876425"/>
            <a:ext cx="340996" cy="5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Flowchart: Decision 24"/>
          <p:cNvSpPr/>
          <p:nvPr/>
        </p:nvSpPr>
        <p:spPr>
          <a:xfrm>
            <a:off x="8004174" y="1090297"/>
            <a:ext cx="1408430" cy="1539875"/>
          </a:xfrm>
          <a:prstGeom prst="flowChartDecisi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sym typeface="+mn-ea"/>
              </a:rPr>
              <a:t>Is validation successfull ?</a:t>
            </a:r>
          </a:p>
        </p:txBody>
      </p:sp>
      <p:cxnSp>
        <p:nvCxnSpPr>
          <p:cNvPr id="26" name="Straight Arrow Connector 25"/>
          <p:cNvCxnSpPr>
            <a:endCxn id="7" idx="1"/>
          </p:cNvCxnSpPr>
          <p:nvPr/>
        </p:nvCxnSpPr>
        <p:spPr>
          <a:xfrm flipV="1">
            <a:off x="172720" y="3516632"/>
            <a:ext cx="340996" cy="3365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25" idx="2"/>
          </p:cNvCxnSpPr>
          <p:nvPr/>
        </p:nvCxnSpPr>
        <p:spPr>
          <a:xfrm flipH="1">
            <a:off x="8695691" y="2630170"/>
            <a:ext cx="12700" cy="24345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7635878" y="5040630"/>
            <a:ext cx="1079500" cy="260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5" idx="3"/>
          </p:cNvCxnSpPr>
          <p:nvPr/>
        </p:nvCxnSpPr>
        <p:spPr>
          <a:xfrm flipV="1">
            <a:off x="9412609" y="1854835"/>
            <a:ext cx="203835" cy="57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9600566" y="1772285"/>
            <a:ext cx="394334" cy="1447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700"/>
              <a:t>Yes</a:t>
            </a:r>
          </a:p>
        </p:txBody>
      </p:sp>
      <p:cxnSp>
        <p:nvCxnSpPr>
          <p:cNvPr id="32" name="Straight Arrow Connector 31"/>
          <p:cNvCxnSpPr>
            <a:stCxn id="31" idx="3"/>
          </p:cNvCxnSpPr>
          <p:nvPr/>
        </p:nvCxnSpPr>
        <p:spPr>
          <a:xfrm flipV="1">
            <a:off x="9994900" y="1838960"/>
            <a:ext cx="302260" cy="57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10285095" y="643892"/>
            <a:ext cx="1750695" cy="219646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Generation of ARN and communicated to applicant through SMS and email</a:t>
            </a:r>
          </a:p>
        </p:txBody>
      </p:sp>
      <p:cxnSp>
        <p:nvCxnSpPr>
          <p:cNvPr id="35" name="Straight Arrow Connector 34"/>
          <p:cNvCxnSpPr>
            <a:stCxn id="34" idx="2"/>
          </p:cNvCxnSpPr>
          <p:nvPr/>
        </p:nvCxnSpPr>
        <p:spPr>
          <a:xfrm>
            <a:off x="11160763" y="2840355"/>
            <a:ext cx="635" cy="8686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9410701" y="3747770"/>
            <a:ext cx="2659380" cy="15925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Application form data and documents and passed on to control &amp; state tax authorities</a:t>
            </a:r>
          </a:p>
        </p:txBody>
      </p:sp>
      <p:sp>
        <p:nvSpPr>
          <p:cNvPr id="37" name="Rectangle 36"/>
          <p:cNvSpPr/>
          <p:nvPr/>
        </p:nvSpPr>
        <p:spPr>
          <a:xfrm>
            <a:off x="8449313" y="3684907"/>
            <a:ext cx="433705" cy="2495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000"/>
              <a:t>No</a:t>
            </a:r>
          </a:p>
        </p:txBody>
      </p:sp>
      <p:sp>
        <p:nvSpPr>
          <p:cNvPr id="2" name="Rounded Rectangle 1"/>
          <p:cNvSpPr/>
          <p:nvPr/>
        </p:nvSpPr>
        <p:spPr>
          <a:xfrm>
            <a:off x="415289" y="102872"/>
            <a:ext cx="6805931" cy="2635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l"/>
            <a:r>
              <a:rPr lang="en-US" b="1" dirty="0"/>
              <a:t>Applying for Registration as </a:t>
            </a:r>
            <a:r>
              <a:rPr lang="en-US" b="1" dirty="0" smtClean="0"/>
              <a:t>tax </a:t>
            </a:r>
            <a:r>
              <a:rPr lang="en-US" b="1" dirty="0" err="1" smtClean="0"/>
              <a:t>deductor</a:t>
            </a:r>
            <a:r>
              <a:rPr lang="en-US" b="1" dirty="0" smtClean="0"/>
              <a:t> </a:t>
            </a:r>
            <a:r>
              <a:rPr lang="en-US" b="1" dirty="0"/>
              <a:t>on the GST Portal</a:t>
            </a:r>
          </a:p>
        </p:txBody>
      </p:sp>
      <p:sp>
        <p:nvSpPr>
          <p:cNvPr id="10" name="Oval Callout 9"/>
          <p:cNvSpPr/>
          <p:nvPr/>
        </p:nvSpPr>
        <p:spPr>
          <a:xfrm>
            <a:off x="8590915" y="156212"/>
            <a:ext cx="1473835" cy="855345"/>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a:t>Form successfully submitted</a:t>
            </a:r>
          </a:p>
        </p:txBody>
      </p:sp>
      <p:sp>
        <p:nvSpPr>
          <p:cNvPr id="17" name="Oval Callout 16"/>
          <p:cNvSpPr/>
          <p:nvPr/>
        </p:nvSpPr>
        <p:spPr>
          <a:xfrm>
            <a:off x="2167255" y="4273550"/>
            <a:ext cx="1039495" cy="487680"/>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900"/>
              <a:t>Validation of entries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956800" cy="801994"/>
          </a:xfrm>
        </p:spPr>
        <p:txBody>
          <a:bodyPr>
            <a:normAutofit/>
          </a:bodyPr>
          <a:lstStyle/>
          <a:p>
            <a:r>
              <a:rPr lang="en-GB" sz="2800" b="1" dirty="0" smtClean="0">
                <a:solidFill>
                  <a:srgbClr val="002060"/>
                </a:solidFill>
              </a:rPr>
              <a:t>Registration Procedure:</a:t>
            </a:r>
            <a:endParaRPr lang="en-GB" sz="2800" b="1" dirty="0">
              <a:solidFill>
                <a:srgbClr val="002060"/>
              </a:solidFill>
            </a:endParaRPr>
          </a:p>
        </p:txBody>
      </p:sp>
      <p:sp>
        <p:nvSpPr>
          <p:cNvPr id="3" name="Content Placeholder 2"/>
          <p:cNvSpPr>
            <a:spLocks noGrp="1"/>
          </p:cNvSpPr>
          <p:nvPr>
            <p:ph idx="1"/>
          </p:nvPr>
        </p:nvSpPr>
        <p:spPr>
          <a:xfrm>
            <a:off x="609600" y="1054525"/>
            <a:ext cx="9956800" cy="5316778"/>
          </a:xfrm>
        </p:spPr>
        <p:txBody>
          <a:bodyPr>
            <a:normAutofit fontScale="70000" lnSpcReduction="20000"/>
          </a:bodyPr>
          <a:lstStyle/>
          <a:p>
            <a:pPr>
              <a:buNone/>
            </a:pPr>
            <a:r>
              <a:rPr lang="en-GB" dirty="0" smtClean="0">
                <a:solidFill>
                  <a:srgbClr val="002060"/>
                </a:solidFill>
              </a:rPr>
              <a:t>     </a:t>
            </a:r>
            <a:r>
              <a:rPr lang="en-US" dirty="0" smtClean="0">
                <a:solidFill>
                  <a:srgbClr val="002060"/>
                </a:solidFill>
              </a:rPr>
              <a:t> 1. Access the link </a:t>
            </a:r>
            <a:r>
              <a:rPr lang="en-US" b="1" u="sng" dirty="0" smtClean="0">
                <a:solidFill>
                  <a:srgbClr val="002060"/>
                </a:solidFill>
              </a:rPr>
              <a:t>www.gst.gov.in</a:t>
            </a:r>
            <a:endParaRPr lang="en-GB" dirty="0" smtClean="0">
              <a:solidFill>
                <a:srgbClr val="002060"/>
              </a:solidFill>
            </a:endParaRPr>
          </a:p>
          <a:p>
            <a:r>
              <a:rPr lang="en-US" dirty="0" smtClean="0">
                <a:solidFill>
                  <a:srgbClr val="002060"/>
                </a:solidFill>
              </a:rPr>
              <a:t>2. Click the </a:t>
            </a:r>
            <a:r>
              <a:rPr lang="en-US" b="1" dirty="0" smtClean="0">
                <a:solidFill>
                  <a:srgbClr val="002060"/>
                </a:solidFill>
              </a:rPr>
              <a:t>REGISTER NOW</a:t>
            </a:r>
            <a:r>
              <a:rPr lang="en-US" dirty="0" smtClean="0">
                <a:solidFill>
                  <a:srgbClr val="002060"/>
                </a:solidFill>
              </a:rPr>
              <a:t> link.</a:t>
            </a:r>
            <a:endParaRPr lang="en-GB" dirty="0" smtClean="0">
              <a:solidFill>
                <a:srgbClr val="002060"/>
              </a:solidFill>
            </a:endParaRPr>
          </a:p>
          <a:p>
            <a:r>
              <a:rPr lang="en-US" dirty="0" smtClean="0">
                <a:solidFill>
                  <a:srgbClr val="002060"/>
                </a:solidFill>
              </a:rPr>
              <a:t>3. Select the </a:t>
            </a:r>
            <a:r>
              <a:rPr lang="en-US" b="1" dirty="0" smtClean="0">
                <a:solidFill>
                  <a:srgbClr val="002060"/>
                </a:solidFill>
              </a:rPr>
              <a:t>New Registration</a:t>
            </a:r>
            <a:r>
              <a:rPr lang="en-US" dirty="0" smtClean="0">
                <a:solidFill>
                  <a:srgbClr val="002060"/>
                </a:solidFill>
              </a:rPr>
              <a:t> option.</a:t>
            </a:r>
            <a:endParaRPr lang="en-GB" dirty="0" smtClean="0">
              <a:solidFill>
                <a:srgbClr val="002060"/>
              </a:solidFill>
            </a:endParaRPr>
          </a:p>
          <a:p>
            <a:r>
              <a:rPr lang="en-US" dirty="0" smtClean="0">
                <a:solidFill>
                  <a:srgbClr val="002060"/>
                </a:solidFill>
              </a:rPr>
              <a:t>4. In the ‘</a:t>
            </a:r>
            <a:r>
              <a:rPr lang="en-US" b="1" dirty="0" smtClean="0">
                <a:solidFill>
                  <a:srgbClr val="002060"/>
                </a:solidFill>
              </a:rPr>
              <a:t>I am a’</a:t>
            </a:r>
            <a:r>
              <a:rPr lang="en-US" dirty="0" smtClean="0">
                <a:solidFill>
                  <a:srgbClr val="002060"/>
                </a:solidFill>
              </a:rPr>
              <a:t> drop down list; select the </a:t>
            </a:r>
            <a:r>
              <a:rPr lang="en-US" b="1" dirty="0" smtClean="0">
                <a:solidFill>
                  <a:srgbClr val="002060"/>
                </a:solidFill>
              </a:rPr>
              <a:t>tax </a:t>
            </a:r>
            <a:r>
              <a:rPr lang="en-US" b="1" dirty="0" err="1" smtClean="0">
                <a:solidFill>
                  <a:srgbClr val="002060"/>
                </a:solidFill>
              </a:rPr>
              <a:t>deductor</a:t>
            </a:r>
            <a:r>
              <a:rPr lang="en-US" dirty="0" smtClean="0">
                <a:solidFill>
                  <a:srgbClr val="002060"/>
                </a:solidFill>
              </a:rPr>
              <a:t> as the type of tax </a:t>
            </a:r>
            <a:r>
              <a:rPr lang="en-US" dirty="0" err="1" smtClean="0">
                <a:solidFill>
                  <a:srgbClr val="002060"/>
                </a:solidFill>
              </a:rPr>
              <a:t>deductor</a:t>
            </a:r>
            <a:r>
              <a:rPr lang="en-US" dirty="0" smtClean="0">
                <a:solidFill>
                  <a:srgbClr val="002060"/>
                </a:solidFill>
              </a:rPr>
              <a:t> to be registered.</a:t>
            </a:r>
            <a:endParaRPr lang="en-GB" dirty="0" smtClean="0">
              <a:solidFill>
                <a:srgbClr val="002060"/>
              </a:solidFill>
            </a:endParaRPr>
          </a:p>
          <a:p>
            <a:r>
              <a:rPr lang="en-US" dirty="0" smtClean="0">
                <a:solidFill>
                  <a:srgbClr val="002060"/>
                </a:solidFill>
              </a:rPr>
              <a:t>5. In the </a:t>
            </a:r>
            <a:r>
              <a:rPr lang="en-US" b="1" dirty="0" smtClean="0">
                <a:solidFill>
                  <a:srgbClr val="002060"/>
                </a:solidFill>
              </a:rPr>
              <a:t>State/UT</a:t>
            </a:r>
            <a:r>
              <a:rPr lang="en-US" dirty="0" smtClean="0">
                <a:solidFill>
                  <a:srgbClr val="002060"/>
                </a:solidFill>
              </a:rPr>
              <a:t> drop down list, select </a:t>
            </a:r>
            <a:r>
              <a:rPr lang="en-US" b="1" dirty="0" smtClean="0">
                <a:solidFill>
                  <a:srgbClr val="002060"/>
                </a:solidFill>
              </a:rPr>
              <a:t>Bihar </a:t>
            </a:r>
            <a:r>
              <a:rPr lang="en-US" dirty="0" smtClean="0">
                <a:solidFill>
                  <a:srgbClr val="002060"/>
                </a:solidFill>
              </a:rPr>
              <a:t>state.</a:t>
            </a:r>
            <a:endParaRPr lang="en-GB" dirty="0" smtClean="0">
              <a:solidFill>
                <a:srgbClr val="002060"/>
              </a:solidFill>
            </a:endParaRPr>
          </a:p>
          <a:p>
            <a:r>
              <a:rPr lang="en-US" dirty="0" smtClean="0">
                <a:solidFill>
                  <a:srgbClr val="002060"/>
                </a:solidFill>
              </a:rPr>
              <a:t>6. In the </a:t>
            </a:r>
            <a:r>
              <a:rPr lang="en-US" b="1" dirty="0" smtClean="0">
                <a:solidFill>
                  <a:srgbClr val="002060"/>
                </a:solidFill>
              </a:rPr>
              <a:t>District</a:t>
            </a:r>
            <a:r>
              <a:rPr lang="en-US" dirty="0" smtClean="0">
                <a:solidFill>
                  <a:srgbClr val="002060"/>
                </a:solidFill>
              </a:rPr>
              <a:t> drop down list, select the appropriate district.</a:t>
            </a:r>
            <a:endParaRPr lang="en-GB" dirty="0" smtClean="0">
              <a:solidFill>
                <a:srgbClr val="002060"/>
              </a:solidFill>
            </a:endParaRPr>
          </a:p>
          <a:p>
            <a:r>
              <a:rPr lang="en-US" dirty="0" smtClean="0">
                <a:solidFill>
                  <a:srgbClr val="002060"/>
                </a:solidFill>
              </a:rPr>
              <a:t>7. In the </a:t>
            </a:r>
            <a:r>
              <a:rPr lang="en-US" b="1" dirty="0" smtClean="0">
                <a:solidFill>
                  <a:srgbClr val="002060"/>
                </a:solidFill>
              </a:rPr>
              <a:t>Legal Name of Business (As mentioned in PAN/TAN) </a:t>
            </a:r>
            <a:r>
              <a:rPr lang="en-US" dirty="0" smtClean="0">
                <a:solidFill>
                  <a:srgbClr val="002060"/>
                </a:solidFill>
              </a:rPr>
              <a:t>field, enter the business name as in the data of </a:t>
            </a:r>
            <a:r>
              <a:rPr lang="en-US" b="1" dirty="0" smtClean="0">
                <a:solidFill>
                  <a:srgbClr val="002060"/>
                </a:solidFill>
              </a:rPr>
              <a:t>CBDT.</a:t>
            </a:r>
            <a:endParaRPr lang="en-GB" b="1" dirty="0" smtClean="0">
              <a:solidFill>
                <a:srgbClr val="002060"/>
              </a:solidFill>
            </a:endParaRPr>
          </a:p>
          <a:p>
            <a:r>
              <a:rPr lang="en-US" dirty="0" smtClean="0">
                <a:solidFill>
                  <a:srgbClr val="002060"/>
                </a:solidFill>
              </a:rPr>
              <a:t>8. In the </a:t>
            </a:r>
            <a:r>
              <a:rPr lang="en-US" b="1" dirty="0" smtClean="0">
                <a:solidFill>
                  <a:srgbClr val="002060"/>
                </a:solidFill>
              </a:rPr>
              <a:t>PAN/TAN</a:t>
            </a:r>
            <a:r>
              <a:rPr lang="en-US" dirty="0" smtClean="0">
                <a:solidFill>
                  <a:srgbClr val="002060"/>
                </a:solidFill>
              </a:rPr>
              <a:t> field, enter the PAN/TAN.</a:t>
            </a:r>
            <a:endParaRPr lang="en-GB" dirty="0" smtClean="0">
              <a:solidFill>
                <a:srgbClr val="002060"/>
              </a:solidFill>
            </a:endParaRPr>
          </a:p>
          <a:p>
            <a:r>
              <a:rPr lang="en-US" dirty="0" smtClean="0">
                <a:solidFill>
                  <a:srgbClr val="002060"/>
                </a:solidFill>
              </a:rPr>
              <a:t>9. In the </a:t>
            </a:r>
            <a:r>
              <a:rPr lang="en-US" b="1" dirty="0" smtClean="0">
                <a:solidFill>
                  <a:srgbClr val="002060"/>
                </a:solidFill>
              </a:rPr>
              <a:t>Email Address</a:t>
            </a:r>
            <a:r>
              <a:rPr lang="en-US" dirty="0" smtClean="0">
                <a:solidFill>
                  <a:srgbClr val="002060"/>
                </a:solidFill>
              </a:rPr>
              <a:t> field, enter your valid e-mail ID address.</a:t>
            </a:r>
            <a:endParaRPr lang="en-GB" dirty="0" smtClean="0">
              <a:solidFill>
                <a:srgbClr val="002060"/>
              </a:solidFill>
            </a:endParaRPr>
          </a:p>
          <a:p>
            <a:r>
              <a:rPr lang="en-US" dirty="0" smtClean="0">
                <a:solidFill>
                  <a:srgbClr val="002060"/>
                </a:solidFill>
              </a:rPr>
              <a:t>10. In the </a:t>
            </a:r>
            <a:r>
              <a:rPr lang="en-US" b="1" dirty="0" smtClean="0">
                <a:solidFill>
                  <a:srgbClr val="002060"/>
                </a:solidFill>
              </a:rPr>
              <a:t>Mobile Number</a:t>
            </a:r>
            <a:r>
              <a:rPr lang="en-US" dirty="0" smtClean="0">
                <a:solidFill>
                  <a:srgbClr val="002060"/>
                </a:solidFill>
              </a:rPr>
              <a:t> field, enter a valid ten-digit mobile number.</a:t>
            </a:r>
            <a:endParaRPr lang="en-GB" dirty="0" smtClean="0">
              <a:solidFill>
                <a:srgbClr val="002060"/>
              </a:solidFill>
            </a:endParaRPr>
          </a:p>
          <a:p>
            <a:r>
              <a:rPr lang="en-US" dirty="0" smtClean="0">
                <a:solidFill>
                  <a:srgbClr val="002060"/>
                </a:solidFill>
              </a:rPr>
              <a:t>11. In the </a:t>
            </a:r>
            <a:r>
              <a:rPr lang="en-US" b="1" dirty="0" smtClean="0">
                <a:solidFill>
                  <a:srgbClr val="002060"/>
                </a:solidFill>
              </a:rPr>
              <a:t>Type the characters you see in the image below</a:t>
            </a:r>
            <a:r>
              <a:rPr lang="en-US" dirty="0" smtClean="0">
                <a:solidFill>
                  <a:srgbClr val="002060"/>
                </a:solidFill>
              </a:rPr>
              <a:t> field, enter the </a:t>
            </a:r>
            <a:r>
              <a:rPr lang="en-US" dirty="0" err="1" smtClean="0">
                <a:solidFill>
                  <a:srgbClr val="002060"/>
                </a:solidFill>
              </a:rPr>
              <a:t>captcha</a:t>
            </a:r>
            <a:r>
              <a:rPr lang="en-US" dirty="0" smtClean="0">
                <a:solidFill>
                  <a:srgbClr val="002060"/>
                </a:solidFill>
              </a:rPr>
              <a:t> text.</a:t>
            </a:r>
            <a:endParaRPr lang="en-GB" dirty="0" smtClean="0">
              <a:solidFill>
                <a:srgbClr val="002060"/>
              </a:solidFill>
            </a:endParaRPr>
          </a:p>
          <a:p>
            <a:r>
              <a:rPr lang="en-US" dirty="0" smtClean="0">
                <a:solidFill>
                  <a:srgbClr val="002060"/>
                </a:solidFill>
              </a:rPr>
              <a:t>12. Click the </a:t>
            </a:r>
            <a:r>
              <a:rPr lang="en-US" b="1" dirty="0" smtClean="0">
                <a:solidFill>
                  <a:srgbClr val="002060"/>
                </a:solidFill>
              </a:rPr>
              <a:t>PROCEED</a:t>
            </a:r>
            <a:r>
              <a:rPr lang="en-US" dirty="0" smtClean="0">
                <a:solidFill>
                  <a:srgbClr val="002060"/>
                </a:solidFill>
              </a:rPr>
              <a:t> button.</a:t>
            </a:r>
          </a:p>
          <a:p>
            <a:r>
              <a:rPr lang="en-US" dirty="0" smtClean="0">
                <a:solidFill>
                  <a:srgbClr val="002060"/>
                </a:solidFill>
              </a:rPr>
              <a:t>13. Enter </a:t>
            </a:r>
            <a:r>
              <a:rPr lang="en-US" b="1" dirty="0" smtClean="0">
                <a:solidFill>
                  <a:srgbClr val="002060"/>
                </a:solidFill>
              </a:rPr>
              <a:t>OTP</a:t>
            </a:r>
            <a:r>
              <a:rPr lang="en-US" dirty="0" smtClean="0">
                <a:solidFill>
                  <a:srgbClr val="002060"/>
                </a:solidFill>
              </a:rPr>
              <a:t>s received in </a:t>
            </a:r>
            <a:r>
              <a:rPr lang="en-US" b="1" dirty="0" smtClean="0">
                <a:solidFill>
                  <a:srgbClr val="002060"/>
                </a:solidFill>
              </a:rPr>
              <a:t>mobile</a:t>
            </a:r>
            <a:r>
              <a:rPr lang="en-US" dirty="0" smtClean="0">
                <a:solidFill>
                  <a:srgbClr val="002060"/>
                </a:solidFill>
              </a:rPr>
              <a:t> and </a:t>
            </a:r>
            <a:r>
              <a:rPr lang="en-US" b="1" dirty="0" smtClean="0">
                <a:solidFill>
                  <a:srgbClr val="002060"/>
                </a:solidFill>
              </a:rPr>
              <a:t>e-mail</a:t>
            </a:r>
            <a:r>
              <a:rPr lang="en-US" dirty="0" smtClean="0">
                <a:solidFill>
                  <a:srgbClr val="002060"/>
                </a:solidFill>
              </a:rPr>
              <a:t>.</a:t>
            </a:r>
            <a:endParaRPr lang="en-GB" dirty="0" smtClean="0">
              <a:solidFill>
                <a:srgbClr val="002060"/>
              </a:solidFill>
            </a:endParaRPr>
          </a:p>
          <a:p>
            <a:endParaRPr lang="en-GB" dirty="0" smtClean="0">
              <a:solidFill>
                <a:srgbClr val="002060"/>
              </a:solidFill>
            </a:endParaRPr>
          </a:p>
          <a:p>
            <a:pPr>
              <a:buNone/>
            </a:pPr>
            <a:endParaRPr lang="en-GB" dirty="0">
              <a:solidFill>
                <a:srgbClr val="00206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956800" cy="45719"/>
          </a:xfrm>
        </p:spPr>
        <p:txBody>
          <a:bodyPr>
            <a:normAutofit fontScale="90000"/>
          </a:bodyPr>
          <a:lstStyle/>
          <a:p>
            <a:endParaRPr lang="en-GB" dirty="0"/>
          </a:p>
        </p:txBody>
      </p:sp>
      <p:sp>
        <p:nvSpPr>
          <p:cNvPr id="3" name="Content Placeholder 2"/>
          <p:cNvSpPr>
            <a:spLocks noGrp="1"/>
          </p:cNvSpPr>
          <p:nvPr>
            <p:ph idx="1"/>
          </p:nvPr>
        </p:nvSpPr>
        <p:spPr>
          <a:xfrm>
            <a:off x="609603" y="427705"/>
            <a:ext cx="10790903" cy="6061587"/>
          </a:xfrm>
        </p:spPr>
        <p:txBody>
          <a:bodyPr>
            <a:normAutofit fontScale="77500" lnSpcReduction="20000"/>
          </a:bodyPr>
          <a:lstStyle/>
          <a:p>
            <a:r>
              <a:rPr lang="en-US" dirty="0" smtClean="0">
                <a:solidFill>
                  <a:srgbClr val="002060"/>
                </a:solidFill>
              </a:rPr>
              <a:t>14. Click the </a:t>
            </a:r>
            <a:r>
              <a:rPr lang="en-US" b="1" dirty="0" smtClean="0">
                <a:solidFill>
                  <a:srgbClr val="002060"/>
                </a:solidFill>
              </a:rPr>
              <a:t>PROCEED</a:t>
            </a:r>
            <a:r>
              <a:rPr lang="en-US" dirty="0" smtClean="0">
                <a:solidFill>
                  <a:srgbClr val="002060"/>
                </a:solidFill>
              </a:rPr>
              <a:t> button.</a:t>
            </a:r>
            <a:endParaRPr lang="en-GB" dirty="0" smtClean="0">
              <a:solidFill>
                <a:srgbClr val="002060"/>
              </a:solidFill>
            </a:endParaRPr>
          </a:p>
          <a:p>
            <a:r>
              <a:rPr lang="en-US" dirty="0" smtClean="0">
                <a:solidFill>
                  <a:srgbClr val="002060"/>
                </a:solidFill>
              </a:rPr>
              <a:t>*Save the Temporary Reference Number (TRN) displayed*</a:t>
            </a:r>
            <a:endParaRPr lang="en-GB" dirty="0" smtClean="0">
              <a:solidFill>
                <a:srgbClr val="002060"/>
              </a:solidFill>
            </a:endParaRPr>
          </a:p>
          <a:p>
            <a:r>
              <a:rPr lang="en-US" dirty="0" smtClean="0">
                <a:solidFill>
                  <a:srgbClr val="002060"/>
                </a:solidFill>
              </a:rPr>
              <a:t>15. Click </a:t>
            </a:r>
            <a:r>
              <a:rPr lang="en-US" b="1" dirty="0" smtClean="0">
                <a:solidFill>
                  <a:srgbClr val="002060"/>
                </a:solidFill>
              </a:rPr>
              <a:t>Services </a:t>
            </a:r>
            <a:r>
              <a:rPr lang="en-US" dirty="0" smtClean="0">
                <a:solidFill>
                  <a:srgbClr val="002060"/>
                </a:solidFill>
              </a:rPr>
              <a:t>&gt; </a:t>
            </a:r>
            <a:r>
              <a:rPr lang="en-US" b="1" dirty="0" smtClean="0">
                <a:solidFill>
                  <a:srgbClr val="002060"/>
                </a:solidFill>
              </a:rPr>
              <a:t>Registration</a:t>
            </a:r>
            <a:r>
              <a:rPr lang="en-US" dirty="0" smtClean="0">
                <a:solidFill>
                  <a:srgbClr val="002060"/>
                </a:solidFill>
              </a:rPr>
              <a:t> &gt; </a:t>
            </a:r>
            <a:r>
              <a:rPr lang="en-US" b="1" dirty="0" smtClean="0">
                <a:solidFill>
                  <a:srgbClr val="002060"/>
                </a:solidFill>
              </a:rPr>
              <a:t>New Registration</a:t>
            </a:r>
            <a:r>
              <a:rPr lang="en-US" dirty="0" smtClean="0">
                <a:solidFill>
                  <a:srgbClr val="002060"/>
                </a:solidFill>
              </a:rPr>
              <a:t> option and select the </a:t>
            </a:r>
            <a:r>
              <a:rPr lang="en-US" b="1" dirty="0" smtClean="0">
                <a:solidFill>
                  <a:srgbClr val="002060"/>
                </a:solidFill>
              </a:rPr>
              <a:t>Temporary Reference Number (TRN)</a:t>
            </a:r>
            <a:r>
              <a:rPr lang="en-US" dirty="0" smtClean="0">
                <a:solidFill>
                  <a:srgbClr val="002060"/>
                </a:solidFill>
              </a:rPr>
              <a:t> option.</a:t>
            </a:r>
            <a:endParaRPr lang="en-GB" dirty="0" smtClean="0">
              <a:solidFill>
                <a:srgbClr val="002060"/>
              </a:solidFill>
            </a:endParaRPr>
          </a:p>
          <a:p>
            <a:r>
              <a:rPr lang="en-US" dirty="0" smtClean="0">
                <a:solidFill>
                  <a:srgbClr val="002060"/>
                </a:solidFill>
              </a:rPr>
              <a:t>16. In the </a:t>
            </a:r>
            <a:r>
              <a:rPr lang="en-US" b="1" dirty="0" smtClean="0">
                <a:solidFill>
                  <a:srgbClr val="002060"/>
                </a:solidFill>
              </a:rPr>
              <a:t>Temporary</a:t>
            </a:r>
            <a:r>
              <a:rPr lang="en-US" dirty="0" smtClean="0">
                <a:solidFill>
                  <a:srgbClr val="002060"/>
                </a:solidFill>
              </a:rPr>
              <a:t> </a:t>
            </a:r>
            <a:r>
              <a:rPr lang="en-US" b="1" dirty="0" smtClean="0">
                <a:solidFill>
                  <a:srgbClr val="002060"/>
                </a:solidFill>
              </a:rPr>
              <a:t>Reference</a:t>
            </a:r>
            <a:r>
              <a:rPr lang="en-US" dirty="0" smtClean="0">
                <a:solidFill>
                  <a:srgbClr val="002060"/>
                </a:solidFill>
              </a:rPr>
              <a:t> </a:t>
            </a:r>
            <a:r>
              <a:rPr lang="en-US" b="1" dirty="0" smtClean="0">
                <a:solidFill>
                  <a:srgbClr val="002060"/>
                </a:solidFill>
              </a:rPr>
              <a:t>Number (TRN) </a:t>
            </a:r>
            <a:r>
              <a:rPr lang="en-US" dirty="0" smtClean="0">
                <a:solidFill>
                  <a:srgbClr val="002060"/>
                </a:solidFill>
              </a:rPr>
              <a:t>field, enter the TRN received.</a:t>
            </a:r>
            <a:endParaRPr lang="en-GB" dirty="0" smtClean="0">
              <a:solidFill>
                <a:srgbClr val="002060"/>
              </a:solidFill>
            </a:endParaRPr>
          </a:p>
          <a:p>
            <a:r>
              <a:rPr lang="en-US" dirty="0" smtClean="0">
                <a:solidFill>
                  <a:srgbClr val="002060"/>
                </a:solidFill>
              </a:rPr>
              <a:t>17. Click the </a:t>
            </a:r>
            <a:r>
              <a:rPr lang="en-US" b="1" dirty="0" smtClean="0">
                <a:solidFill>
                  <a:srgbClr val="002060"/>
                </a:solidFill>
              </a:rPr>
              <a:t>PROCEED</a:t>
            </a:r>
            <a:r>
              <a:rPr lang="en-US" dirty="0" smtClean="0">
                <a:solidFill>
                  <a:srgbClr val="002060"/>
                </a:solidFill>
              </a:rPr>
              <a:t> button.</a:t>
            </a:r>
            <a:endParaRPr lang="en-GB" dirty="0" smtClean="0">
              <a:solidFill>
                <a:srgbClr val="002060"/>
              </a:solidFill>
            </a:endParaRPr>
          </a:p>
          <a:p>
            <a:r>
              <a:rPr lang="en-US" dirty="0" smtClean="0">
                <a:solidFill>
                  <a:srgbClr val="002060"/>
                </a:solidFill>
              </a:rPr>
              <a:t>18. Enter </a:t>
            </a:r>
            <a:r>
              <a:rPr lang="en-US" b="1" dirty="0" smtClean="0">
                <a:solidFill>
                  <a:srgbClr val="002060"/>
                </a:solidFill>
              </a:rPr>
              <a:t>OTP</a:t>
            </a:r>
            <a:r>
              <a:rPr lang="en-US" dirty="0" smtClean="0">
                <a:solidFill>
                  <a:srgbClr val="002060"/>
                </a:solidFill>
              </a:rPr>
              <a:t>s received n the mobile and e-mail.</a:t>
            </a:r>
            <a:r>
              <a:rPr lang="en-US" b="1" dirty="0" smtClean="0">
                <a:solidFill>
                  <a:srgbClr val="002060"/>
                </a:solidFill>
              </a:rPr>
              <a:t> </a:t>
            </a:r>
          </a:p>
          <a:p>
            <a:r>
              <a:rPr lang="en-US" dirty="0" smtClean="0">
                <a:solidFill>
                  <a:srgbClr val="002060"/>
                </a:solidFill>
              </a:rPr>
              <a:t>19. Click the </a:t>
            </a:r>
            <a:r>
              <a:rPr lang="en-US" b="1" dirty="0" smtClean="0">
                <a:solidFill>
                  <a:srgbClr val="002060"/>
                </a:solidFill>
              </a:rPr>
              <a:t>PROCEED</a:t>
            </a:r>
            <a:r>
              <a:rPr lang="en-US" dirty="0" smtClean="0">
                <a:solidFill>
                  <a:srgbClr val="002060"/>
                </a:solidFill>
              </a:rPr>
              <a:t> button.</a:t>
            </a:r>
            <a:endParaRPr lang="en-GB" dirty="0" smtClean="0">
              <a:solidFill>
                <a:srgbClr val="002060"/>
              </a:solidFill>
            </a:endParaRPr>
          </a:p>
          <a:p>
            <a:r>
              <a:rPr lang="en-US" dirty="0" smtClean="0">
                <a:solidFill>
                  <a:srgbClr val="002060"/>
                </a:solidFill>
              </a:rPr>
              <a:t>20. Click the </a:t>
            </a:r>
            <a:r>
              <a:rPr lang="en-US" b="1" dirty="0" smtClean="0">
                <a:solidFill>
                  <a:srgbClr val="002060"/>
                </a:solidFill>
              </a:rPr>
              <a:t>Edit </a:t>
            </a:r>
            <a:r>
              <a:rPr lang="en-US" dirty="0" smtClean="0">
                <a:solidFill>
                  <a:srgbClr val="002060"/>
                </a:solidFill>
              </a:rPr>
              <a:t>button to edit the registration application.</a:t>
            </a:r>
            <a:endParaRPr lang="en-GB" dirty="0" smtClean="0">
              <a:solidFill>
                <a:srgbClr val="002060"/>
              </a:solidFill>
            </a:endParaRPr>
          </a:p>
          <a:p>
            <a:r>
              <a:rPr lang="en-US" dirty="0" smtClean="0">
                <a:solidFill>
                  <a:srgbClr val="002060"/>
                </a:solidFill>
              </a:rPr>
              <a:t>21. Enter all the mandatory details in all Four tabs.</a:t>
            </a:r>
            <a:endParaRPr lang="en-GB" dirty="0" smtClean="0">
              <a:solidFill>
                <a:srgbClr val="002060"/>
              </a:solidFill>
            </a:endParaRPr>
          </a:p>
          <a:p>
            <a:r>
              <a:rPr lang="en-US" dirty="0" smtClean="0">
                <a:solidFill>
                  <a:srgbClr val="002060"/>
                </a:solidFill>
              </a:rPr>
              <a:t>22. In the verification tab, select the </a:t>
            </a:r>
            <a:r>
              <a:rPr lang="en-US" b="1" dirty="0" smtClean="0">
                <a:solidFill>
                  <a:srgbClr val="002060"/>
                </a:solidFill>
              </a:rPr>
              <a:t>Verification </a:t>
            </a:r>
            <a:r>
              <a:rPr lang="en-US" dirty="0" smtClean="0">
                <a:solidFill>
                  <a:srgbClr val="002060"/>
                </a:solidFill>
              </a:rPr>
              <a:t>checkbox.</a:t>
            </a:r>
            <a:endParaRPr lang="en-GB" dirty="0" smtClean="0">
              <a:solidFill>
                <a:srgbClr val="002060"/>
              </a:solidFill>
            </a:endParaRPr>
          </a:p>
          <a:p>
            <a:r>
              <a:rPr lang="en-US" dirty="0" smtClean="0">
                <a:solidFill>
                  <a:srgbClr val="002060"/>
                </a:solidFill>
              </a:rPr>
              <a:t>23. In the Name of Authorized Signatory drop-down list, select the name of the authorized signatory.</a:t>
            </a:r>
            <a:endParaRPr lang="en-GB" dirty="0" smtClean="0">
              <a:solidFill>
                <a:srgbClr val="002060"/>
              </a:solidFill>
            </a:endParaRPr>
          </a:p>
          <a:p>
            <a:r>
              <a:rPr lang="en-US" dirty="0" smtClean="0">
                <a:solidFill>
                  <a:srgbClr val="002060"/>
                </a:solidFill>
              </a:rPr>
              <a:t>24. In the Place field, enter the place where the form is filled.</a:t>
            </a:r>
            <a:endParaRPr lang="en-GB" dirty="0" smtClean="0">
              <a:solidFill>
                <a:srgbClr val="002060"/>
              </a:solidFill>
            </a:endParaRPr>
          </a:p>
          <a:p>
            <a:r>
              <a:rPr lang="en-US" dirty="0" smtClean="0">
                <a:solidFill>
                  <a:srgbClr val="002060"/>
                </a:solidFill>
              </a:rPr>
              <a:t>25. Select </a:t>
            </a:r>
            <a:r>
              <a:rPr lang="en-US" b="1" dirty="0" smtClean="0">
                <a:solidFill>
                  <a:srgbClr val="002060"/>
                </a:solidFill>
              </a:rPr>
              <a:t>SUBMIT WITH DSC</a:t>
            </a:r>
            <a:r>
              <a:rPr lang="en-US" dirty="0" smtClean="0">
                <a:solidFill>
                  <a:srgbClr val="002060"/>
                </a:solidFill>
              </a:rPr>
              <a:t> to sign and submit the Registration application.</a:t>
            </a:r>
            <a:endParaRPr lang="en-GB" dirty="0" smtClean="0">
              <a:solidFill>
                <a:srgbClr val="002060"/>
              </a:solidFill>
            </a:endParaRPr>
          </a:p>
          <a:p>
            <a:endParaRPr lang="en-GB" dirty="0">
              <a:solidFill>
                <a:srgbClr val="00206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298452" y="914403"/>
            <a:ext cx="11493500" cy="5170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400" b="1" dirty="0" smtClean="0">
                <a:solidFill>
                  <a:srgbClr val="0070C0"/>
                </a:solidFill>
                <a:latin typeface="+mn-lt"/>
                <a:ea typeface="MS Mincho" panose="02020609040205080304" pitchFamily="49" charset="-128"/>
              </a:rPr>
              <a:t>Some Highlights</a:t>
            </a:r>
            <a:endParaRPr lang="en-US" altLang="en-US" sz="2400" b="1" dirty="0">
              <a:solidFill>
                <a:srgbClr val="0070C0"/>
              </a:solidFill>
              <a:latin typeface="+mn-lt"/>
              <a:ea typeface="MS Mincho" panose="02020609040205080304" pitchFamily="49" charset="-128"/>
            </a:endParaRPr>
          </a:p>
        </p:txBody>
      </p:sp>
      <p:sp>
        <p:nvSpPr>
          <p:cNvPr id="2" name="Rectangle: Rounded Corners 1"/>
          <p:cNvSpPr/>
          <p:nvPr/>
        </p:nvSpPr>
        <p:spPr bwMode="auto">
          <a:xfrm>
            <a:off x="426386" y="1905001"/>
            <a:ext cx="5589244" cy="1460292"/>
          </a:xfrm>
          <a:prstGeom prst="roundRect">
            <a:avLst/>
          </a:prstGeom>
          <a:solidFill>
            <a:srgbClr val="2C4E86"/>
          </a:solidFill>
          <a:ln>
            <a:solidFill>
              <a:srgbClr val="2C4E86"/>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IN" sz="2000" b="1" u="sng" dirty="0">
                <a:solidFill>
                  <a:schemeClr val="bg1"/>
                </a:solidFill>
                <a:latin typeface="Tahoma" panose="020B0604030504040204" pitchFamily="34" charset="0"/>
                <a:ea typeface="Tahoma" panose="020B0604030504040204" pitchFamily="34" charset="0"/>
                <a:cs typeface="Tahoma" panose="020B0604030504040204" pitchFamily="34" charset="0"/>
              </a:rPr>
              <a:t>Electronic Cash Ledger</a:t>
            </a:r>
          </a:p>
          <a:p>
            <a:pPr algn="ctr">
              <a:defRPr/>
            </a:pPr>
            <a:endParaRPr lang="en-IN" sz="2000" b="1" u="sng"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lgn="ctr">
              <a:buFont typeface="Wingdings" panose="05000000000000000000" pitchFamily="2" charset="2"/>
              <a:buChar char="ü"/>
              <a:defRPr/>
            </a:pPr>
            <a:r>
              <a:rPr lang="en-IN" sz="1600" dirty="0">
                <a:solidFill>
                  <a:schemeClr val="bg1"/>
                </a:solidFill>
                <a:latin typeface="Tahoma" panose="020B0604030504040204" pitchFamily="34" charset="0"/>
                <a:ea typeface="Tahoma" panose="020B0604030504040204" pitchFamily="34" charset="0"/>
                <a:cs typeface="Tahoma" panose="020B0604030504040204" pitchFamily="34" charset="0"/>
              </a:rPr>
              <a:t>Deposit &amp; utilise cash for payment of liabilities just like an </a:t>
            </a:r>
            <a:r>
              <a:rPr lang="en-IN" sz="1600" i="1" dirty="0">
                <a:solidFill>
                  <a:schemeClr val="bg1"/>
                </a:solidFill>
                <a:latin typeface="Tahoma" panose="020B0604030504040204" pitchFamily="34" charset="0"/>
                <a:ea typeface="Tahoma" panose="020B0604030504040204" pitchFamily="34" charset="0"/>
                <a:cs typeface="Tahoma" panose="020B0604030504040204" pitchFamily="34" charset="0"/>
              </a:rPr>
              <a:t>eWallet</a:t>
            </a:r>
          </a:p>
        </p:txBody>
      </p:sp>
      <p:sp>
        <p:nvSpPr>
          <p:cNvPr id="11" name="Rectangle: Rounded Corners 10"/>
          <p:cNvSpPr/>
          <p:nvPr/>
        </p:nvSpPr>
        <p:spPr bwMode="auto">
          <a:xfrm>
            <a:off x="6101293" y="1905001"/>
            <a:ext cx="5582708" cy="1460292"/>
          </a:xfrm>
          <a:prstGeom prst="roundRect">
            <a:avLst/>
          </a:prstGeom>
          <a:solidFill>
            <a:srgbClr val="2C4E86"/>
          </a:solidFill>
          <a:ln>
            <a:solidFill>
              <a:srgbClr val="2C4E86"/>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IN" sz="2000" b="1" u="sng" dirty="0">
                <a:solidFill>
                  <a:schemeClr val="bg1"/>
                </a:solidFill>
                <a:latin typeface="Tahoma" panose="020B0604030504040204" pitchFamily="34" charset="0"/>
                <a:ea typeface="Tahoma" panose="020B0604030504040204" pitchFamily="34" charset="0"/>
                <a:cs typeface="Tahoma" panose="020B0604030504040204" pitchFamily="34" charset="0"/>
              </a:rPr>
              <a:t>No Limits on Online Payments</a:t>
            </a:r>
          </a:p>
          <a:p>
            <a:pPr algn="ctr">
              <a:defRPr/>
            </a:pPr>
            <a:endParaRPr lang="en-IN"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lgn="ctr">
              <a:buFont typeface="Wingdings" panose="05000000000000000000" pitchFamily="2" charset="2"/>
              <a:buChar char="ü"/>
              <a:defRPr/>
            </a:pPr>
            <a:r>
              <a:rPr lang="en-IN" sz="1600" dirty="0">
                <a:solidFill>
                  <a:schemeClr val="bg1"/>
                </a:solidFill>
                <a:latin typeface="Tahoma" panose="020B0604030504040204" pitchFamily="34" charset="0"/>
                <a:ea typeface="Tahoma" panose="020B0604030504040204" pitchFamily="34" charset="0"/>
                <a:cs typeface="Tahoma" panose="020B0604030504040204" pitchFamily="34" charset="0"/>
              </a:rPr>
              <a:t>Now make all your payments online</a:t>
            </a:r>
            <a:endParaRPr lang="en-IN"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2" name="Rectangle: Rounded Corners 11"/>
          <p:cNvSpPr/>
          <p:nvPr/>
        </p:nvSpPr>
        <p:spPr bwMode="auto">
          <a:xfrm>
            <a:off x="426388" y="3435268"/>
            <a:ext cx="5589244" cy="1460292"/>
          </a:xfrm>
          <a:prstGeom prst="roundRect">
            <a:avLst/>
          </a:prstGeom>
          <a:solidFill>
            <a:srgbClr val="2C4E86"/>
          </a:solidFill>
          <a:ln>
            <a:solidFill>
              <a:srgbClr val="2C4E86"/>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IN" sz="2000" b="1" u="sng" dirty="0">
                <a:solidFill>
                  <a:schemeClr val="bg1"/>
                </a:solidFill>
                <a:latin typeface="Tahoma" panose="020B0604030504040204" pitchFamily="34" charset="0"/>
                <a:ea typeface="Tahoma" panose="020B0604030504040204" pitchFamily="34" charset="0"/>
                <a:cs typeface="Tahoma" panose="020B0604030504040204" pitchFamily="34" charset="0"/>
              </a:rPr>
              <a:t>Instant Updates</a:t>
            </a:r>
          </a:p>
          <a:p>
            <a:pPr algn="ctr">
              <a:defRPr/>
            </a:pPr>
            <a:endParaRPr lang="en-IN"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indent="-342900" algn="ctr">
              <a:buFont typeface="Wingdings" panose="05000000000000000000" pitchFamily="2" charset="2"/>
              <a:buChar char="ü"/>
              <a:defRPr/>
            </a:pPr>
            <a:r>
              <a:rPr lang="en-IN" sz="1600" dirty="0">
                <a:solidFill>
                  <a:schemeClr val="bg1"/>
                </a:solidFill>
                <a:latin typeface="Tahoma" panose="020B0604030504040204" pitchFamily="34" charset="0"/>
                <a:ea typeface="Tahoma" panose="020B0604030504040204" pitchFamily="34" charset="0"/>
                <a:cs typeface="Tahoma" panose="020B0604030504040204" pitchFamily="34" charset="0"/>
              </a:rPr>
              <a:t>Online payments updated in ledger almost real time</a:t>
            </a:r>
          </a:p>
        </p:txBody>
      </p:sp>
      <p:sp>
        <p:nvSpPr>
          <p:cNvPr id="13" name="Rectangle: Rounded Corners 12"/>
          <p:cNvSpPr/>
          <p:nvPr/>
        </p:nvSpPr>
        <p:spPr bwMode="auto">
          <a:xfrm>
            <a:off x="6084637" y="3435268"/>
            <a:ext cx="5582708" cy="1460292"/>
          </a:xfrm>
          <a:prstGeom prst="roundRect">
            <a:avLst/>
          </a:prstGeom>
          <a:solidFill>
            <a:srgbClr val="2C4E86"/>
          </a:solidFill>
          <a:ln>
            <a:solidFill>
              <a:srgbClr val="2C4E86"/>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IN" sz="2000" b="1" u="sng" dirty="0">
                <a:solidFill>
                  <a:schemeClr val="bg1"/>
                </a:solidFill>
                <a:latin typeface="Tahoma" panose="020B0604030504040204" pitchFamily="34" charset="0"/>
                <a:ea typeface="Tahoma" panose="020B0604030504040204" pitchFamily="34" charset="0"/>
                <a:cs typeface="Tahoma" panose="020B0604030504040204" pitchFamily="34" charset="0"/>
              </a:rPr>
              <a:t>100% Secure Transactions</a:t>
            </a:r>
          </a:p>
          <a:p>
            <a:pPr algn="ctr">
              <a:defRPr/>
            </a:pPr>
            <a:endParaRPr lang="en-IN"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lgn="ctr">
              <a:buFont typeface="Wingdings" panose="05000000000000000000" pitchFamily="2" charset="2"/>
              <a:buChar char="ü"/>
              <a:defRPr/>
            </a:pPr>
            <a:r>
              <a:rPr lang="en-IN" sz="1600" dirty="0">
                <a:solidFill>
                  <a:schemeClr val="bg1"/>
                </a:solidFill>
                <a:latin typeface="Tahoma" panose="020B0604030504040204" pitchFamily="34" charset="0"/>
                <a:ea typeface="Tahoma" panose="020B0604030504040204" pitchFamily="34" charset="0"/>
                <a:cs typeface="Tahoma" panose="020B0604030504040204" pitchFamily="34" charset="0"/>
              </a:rPr>
              <a:t>All transactions encrypted to protect your details</a:t>
            </a:r>
            <a:endParaRPr lang="en-IN"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3200" b="1" dirty="0">
                <a:solidFill>
                  <a:schemeClr val="bg1"/>
                </a:solidFill>
                <a:latin typeface="+mj-lt"/>
                <a:ea typeface="MS Mincho" panose="02020609040205080304" pitchFamily="49" charset="-128"/>
              </a:rPr>
              <a:t>Payments</a:t>
            </a:r>
            <a:endParaRPr lang="en-US" altLang="en-US" sz="3200" b="1" kern="0" dirty="0">
              <a:solidFill>
                <a:schemeClr val="bg1"/>
              </a:solidFill>
              <a:latin typeface="+mj-lt"/>
            </a:endParaRPr>
          </a:p>
        </p:txBody>
      </p:sp>
      <p:sp>
        <p:nvSpPr>
          <p:cNvPr id="8" name="Rectangle: Rounded Corners 11"/>
          <p:cNvSpPr/>
          <p:nvPr/>
        </p:nvSpPr>
        <p:spPr bwMode="auto">
          <a:xfrm>
            <a:off x="455958" y="4965536"/>
            <a:ext cx="5589244" cy="1460292"/>
          </a:xfrm>
          <a:prstGeom prst="roundRect">
            <a:avLst/>
          </a:prstGeom>
          <a:solidFill>
            <a:srgbClr val="2C4E86"/>
          </a:solidFill>
          <a:ln>
            <a:solidFill>
              <a:srgbClr val="2C4E86"/>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IN" sz="2000" b="1" u="sng" dirty="0">
                <a:solidFill>
                  <a:schemeClr val="bg1"/>
                </a:solidFill>
                <a:latin typeface="Tahoma" panose="020B0604030504040204" pitchFamily="34" charset="0"/>
                <a:ea typeface="Tahoma" panose="020B0604030504040204" pitchFamily="34" charset="0"/>
                <a:cs typeface="Tahoma" panose="020B0604030504040204" pitchFamily="34" charset="0"/>
              </a:rPr>
              <a:t>Payment Receipt</a:t>
            </a:r>
          </a:p>
          <a:p>
            <a:pPr algn="ctr">
              <a:defRPr/>
            </a:pPr>
            <a:endParaRPr lang="en-IN"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indent="-342900" algn="ctr">
              <a:buFont typeface="Wingdings" panose="05000000000000000000" pitchFamily="2" charset="2"/>
              <a:buChar char="ü"/>
              <a:defRPr/>
            </a:pPr>
            <a:r>
              <a:rPr lang="en-IN" sz="1600" dirty="0">
                <a:solidFill>
                  <a:schemeClr val="bg1"/>
                </a:solidFill>
                <a:latin typeface="Tahoma" panose="020B0604030504040204" pitchFamily="34" charset="0"/>
                <a:ea typeface="Tahoma" panose="020B0604030504040204" pitchFamily="34" charset="0"/>
                <a:cs typeface="Tahoma" panose="020B0604030504040204" pitchFamily="34" charset="0"/>
              </a:rPr>
              <a:t>Get payment receipts real time</a:t>
            </a:r>
          </a:p>
        </p:txBody>
      </p:sp>
      <p:sp>
        <p:nvSpPr>
          <p:cNvPr id="10" name="Rectangle: Rounded Corners 12"/>
          <p:cNvSpPr/>
          <p:nvPr/>
        </p:nvSpPr>
        <p:spPr bwMode="auto">
          <a:xfrm>
            <a:off x="6128034" y="4974061"/>
            <a:ext cx="5582708" cy="1460292"/>
          </a:xfrm>
          <a:prstGeom prst="roundRect">
            <a:avLst/>
          </a:prstGeom>
          <a:solidFill>
            <a:srgbClr val="2C4E86"/>
          </a:solidFill>
          <a:ln>
            <a:solidFill>
              <a:srgbClr val="2C4E86"/>
            </a:solidFill>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IN" sz="2000" b="1" u="sng" dirty="0">
                <a:solidFill>
                  <a:schemeClr val="bg1"/>
                </a:solidFill>
                <a:latin typeface="Tahoma" panose="020B0604030504040204" pitchFamily="34" charset="0"/>
                <a:ea typeface="Tahoma" panose="020B0604030504040204" pitchFamily="34" charset="0"/>
                <a:cs typeface="Tahoma" panose="020B0604030504040204" pitchFamily="34" charset="0"/>
              </a:rPr>
              <a:t>Track Status of Your Payment</a:t>
            </a:r>
          </a:p>
          <a:p>
            <a:pPr algn="ctr">
              <a:defRPr/>
            </a:pPr>
            <a:endParaRPr lang="en-IN"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lgn="ctr">
              <a:buFont typeface="Wingdings" panose="05000000000000000000" pitchFamily="2" charset="2"/>
              <a:buChar char="ü"/>
              <a:defRPr/>
            </a:pPr>
            <a:r>
              <a:rPr lang="en-IN" sz="1600" dirty="0">
                <a:solidFill>
                  <a:schemeClr val="bg1"/>
                </a:solidFill>
                <a:latin typeface="Tahoma" panose="020B0604030504040204" pitchFamily="34" charset="0"/>
                <a:ea typeface="Tahoma" panose="020B0604030504040204" pitchFamily="34" charset="0"/>
                <a:cs typeface="Tahoma" panose="020B0604030504040204" pitchFamily="34" charset="0"/>
              </a:rPr>
              <a:t>Status of payment available online</a:t>
            </a:r>
            <a:endParaRPr lang="en-IN"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09602" y="331874"/>
            <a:ext cx="11041627" cy="6113172"/>
          </a:xfrm>
        </p:spPr>
        <p:txBody>
          <a:bodyPr>
            <a:normAutofit fontScale="77500" lnSpcReduction="20000"/>
          </a:bodyPr>
          <a:lstStyle/>
          <a:p>
            <a:r>
              <a:rPr lang="en-GB" sz="3600" b="1" dirty="0" smtClean="0">
                <a:solidFill>
                  <a:srgbClr val="002060"/>
                </a:solidFill>
              </a:rPr>
              <a:t>Generation of </a:t>
            </a:r>
            <a:r>
              <a:rPr lang="en-GB" sz="3600" b="1" dirty="0" err="1" smtClean="0">
                <a:solidFill>
                  <a:srgbClr val="002060"/>
                </a:solidFill>
              </a:rPr>
              <a:t>Challan</a:t>
            </a:r>
            <a:r>
              <a:rPr lang="en-GB" dirty="0" smtClean="0">
                <a:solidFill>
                  <a:srgbClr val="002060"/>
                </a:solidFill>
              </a:rPr>
              <a:t>:</a:t>
            </a:r>
          </a:p>
          <a:p>
            <a:endParaRPr lang="en-GB" dirty="0" smtClean="0">
              <a:solidFill>
                <a:srgbClr val="002060"/>
              </a:solidFill>
            </a:endParaRPr>
          </a:p>
          <a:p>
            <a:r>
              <a:rPr lang="en-US" dirty="0" smtClean="0">
                <a:solidFill>
                  <a:srgbClr val="002060"/>
                </a:solidFill>
              </a:rPr>
              <a:t>1)  Access the link </a:t>
            </a:r>
            <a:r>
              <a:rPr lang="en-US" b="1" u="sng" dirty="0" smtClean="0">
                <a:solidFill>
                  <a:srgbClr val="002060"/>
                </a:solidFill>
              </a:rPr>
              <a:t>www.gst.gov.in</a:t>
            </a:r>
            <a:endParaRPr lang="en-GB" dirty="0" smtClean="0">
              <a:solidFill>
                <a:srgbClr val="002060"/>
              </a:solidFill>
            </a:endParaRPr>
          </a:p>
          <a:p>
            <a:r>
              <a:rPr lang="en-US" dirty="0" smtClean="0">
                <a:solidFill>
                  <a:srgbClr val="002060"/>
                </a:solidFill>
              </a:rPr>
              <a:t>2)  Click the </a:t>
            </a:r>
            <a:r>
              <a:rPr lang="en-US" b="1" dirty="0" smtClean="0">
                <a:solidFill>
                  <a:srgbClr val="002060"/>
                </a:solidFill>
              </a:rPr>
              <a:t>Login</a:t>
            </a:r>
            <a:r>
              <a:rPr lang="en-US" dirty="0" smtClean="0">
                <a:solidFill>
                  <a:srgbClr val="002060"/>
                </a:solidFill>
              </a:rPr>
              <a:t> link given in top right-hand side of the GST Home page. The tax </a:t>
            </a:r>
            <a:r>
              <a:rPr lang="en-US" dirty="0" err="1" smtClean="0">
                <a:solidFill>
                  <a:srgbClr val="002060"/>
                </a:solidFill>
              </a:rPr>
              <a:t>deductor</a:t>
            </a:r>
            <a:r>
              <a:rPr lang="en-US" dirty="0" smtClean="0">
                <a:solidFill>
                  <a:srgbClr val="002060"/>
                </a:solidFill>
              </a:rPr>
              <a:t> Login page is displayed.</a:t>
            </a:r>
            <a:endParaRPr lang="en-GB" dirty="0" smtClean="0">
              <a:solidFill>
                <a:srgbClr val="002060"/>
              </a:solidFill>
            </a:endParaRPr>
          </a:p>
          <a:p>
            <a:r>
              <a:rPr lang="en-US" dirty="0" smtClean="0">
                <a:solidFill>
                  <a:srgbClr val="002060"/>
                </a:solidFill>
              </a:rPr>
              <a:t>3)  Login to the page by feeding user name and pass word</a:t>
            </a:r>
            <a:r>
              <a:rPr lang="en-GB" dirty="0" smtClean="0">
                <a:solidFill>
                  <a:srgbClr val="002060"/>
                </a:solidFill>
              </a:rPr>
              <a:t> and enter the </a:t>
            </a:r>
            <a:r>
              <a:rPr lang="en-GB" dirty="0" err="1" smtClean="0">
                <a:solidFill>
                  <a:srgbClr val="002060"/>
                </a:solidFill>
              </a:rPr>
              <a:t>captcha</a:t>
            </a:r>
            <a:r>
              <a:rPr lang="en-GB" dirty="0" smtClean="0">
                <a:solidFill>
                  <a:srgbClr val="002060"/>
                </a:solidFill>
              </a:rPr>
              <a:t>.</a:t>
            </a:r>
          </a:p>
          <a:p>
            <a:r>
              <a:rPr lang="en-US" dirty="0" smtClean="0">
                <a:solidFill>
                  <a:srgbClr val="002060"/>
                </a:solidFill>
              </a:rPr>
              <a:t>4)  Click the </a:t>
            </a:r>
            <a:r>
              <a:rPr lang="en-US" b="1" dirty="0" smtClean="0">
                <a:solidFill>
                  <a:srgbClr val="002060"/>
                </a:solidFill>
              </a:rPr>
              <a:t>LOGIN </a:t>
            </a:r>
            <a:r>
              <a:rPr lang="en-US" dirty="0" smtClean="0">
                <a:solidFill>
                  <a:srgbClr val="002060"/>
                </a:solidFill>
              </a:rPr>
              <a:t>button. The tax </a:t>
            </a:r>
            <a:r>
              <a:rPr lang="en-US" dirty="0" err="1" smtClean="0">
                <a:solidFill>
                  <a:srgbClr val="002060"/>
                </a:solidFill>
              </a:rPr>
              <a:t>deductor's</a:t>
            </a:r>
            <a:r>
              <a:rPr lang="en-US" dirty="0" smtClean="0">
                <a:solidFill>
                  <a:srgbClr val="002060"/>
                </a:solidFill>
              </a:rPr>
              <a:t> Dashboard is displayed.</a:t>
            </a:r>
            <a:endParaRPr lang="en-GB" dirty="0" smtClean="0">
              <a:solidFill>
                <a:srgbClr val="002060"/>
              </a:solidFill>
            </a:endParaRPr>
          </a:p>
          <a:p>
            <a:r>
              <a:rPr lang="en-US" dirty="0" smtClean="0">
                <a:solidFill>
                  <a:srgbClr val="002060"/>
                </a:solidFill>
              </a:rPr>
              <a:t>5)  Go to </a:t>
            </a:r>
            <a:r>
              <a:rPr lang="en-US" b="1" dirty="0" smtClean="0">
                <a:solidFill>
                  <a:srgbClr val="002060"/>
                </a:solidFill>
              </a:rPr>
              <a:t>Services</a:t>
            </a:r>
            <a:r>
              <a:rPr lang="en-US" dirty="0" smtClean="0">
                <a:solidFill>
                  <a:srgbClr val="002060"/>
                </a:solidFill>
              </a:rPr>
              <a:t> &gt; </a:t>
            </a:r>
            <a:r>
              <a:rPr lang="en-US" b="1" dirty="0" smtClean="0">
                <a:solidFill>
                  <a:srgbClr val="002060"/>
                </a:solidFill>
              </a:rPr>
              <a:t>Payments</a:t>
            </a:r>
            <a:r>
              <a:rPr lang="en-US" dirty="0" smtClean="0">
                <a:solidFill>
                  <a:srgbClr val="002060"/>
                </a:solidFill>
              </a:rPr>
              <a:t> &gt; </a:t>
            </a:r>
            <a:r>
              <a:rPr lang="en-US" b="1" dirty="0" smtClean="0">
                <a:solidFill>
                  <a:srgbClr val="002060"/>
                </a:solidFill>
              </a:rPr>
              <a:t>Create </a:t>
            </a:r>
            <a:r>
              <a:rPr lang="en-US" b="1" dirty="0" err="1" smtClean="0">
                <a:solidFill>
                  <a:srgbClr val="002060"/>
                </a:solidFill>
              </a:rPr>
              <a:t>Challan</a:t>
            </a:r>
            <a:r>
              <a:rPr lang="en-US" dirty="0" smtClean="0">
                <a:solidFill>
                  <a:srgbClr val="002060"/>
                </a:solidFill>
              </a:rPr>
              <a:t> command.  The Create </a:t>
            </a:r>
            <a:r>
              <a:rPr lang="en-US" dirty="0" err="1" smtClean="0">
                <a:solidFill>
                  <a:srgbClr val="002060"/>
                </a:solidFill>
              </a:rPr>
              <a:t>Challan</a:t>
            </a:r>
            <a:r>
              <a:rPr lang="en-US" dirty="0" smtClean="0">
                <a:solidFill>
                  <a:srgbClr val="002060"/>
                </a:solidFill>
              </a:rPr>
              <a:t> page is displayed.</a:t>
            </a:r>
            <a:endParaRPr lang="en-GB" dirty="0" smtClean="0">
              <a:solidFill>
                <a:srgbClr val="002060"/>
              </a:solidFill>
            </a:endParaRPr>
          </a:p>
          <a:p>
            <a:r>
              <a:rPr lang="en-US" dirty="0" smtClean="0">
                <a:solidFill>
                  <a:srgbClr val="002060"/>
                </a:solidFill>
              </a:rPr>
              <a:t>6)  Enter amount of Tax deducted details.</a:t>
            </a:r>
            <a:endParaRPr lang="en-GB" dirty="0" smtClean="0">
              <a:solidFill>
                <a:srgbClr val="002060"/>
              </a:solidFill>
            </a:endParaRPr>
          </a:p>
          <a:p>
            <a:r>
              <a:rPr lang="en-US" dirty="0" smtClean="0">
                <a:solidFill>
                  <a:srgbClr val="002060"/>
                </a:solidFill>
              </a:rPr>
              <a:t>7)  In the Payment mode, select the </a:t>
            </a:r>
            <a:r>
              <a:rPr lang="en-US" b="1" dirty="0" smtClean="0">
                <a:solidFill>
                  <a:srgbClr val="002060"/>
                </a:solidFill>
              </a:rPr>
              <a:t>Over the Counter/ RTGS/NEFT/Net Banking</a:t>
            </a:r>
            <a:endParaRPr lang="en-GB" dirty="0" smtClean="0">
              <a:solidFill>
                <a:srgbClr val="002060"/>
              </a:solidFill>
            </a:endParaRPr>
          </a:p>
          <a:p>
            <a:r>
              <a:rPr lang="en-US" dirty="0" smtClean="0">
                <a:solidFill>
                  <a:srgbClr val="002060"/>
                </a:solidFill>
              </a:rPr>
              <a:t>8)  Select the </a:t>
            </a:r>
            <a:r>
              <a:rPr lang="en-US" b="1" dirty="0" smtClean="0">
                <a:solidFill>
                  <a:srgbClr val="002060"/>
                </a:solidFill>
              </a:rPr>
              <a:t>Name of Bank</a:t>
            </a:r>
            <a:r>
              <a:rPr lang="en-US" dirty="0" smtClean="0">
                <a:solidFill>
                  <a:srgbClr val="002060"/>
                </a:solidFill>
              </a:rPr>
              <a:t> and then select the option Cash/ </a:t>
            </a:r>
            <a:r>
              <a:rPr lang="en-US" dirty="0" err="1" smtClean="0">
                <a:solidFill>
                  <a:srgbClr val="002060"/>
                </a:solidFill>
              </a:rPr>
              <a:t>Cheque</a:t>
            </a:r>
            <a:r>
              <a:rPr lang="en-US" dirty="0" smtClean="0">
                <a:solidFill>
                  <a:srgbClr val="002060"/>
                </a:solidFill>
              </a:rPr>
              <a:t>/ Demand Draft through which the cash will be deposited. </a:t>
            </a:r>
          </a:p>
          <a:p>
            <a:r>
              <a:rPr lang="en-US" dirty="0" smtClean="0">
                <a:solidFill>
                  <a:srgbClr val="002060"/>
                </a:solidFill>
              </a:rPr>
              <a:t>9)  Click the </a:t>
            </a:r>
            <a:r>
              <a:rPr lang="en-US" b="1" dirty="0" smtClean="0">
                <a:solidFill>
                  <a:srgbClr val="002060"/>
                </a:solidFill>
              </a:rPr>
              <a:t>Generate </a:t>
            </a:r>
            <a:r>
              <a:rPr lang="en-US" b="1" dirty="0" err="1" smtClean="0">
                <a:solidFill>
                  <a:srgbClr val="002060"/>
                </a:solidFill>
              </a:rPr>
              <a:t>Challan</a:t>
            </a:r>
            <a:r>
              <a:rPr lang="en-US" b="1" dirty="0" smtClean="0">
                <a:solidFill>
                  <a:srgbClr val="002060"/>
                </a:solidFill>
              </a:rPr>
              <a:t> </a:t>
            </a:r>
            <a:r>
              <a:rPr lang="en-US" dirty="0" smtClean="0">
                <a:solidFill>
                  <a:srgbClr val="002060"/>
                </a:solidFill>
              </a:rPr>
              <a:t>button. The </a:t>
            </a:r>
            <a:r>
              <a:rPr lang="en-US" dirty="0" err="1" smtClean="0">
                <a:solidFill>
                  <a:srgbClr val="002060"/>
                </a:solidFill>
              </a:rPr>
              <a:t>Challan</a:t>
            </a:r>
            <a:r>
              <a:rPr lang="en-US" dirty="0" smtClean="0">
                <a:solidFill>
                  <a:srgbClr val="002060"/>
                </a:solidFill>
              </a:rPr>
              <a:t> is generated which is having </a:t>
            </a:r>
            <a:r>
              <a:rPr lang="en-US" b="1" dirty="0" smtClean="0">
                <a:solidFill>
                  <a:srgbClr val="002060"/>
                </a:solidFill>
              </a:rPr>
              <a:t>CPIN</a:t>
            </a:r>
            <a:r>
              <a:rPr lang="en-US" dirty="0" smtClean="0">
                <a:solidFill>
                  <a:srgbClr val="002060"/>
                </a:solidFill>
              </a:rPr>
              <a:t> (Common Portal Identification Number) of 14 digits.</a:t>
            </a:r>
          </a:p>
          <a:p>
            <a:r>
              <a:rPr lang="en-US" dirty="0" smtClean="0">
                <a:solidFill>
                  <a:srgbClr val="002060"/>
                </a:solidFill>
              </a:rPr>
              <a:t>10) After paying the cash </a:t>
            </a:r>
            <a:r>
              <a:rPr lang="en-US" b="1" dirty="0" smtClean="0">
                <a:solidFill>
                  <a:srgbClr val="002060"/>
                </a:solidFill>
              </a:rPr>
              <a:t>CIN</a:t>
            </a:r>
            <a:r>
              <a:rPr lang="en-US" dirty="0" smtClean="0">
                <a:solidFill>
                  <a:srgbClr val="002060"/>
                </a:solidFill>
              </a:rPr>
              <a:t> (</a:t>
            </a:r>
            <a:r>
              <a:rPr lang="en-US" dirty="0" err="1" smtClean="0">
                <a:solidFill>
                  <a:srgbClr val="002060"/>
                </a:solidFill>
              </a:rPr>
              <a:t>Challan</a:t>
            </a:r>
            <a:r>
              <a:rPr lang="en-US" dirty="0" smtClean="0">
                <a:solidFill>
                  <a:srgbClr val="002060"/>
                </a:solidFill>
              </a:rPr>
              <a:t> Identification Number) is generated.</a:t>
            </a:r>
            <a:endParaRPr lang="en-GB" dirty="0" smtClean="0">
              <a:solidFill>
                <a:srgbClr val="002060"/>
              </a:solidFill>
            </a:endParaRPr>
          </a:p>
          <a:p>
            <a:endParaRPr lang="en-GB" dirty="0">
              <a:solidFill>
                <a:srgbClr val="00206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298452" y="914401"/>
            <a:ext cx="11493500" cy="44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000" b="1" dirty="0" smtClean="0">
                <a:solidFill>
                  <a:srgbClr val="0070C0"/>
                </a:solidFill>
                <a:latin typeface="+mn-lt"/>
                <a:ea typeface="MS Mincho" panose="02020609040205080304" pitchFamily="49" charset="-128"/>
              </a:rPr>
              <a:t>Payment Modes</a:t>
            </a:r>
            <a:endParaRPr lang="en-US" altLang="en-US" sz="2000" b="1" dirty="0">
              <a:solidFill>
                <a:srgbClr val="0070C0"/>
              </a:solidFill>
              <a:latin typeface="+mn-lt"/>
              <a:ea typeface="MS Mincho" panose="02020609040205080304" pitchFamily="49" charset="-128"/>
            </a:endParaRP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a:solidFill>
                  <a:schemeClr val="bg1"/>
                </a:solidFill>
                <a:latin typeface="+mn-lt"/>
                <a:ea typeface="MS Mincho" panose="02020609040205080304" pitchFamily="49" charset="-128"/>
              </a:rPr>
              <a:t>Payments</a:t>
            </a:r>
            <a:endParaRPr lang="en-US" altLang="en-US" sz="1800" b="1" kern="0" dirty="0">
              <a:solidFill>
                <a:schemeClr val="bg1"/>
              </a:solidFill>
              <a:latin typeface="+mn-lt"/>
            </a:endParaRPr>
          </a:p>
        </p:txBody>
      </p:sp>
      <p:grpSp>
        <p:nvGrpSpPr>
          <p:cNvPr id="2" name="Group 4"/>
          <p:cNvGrpSpPr>
            <a:grpSpLocks/>
          </p:cNvGrpSpPr>
          <p:nvPr/>
        </p:nvGrpSpPr>
        <p:grpSpPr bwMode="auto">
          <a:xfrm>
            <a:off x="203200" y="1385888"/>
            <a:ext cx="11684000" cy="4024312"/>
            <a:chOff x="376435" y="2523411"/>
            <a:chExt cx="10547378" cy="4282568"/>
          </a:xfrm>
        </p:grpSpPr>
        <p:sp>
          <p:nvSpPr>
            <p:cNvPr id="7" name="Freeform 6"/>
            <p:cNvSpPr/>
            <p:nvPr/>
          </p:nvSpPr>
          <p:spPr>
            <a:xfrm>
              <a:off x="8351934" y="4684123"/>
              <a:ext cx="1413960" cy="322671"/>
            </a:xfrm>
            <a:custGeom>
              <a:avLst/>
              <a:gdLst/>
              <a:ahLst/>
              <a:cxnLst/>
              <a:rect l="0" t="0" r="0" b="0"/>
              <a:pathLst>
                <a:path>
                  <a:moveTo>
                    <a:pt x="0" y="0"/>
                  </a:moveTo>
                  <a:lnTo>
                    <a:pt x="0" y="163294"/>
                  </a:lnTo>
                  <a:lnTo>
                    <a:pt x="1414364" y="163294"/>
                  </a:lnTo>
                  <a:lnTo>
                    <a:pt x="1414364" y="32401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p:cNvSpPr/>
            <p:nvPr/>
          </p:nvSpPr>
          <p:spPr>
            <a:xfrm>
              <a:off x="6937974" y="4684123"/>
              <a:ext cx="1413960" cy="322671"/>
            </a:xfrm>
            <a:custGeom>
              <a:avLst/>
              <a:gdLst/>
              <a:ahLst/>
              <a:cxnLst/>
              <a:rect l="0" t="0" r="0" b="0"/>
              <a:pathLst>
                <a:path>
                  <a:moveTo>
                    <a:pt x="1414364" y="0"/>
                  </a:moveTo>
                  <a:lnTo>
                    <a:pt x="1414364" y="163294"/>
                  </a:lnTo>
                  <a:lnTo>
                    <a:pt x="0" y="163294"/>
                  </a:lnTo>
                  <a:lnTo>
                    <a:pt x="0" y="32401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9" name="Freeform 8"/>
            <p:cNvSpPr/>
            <p:nvPr/>
          </p:nvSpPr>
          <p:spPr>
            <a:xfrm>
              <a:off x="5073075" y="3329243"/>
              <a:ext cx="2829832" cy="324360"/>
            </a:xfrm>
            <a:custGeom>
              <a:avLst/>
              <a:gdLst/>
              <a:ahLst/>
              <a:cxnLst/>
              <a:rect l="0" t="0" r="0" b="0"/>
              <a:pathLst>
                <a:path>
                  <a:moveTo>
                    <a:pt x="0" y="0"/>
                  </a:moveTo>
                  <a:lnTo>
                    <a:pt x="0" y="163294"/>
                  </a:lnTo>
                  <a:lnTo>
                    <a:pt x="2828728" y="163294"/>
                  </a:lnTo>
                  <a:lnTo>
                    <a:pt x="2828728" y="324017"/>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p:cNvSpPr/>
            <p:nvPr/>
          </p:nvSpPr>
          <p:spPr>
            <a:xfrm>
              <a:off x="2694184" y="4684123"/>
              <a:ext cx="1415870" cy="322671"/>
            </a:xfrm>
            <a:custGeom>
              <a:avLst/>
              <a:gdLst/>
              <a:ahLst/>
              <a:cxnLst/>
              <a:rect l="0" t="0" r="0" b="0"/>
              <a:pathLst>
                <a:path>
                  <a:moveTo>
                    <a:pt x="0" y="0"/>
                  </a:moveTo>
                  <a:lnTo>
                    <a:pt x="0" y="163294"/>
                  </a:lnTo>
                  <a:lnTo>
                    <a:pt x="1414364" y="163294"/>
                  </a:lnTo>
                  <a:lnTo>
                    <a:pt x="1414364" y="32401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Freeform 10"/>
            <p:cNvSpPr/>
            <p:nvPr/>
          </p:nvSpPr>
          <p:spPr>
            <a:xfrm>
              <a:off x="1280224" y="4684123"/>
              <a:ext cx="1413960" cy="322671"/>
            </a:xfrm>
            <a:custGeom>
              <a:avLst/>
              <a:gdLst/>
              <a:ahLst/>
              <a:cxnLst/>
              <a:rect l="0" t="0" r="0" b="0"/>
              <a:pathLst>
                <a:path>
                  <a:moveTo>
                    <a:pt x="1414364" y="0"/>
                  </a:moveTo>
                  <a:lnTo>
                    <a:pt x="1414364" y="163294"/>
                  </a:lnTo>
                  <a:lnTo>
                    <a:pt x="0" y="163294"/>
                  </a:lnTo>
                  <a:lnTo>
                    <a:pt x="0" y="32401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2" name="Freeform 11"/>
            <p:cNvSpPr/>
            <p:nvPr/>
          </p:nvSpPr>
          <p:spPr>
            <a:xfrm>
              <a:off x="2694184" y="3329243"/>
              <a:ext cx="2829830" cy="324360"/>
            </a:xfrm>
            <a:custGeom>
              <a:avLst/>
              <a:gdLst/>
              <a:ahLst/>
              <a:cxnLst/>
              <a:rect l="0" t="0" r="0" b="0"/>
              <a:pathLst>
                <a:path>
                  <a:moveTo>
                    <a:pt x="2828728" y="0"/>
                  </a:moveTo>
                  <a:lnTo>
                    <a:pt x="2828728" y="163294"/>
                  </a:lnTo>
                  <a:lnTo>
                    <a:pt x="0" y="163294"/>
                  </a:lnTo>
                  <a:lnTo>
                    <a:pt x="0" y="324017"/>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 name="Freeform 13"/>
            <p:cNvSpPr/>
            <p:nvPr/>
          </p:nvSpPr>
          <p:spPr>
            <a:xfrm>
              <a:off x="4352721" y="2523411"/>
              <a:ext cx="2441947" cy="1030519"/>
            </a:xfrm>
            <a:custGeom>
              <a:avLst/>
              <a:gdLst>
                <a:gd name="connsiteX0" fmla="*/ 0 w 1542942"/>
                <a:gd name="connsiteY0" fmla="*/ 0 h 1028628"/>
                <a:gd name="connsiteX1" fmla="*/ 1542942 w 1542942"/>
                <a:gd name="connsiteY1" fmla="*/ 0 h 1028628"/>
                <a:gd name="connsiteX2" fmla="*/ 1542942 w 1542942"/>
                <a:gd name="connsiteY2" fmla="*/ 1028628 h 1028628"/>
                <a:gd name="connsiteX3" fmla="*/ 0 w 1542942"/>
                <a:gd name="connsiteY3" fmla="*/ 1028628 h 1028628"/>
                <a:gd name="connsiteX4" fmla="*/ 0 w 1542942"/>
                <a:gd name="connsiteY4" fmla="*/ 0 h 102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942" h="1028628">
                  <a:moveTo>
                    <a:pt x="0" y="0"/>
                  </a:moveTo>
                  <a:lnTo>
                    <a:pt x="1542942" y="0"/>
                  </a:lnTo>
                  <a:lnTo>
                    <a:pt x="1542942" y="1028628"/>
                  </a:lnTo>
                  <a:lnTo>
                    <a:pt x="0" y="10286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7150" tIns="57150" rIns="57150" bIns="57150" spcCol="1270" anchor="ctr"/>
            <a:lstStyle/>
            <a:p>
              <a:pPr defTabSz="666750">
                <a:lnSpc>
                  <a:spcPct val="90000"/>
                </a:lnSpc>
                <a:spcAft>
                  <a:spcPct val="35000"/>
                </a:spcAft>
                <a:defRPr/>
              </a:pPr>
              <a:r>
                <a:rPr lang="en-US" sz="1600" b="1" dirty="0">
                  <a:solidFill>
                    <a:schemeClr val="tx1"/>
                  </a:solidFill>
                </a:rPr>
                <a:t>GST Payment Modes</a:t>
              </a:r>
              <a:endParaRPr lang="en-US" sz="1600" b="1" dirty="0"/>
            </a:p>
          </p:txBody>
        </p:sp>
        <p:sp>
          <p:nvSpPr>
            <p:cNvPr id="15" name="Oval 14"/>
            <p:cNvSpPr/>
            <p:nvPr/>
          </p:nvSpPr>
          <p:spPr>
            <a:xfrm>
              <a:off x="2319675" y="3712732"/>
              <a:ext cx="1027987" cy="1030519"/>
            </a:xfrm>
            <a:prstGeom prst="ellipse">
              <a:avLst/>
            </a:prstGeom>
            <a:blipFill rotWithShape="1">
              <a:blip r:embed="rId3"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Freeform 16"/>
            <p:cNvSpPr/>
            <p:nvPr/>
          </p:nvSpPr>
          <p:spPr>
            <a:xfrm>
              <a:off x="376435" y="3687391"/>
              <a:ext cx="1929864" cy="1028831"/>
            </a:xfrm>
            <a:custGeom>
              <a:avLst/>
              <a:gdLst>
                <a:gd name="connsiteX0" fmla="*/ 0 w 1542942"/>
                <a:gd name="connsiteY0" fmla="*/ 0 h 1028628"/>
                <a:gd name="connsiteX1" fmla="*/ 1542942 w 1542942"/>
                <a:gd name="connsiteY1" fmla="*/ 0 h 1028628"/>
                <a:gd name="connsiteX2" fmla="*/ 1542942 w 1542942"/>
                <a:gd name="connsiteY2" fmla="*/ 1028628 h 1028628"/>
                <a:gd name="connsiteX3" fmla="*/ 0 w 1542942"/>
                <a:gd name="connsiteY3" fmla="*/ 1028628 h 1028628"/>
                <a:gd name="connsiteX4" fmla="*/ 0 w 1542942"/>
                <a:gd name="connsiteY4" fmla="*/ 0 h 102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942" h="1028628">
                  <a:moveTo>
                    <a:pt x="0" y="0"/>
                  </a:moveTo>
                  <a:lnTo>
                    <a:pt x="1542942" y="0"/>
                  </a:lnTo>
                  <a:lnTo>
                    <a:pt x="1542942" y="1028628"/>
                  </a:lnTo>
                  <a:lnTo>
                    <a:pt x="0" y="10286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7150" tIns="57150" rIns="57150" bIns="57150" spcCol="1270" anchor="ctr"/>
            <a:lstStyle/>
            <a:p>
              <a:pPr defTabSz="666750">
                <a:lnSpc>
                  <a:spcPct val="90000"/>
                </a:lnSpc>
                <a:spcAft>
                  <a:spcPct val="35000"/>
                </a:spcAft>
                <a:defRPr/>
              </a:pPr>
              <a:r>
                <a:rPr lang="en-US" sz="1500" b="1" dirty="0">
                  <a:solidFill>
                    <a:srgbClr val="002060"/>
                  </a:solidFill>
                </a:rPr>
                <a:t>Online Payments</a:t>
              </a:r>
            </a:p>
          </p:txBody>
        </p:sp>
        <p:sp>
          <p:nvSpPr>
            <p:cNvPr id="18" name="Oval 17"/>
            <p:cNvSpPr/>
            <p:nvPr/>
          </p:nvSpPr>
          <p:spPr>
            <a:xfrm>
              <a:off x="766229" y="5006794"/>
              <a:ext cx="1027987" cy="1028830"/>
            </a:xfrm>
            <a:prstGeom prst="ellipse">
              <a:avLst/>
            </a:prstGeom>
            <a:blipFill rotWithShape="1">
              <a:blip r:embed="rId4"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Freeform 18"/>
            <p:cNvSpPr/>
            <p:nvPr/>
          </p:nvSpPr>
          <p:spPr>
            <a:xfrm>
              <a:off x="498723" y="5777149"/>
              <a:ext cx="2313927" cy="1028830"/>
            </a:xfrm>
            <a:custGeom>
              <a:avLst/>
              <a:gdLst>
                <a:gd name="connsiteX0" fmla="*/ 0 w 1542942"/>
                <a:gd name="connsiteY0" fmla="*/ 0 h 1028628"/>
                <a:gd name="connsiteX1" fmla="*/ 1542942 w 1542942"/>
                <a:gd name="connsiteY1" fmla="*/ 0 h 1028628"/>
                <a:gd name="connsiteX2" fmla="*/ 1542942 w 1542942"/>
                <a:gd name="connsiteY2" fmla="*/ 1028628 h 1028628"/>
                <a:gd name="connsiteX3" fmla="*/ 0 w 1542942"/>
                <a:gd name="connsiteY3" fmla="*/ 1028628 h 1028628"/>
                <a:gd name="connsiteX4" fmla="*/ 0 w 1542942"/>
                <a:gd name="connsiteY4" fmla="*/ 0 h 102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942" h="1028628">
                  <a:moveTo>
                    <a:pt x="0" y="0"/>
                  </a:moveTo>
                  <a:lnTo>
                    <a:pt x="1542942" y="0"/>
                  </a:lnTo>
                  <a:lnTo>
                    <a:pt x="1542942" y="1028628"/>
                  </a:lnTo>
                  <a:lnTo>
                    <a:pt x="0" y="10286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7150" tIns="57150" rIns="57150" bIns="57150" spcCol="1270" anchor="ctr"/>
            <a:lstStyle/>
            <a:p>
              <a:pPr defTabSz="666750">
                <a:lnSpc>
                  <a:spcPct val="90000"/>
                </a:lnSpc>
                <a:spcAft>
                  <a:spcPct val="35000"/>
                </a:spcAft>
                <a:defRPr/>
              </a:pPr>
              <a:r>
                <a:rPr lang="en-US" sz="1500" b="1" dirty="0">
                  <a:solidFill>
                    <a:srgbClr val="002060"/>
                  </a:solidFill>
                </a:rPr>
                <a:t>Credit/Debit card</a:t>
              </a:r>
            </a:p>
          </p:txBody>
        </p:sp>
        <p:sp>
          <p:nvSpPr>
            <p:cNvPr id="20" name="Oval 19"/>
            <p:cNvSpPr/>
            <p:nvPr/>
          </p:nvSpPr>
          <p:spPr>
            <a:xfrm>
              <a:off x="3980122" y="5001725"/>
              <a:ext cx="1029899" cy="1028831"/>
            </a:xfrm>
            <a:prstGeom prst="ellipse">
              <a:avLst/>
            </a:prstGeom>
            <a:blipFill rotWithShape="1">
              <a:blip r:embed="rId5"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Freeform 20"/>
            <p:cNvSpPr/>
            <p:nvPr/>
          </p:nvSpPr>
          <p:spPr>
            <a:xfrm>
              <a:off x="3712617" y="5777149"/>
              <a:ext cx="2185906" cy="1028830"/>
            </a:xfrm>
            <a:custGeom>
              <a:avLst/>
              <a:gdLst>
                <a:gd name="connsiteX0" fmla="*/ 0 w 1542942"/>
                <a:gd name="connsiteY0" fmla="*/ 0 h 1028628"/>
                <a:gd name="connsiteX1" fmla="*/ 1542942 w 1542942"/>
                <a:gd name="connsiteY1" fmla="*/ 0 h 1028628"/>
                <a:gd name="connsiteX2" fmla="*/ 1542942 w 1542942"/>
                <a:gd name="connsiteY2" fmla="*/ 1028628 h 1028628"/>
                <a:gd name="connsiteX3" fmla="*/ 0 w 1542942"/>
                <a:gd name="connsiteY3" fmla="*/ 1028628 h 1028628"/>
                <a:gd name="connsiteX4" fmla="*/ 0 w 1542942"/>
                <a:gd name="connsiteY4" fmla="*/ 0 h 102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942" h="1028628">
                  <a:moveTo>
                    <a:pt x="0" y="0"/>
                  </a:moveTo>
                  <a:lnTo>
                    <a:pt x="1542942" y="0"/>
                  </a:lnTo>
                  <a:lnTo>
                    <a:pt x="1542942" y="1028628"/>
                  </a:lnTo>
                  <a:lnTo>
                    <a:pt x="0" y="10286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7150" tIns="57150" rIns="57150" bIns="57150" spcCol="1270" anchor="ctr"/>
            <a:lstStyle/>
            <a:p>
              <a:pPr defTabSz="666750">
                <a:lnSpc>
                  <a:spcPct val="90000"/>
                </a:lnSpc>
                <a:spcAft>
                  <a:spcPct val="35000"/>
                </a:spcAft>
                <a:defRPr/>
              </a:pPr>
              <a:r>
                <a:rPr lang="en-US" sz="1500" b="1" dirty="0">
                  <a:solidFill>
                    <a:srgbClr val="002060"/>
                  </a:solidFill>
                </a:rPr>
                <a:t>Internet Banking</a:t>
              </a:r>
            </a:p>
          </p:txBody>
        </p:sp>
        <p:sp>
          <p:nvSpPr>
            <p:cNvPr id="22" name="Oval 21"/>
            <p:cNvSpPr/>
            <p:nvPr/>
          </p:nvSpPr>
          <p:spPr>
            <a:xfrm>
              <a:off x="7965961" y="3741451"/>
              <a:ext cx="1029899" cy="1027141"/>
            </a:xfrm>
            <a:prstGeom prst="ellipse">
              <a:avLst/>
            </a:prstGeom>
            <a:blipFill rotWithShape="1">
              <a:blip r:embed="rId6"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 name="Freeform 22"/>
            <p:cNvSpPr/>
            <p:nvPr/>
          </p:nvSpPr>
          <p:spPr>
            <a:xfrm>
              <a:off x="5254598" y="3687391"/>
              <a:ext cx="2820277" cy="1028831"/>
            </a:xfrm>
            <a:custGeom>
              <a:avLst/>
              <a:gdLst>
                <a:gd name="connsiteX0" fmla="*/ 0 w 1542942"/>
                <a:gd name="connsiteY0" fmla="*/ 0 h 1028628"/>
                <a:gd name="connsiteX1" fmla="*/ 1542942 w 1542942"/>
                <a:gd name="connsiteY1" fmla="*/ 0 h 1028628"/>
                <a:gd name="connsiteX2" fmla="*/ 1542942 w 1542942"/>
                <a:gd name="connsiteY2" fmla="*/ 1028628 h 1028628"/>
                <a:gd name="connsiteX3" fmla="*/ 0 w 1542942"/>
                <a:gd name="connsiteY3" fmla="*/ 1028628 h 1028628"/>
                <a:gd name="connsiteX4" fmla="*/ 0 w 1542942"/>
                <a:gd name="connsiteY4" fmla="*/ 0 h 102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942" h="1028628">
                  <a:moveTo>
                    <a:pt x="0" y="0"/>
                  </a:moveTo>
                  <a:lnTo>
                    <a:pt x="1542942" y="0"/>
                  </a:lnTo>
                  <a:lnTo>
                    <a:pt x="1542942" y="1028628"/>
                  </a:lnTo>
                  <a:lnTo>
                    <a:pt x="0" y="10286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7150" tIns="57150" rIns="57150" bIns="57150" spcCol="1270" anchor="ctr"/>
            <a:lstStyle/>
            <a:p>
              <a:pPr defTabSz="666750">
                <a:lnSpc>
                  <a:spcPct val="90000"/>
                </a:lnSpc>
                <a:spcAft>
                  <a:spcPct val="35000"/>
                </a:spcAft>
                <a:defRPr/>
              </a:pPr>
              <a:r>
                <a:rPr lang="en-US" sz="1500" b="1" dirty="0">
                  <a:solidFill>
                    <a:srgbClr val="002060"/>
                  </a:solidFill>
                </a:rPr>
                <a:t>Other Payment Methods</a:t>
              </a:r>
            </a:p>
          </p:txBody>
        </p:sp>
        <p:sp>
          <p:nvSpPr>
            <p:cNvPr id="25" name="Freeform 24"/>
            <p:cNvSpPr/>
            <p:nvPr/>
          </p:nvSpPr>
          <p:spPr>
            <a:xfrm>
              <a:off x="6194690" y="5777149"/>
              <a:ext cx="2126672" cy="1028830"/>
            </a:xfrm>
            <a:custGeom>
              <a:avLst/>
              <a:gdLst>
                <a:gd name="connsiteX0" fmla="*/ 0 w 1542942"/>
                <a:gd name="connsiteY0" fmla="*/ 0 h 1028628"/>
                <a:gd name="connsiteX1" fmla="*/ 1542942 w 1542942"/>
                <a:gd name="connsiteY1" fmla="*/ 0 h 1028628"/>
                <a:gd name="connsiteX2" fmla="*/ 1542942 w 1542942"/>
                <a:gd name="connsiteY2" fmla="*/ 1028628 h 1028628"/>
                <a:gd name="connsiteX3" fmla="*/ 0 w 1542942"/>
                <a:gd name="connsiteY3" fmla="*/ 1028628 h 1028628"/>
                <a:gd name="connsiteX4" fmla="*/ 0 w 1542942"/>
                <a:gd name="connsiteY4" fmla="*/ 0 h 102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942" h="1028628">
                  <a:moveTo>
                    <a:pt x="0" y="0"/>
                  </a:moveTo>
                  <a:lnTo>
                    <a:pt x="1542942" y="0"/>
                  </a:lnTo>
                  <a:lnTo>
                    <a:pt x="1542942" y="1028628"/>
                  </a:lnTo>
                  <a:lnTo>
                    <a:pt x="0" y="10286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7150" tIns="57150" rIns="57150" bIns="57150" spcCol="1270" anchor="ctr"/>
            <a:lstStyle/>
            <a:p>
              <a:pPr defTabSz="666750">
                <a:lnSpc>
                  <a:spcPct val="90000"/>
                </a:lnSpc>
                <a:spcAft>
                  <a:spcPct val="35000"/>
                </a:spcAft>
                <a:defRPr/>
              </a:pPr>
              <a:r>
                <a:rPr lang="en-US" sz="1500" b="1" dirty="0">
                  <a:solidFill>
                    <a:srgbClr val="002060"/>
                  </a:solidFill>
                </a:rPr>
                <a:t>Over the Counter</a:t>
              </a:r>
              <a:r>
                <a:rPr lang="en-US" sz="1200" b="1" dirty="0">
                  <a:solidFill>
                    <a:srgbClr val="002060"/>
                  </a:solidFill>
                </a:rPr>
                <a:t> </a:t>
              </a:r>
            </a:p>
          </p:txBody>
        </p:sp>
        <p:sp>
          <p:nvSpPr>
            <p:cNvPr id="26" name="Oval 25"/>
            <p:cNvSpPr/>
            <p:nvPr/>
          </p:nvSpPr>
          <p:spPr>
            <a:xfrm>
              <a:off x="9494567" y="4994968"/>
              <a:ext cx="1027987" cy="1027141"/>
            </a:xfrm>
            <a:prstGeom prst="ellipse">
              <a:avLst/>
            </a:prstGeom>
            <a:blipFill rotWithShape="1">
              <a:blip r:embed="rId7"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Freeform 26"/>
            <p:cNvSpPr/>
            <p:nvPr/>
          </p:nvSpPr>
          <p:spPr>
            <a:xfrm>
              <a:off x="9379921" y="5777149"/>
              <a:ext cx="1543892" cy="1028830"/>
            </a:xfrm>
            <a:custGeom>
              <a:avLst/>
              <a:gdLst>
                <a:gd name="connsiteX0" fmla="*/ 0 w 1542942"/>
                <a:gd name="connsiteY0" fmla="*/ 0 h 1028628"/>
                <a:gd name="connsiteX1" fmla="*/ 1542942 w 1542942"/>
                <a:gd name="connsiteY1" fmla="*/ 0 h 1028628"/>
                <a:gd name="connsiteX2" fmla="*/ 1542942 w 1542942"/>
                <a:gd name="connsiteY2" fmla="*/ 1028628 h 1028628"/>
                <a:gd name="connsiteX3" fmla="*/ 0 w 1542942"/>
                <a:gd name="connsiteY3" fmla="*/ 1028628 h 1028628"/>
                <a:gd name="connsiteX4" fmla="*/ 0 w 1542942"/>
                <a:gd name="connsiteY4" fmla="*/ 0 h 102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942" h="1028628">
                  <a:moveTo>
                    <a:pt x="0" y="0"/>
                  </a:moveTo>
                  <a:lnTo>
                    <a:pt x="1542942" y="0"/>
                  </a:lnTo>
                  <a:lnTo>
                    <a:pt x="1542942" y="1028628"/>
                  </a:lnTo>
                  <a:lnTo>
                    <a:pt x="0" y="10286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7150" tIns="57150" rIns="57150" bIns="57150" spcCol="1270" anchor="ctr"/>
            <a:lstStyle/>
            <a:p>
              <a:pPr defTabSz="666750">
                <a:lnSpc>
                  <a:spcPct val="90000"/>
                </a:lnSpc>
                <a:spcAft>
                  <a:spcPct val="35000"/>
                </a:spcAft>
                <a:defRPr/>
              </a:pPr>
              <a:r>
                <a:rPr lang="en-US" sz="1500" b="1" dirty="0">
                  <a:solidFill>
                    <a:srgbClr val="002060"/>
                  </a:solidFill>
                </a:rPr>
                <a:t>NEFT/RTGS </a:t>
              </a:r>
            </a:p>
          </p:txBody>
        </p:sp>
      </p:grpSp>
      <p:sp>
        <p:nvSpPr>
          <p:cNvPr id="142341" name="TextBox 2"/>
          <p:cNvSpPr txBox="1">
            <a:spLocks noChangeArrowheads="1"/>
          </p:cNvSpPr>
          <p:nvPr/>
        </p:nvSpPr>
        <p:spPr bwMode="auto">
          <a:xfrm>
            <a:off x="338667" y="5876926"/>
            <a:ext cx="11243733" cy="307777"/>
          </a:xfrm>
          <a:prstGeom prst="rect">
            <a:avLst/>
          </a:prstGeom>
          <a:noFill/>
          <a:ln w="9525">
            <a:solidFill>
              <a:srgbClr val="002060"/>
            </a:solidFill>
            <a:miter lim="800000"/>
            <a:headEnd/>
            <a:tailEnd/>
          </a:ln>
        </p:spPr>
        <p:txBody>
          <a:bodyPr>
            <a:spAutoFit/>
          </a:bodyPr>
          <a:lstStyle/>
          <a:p>
            <a:pPr algn="ctr"/>
            <a:r>
              <a:rPr lang="en-US" altLang="en-US" sz="1400" b="1" dirty="0">
                <a:solidFill>
                  <a:srgbClr val="002060"/>
                </a:solidFill>
              </a:rPr>
              <a:t>NOTE: All payments are deposited into the Electronic Cash Ledger &amp; funds are utilized from it when </a:t>
            </a:r>
            <a:r>
              <a:rPr lang="en-US" altLang="en-US" sz="1400" b="1" dirty="0" smtClean="0">
                <a:solidFill>
                  <a:srgbClr val="002060"/>
                </a:solidFill>
              </a:rPr>
              <a:t>taxpayer </a:t>
            </a:r>
            <a:r>
              <a:rPr lang="en-US" altLang="en-US" sz="1400" b="1" dirty="0">
                <a:solidFill>
                  <a:srgbClr val="002060"/>
                </a:solidFill>
              </a:rPr>
              <a:t>makes payments for liabilities.</a:t>
            </a:r>
          </a:p>
        </p:txBody>
      </p:sp>
      <p:pic>
        <p:nvPicPr>
          <p:cNvPr id="142342" name="Picture 1"/>
          <p:cNvPicPr>
            <a:picLocks noChangeAspect="1"/>
          </p:cNvPicPr>
          <p:nvPr/>
        </p:nvPicPr>
        <p:blipFill>
          <a:blip r:embed="rId8" cstate="print"/>
          <a:srcRect/>
          <a:stretch>
            <a:fillRect/>
          </a:stretch>
        </p:blipFill>
        <p:spPr bwMode="auto">
          <a:xfrm>
            <a:off x="6807203" y="3657600"/>
            <a:ext cx="1371600" cy="1028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298452" y="914401"/>
            <a:ext cx="11493500" cy="44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000" b="1" dirty="0" smtClean="0">
                <a:solidFill>
                  <a:srgbClr val="0070C0"/>
                </a:solidFill>
                <a:latin typeface="+mn-lt"/>
                <a:ea typeface="MS Mincho" panose="02020609040205080304" pitchFamily="49" charset="-128"/>
              </a:rPr>
              <a:t>Making Payments: Challans</a:t>
            </a:r>
            <a:endParaRPr lang="en-US" altLang="en-US" sz="2000" b="1" dirty="0">
              <a:solidFill>
                <a:srgbClr val="0070C0"/>
              </a:solidFill>
              <a:latin typeface="+mn-lt"/>
              <a:ea typeface="MS Mincho" panose="02020609040205080304" pitchFamily="49" charset="-128"/>
            </a:endParaRP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a:solidFill>
                  <a:schemeClr val="bg1"/>
                </a:solidFill>
                <a:latin typeface="+mj-lt"/>
                <a:ea typeface="MS Mincho" panose="02020609040205080304" pitchFamily="49" charset="-128"/>
              </a:rPr>
              <a:t>Payments</a:t>
            </a:r>
            <a:endParaRPr lang="en-US" altLang="en-US" sz="1800" b="1" kern="0" dirty="0">
              <a:solidFill>
                <a:schemeClr val="bg1"/>
              </a:solidFill>
              <a:latin typeface="+mj-lt"/>
            </a:endParaRPr>
          </a:p>
        </p:txBody>
      </p:sp>
      <p:sp>
        <p:nvSpPr>
          <p:cNvPr id="2" name="Rectangle 1"/>
          <p:cNvSpPr/>
          <p:nvPr/>
        </p:nvSpPr>
        <p:spPr>
          <a:xfrm>
            <a:off x="831851" y="1397001"/>
            <a:ext cx="10492316" cy="707886"/>
          </a:xfrm>
          <a:prstGeom prst="rect">
            <a:avLst/>
          </a:prstGeom>
        </p:spPr>
        <p:txBody>
          <a:bodyPr>
            <a:spAutoFit/>
          </a:bodyPr>
          <a:lstStyle/>
          <a:p>
            <a:pPr marL="285750" indent="-285750">
              <a:buFont typeface="Wingdings" panose="05000000000000000000" pitchFamily="2" charset="2"/>
              <a:buChar char="§"/>
              <a:defRPr/>
            </a:pPr>
            <a:r>
              <a:rPr lang="en-IN" sz="2000" dirty="0">
                <a:solidFill>
                  <a:srgbClr val="002060"/>
                </a:solidFill>
                <a:latin typeface="+mn-lt"/>
                <a:cs typeface="Arial" panose="020B0604020202020204" pitchFamily="34" charset="0"/>
              </a:rPr>
              <a:t>A </a:t>
            </a:r>
            <a:r>
              <a:rPr lang="en-IN" sz="2000" b="1" dirty="0">
                <a:solidFill>
                  <a:srgbClr val="002060"/>
                </a:solidFill>
                <a:latin typeface="+mn-lt"/>
                <a:cs typeface="Arial" panose="020B0604020202020204" pitchFamily="34" charset="0"/>
              </a:rPr>
              <a:t>GST challan </a:t>
            </a:r>
            <a:r>
              <a:rPr lang="en-IN" sz="2000" dirty="0">
                <a:solidFill>
                  <a:srgbClr val="002060"/>
                </a:solidFill>
                <a:latin typeface="+mn-lt"/>
                <a:cs typeface="Arial" panose="020B0604020202020204" pitchFamily="34" charset="0"/>
              </a:rPr>
              <a:t>can be defined as the specific format used for making payments under the GST regime, e.g., depositing goods &amp; services tax, interest on overdue tax, penalties, &amp; others</a:t>
            </a:r>
          </a:p>
        </p:txBody>
      </p:sp>
      <p:pic>
        <p:nvPicPr>
          <p:cNvPr id="144389" name="Picture 2"/>
          <p:cNvPicPr>
            <a:picLocks noChangeAspect="1"/>
          </p:cNvPicPr>
          <p:nvPr/>
        </p:nvPicPr>
        <p:blipFill>
          <a:blip r:embed="rId3" cstate="print"/>
          <a:srcRect/>
          <a:stretch>
            <a:fillRect/>
          </a:stretch>
        </p:blipFill>
        <p:spPr bwMode="auto">
          <a:xfrm>
            <a:off x="7014637" y="2616200"/>
            <a:ext cx="4866217" cy="3016250"/>
          </a:xfrm>
          <a:prstGeom prst="rect">
            <a:avLst/>
          </a:prstGeom>
          <a:noFill/>
          <a:ln w="9525">
            <a:noFill/>
            <a:miter lim="800000"/>
            <a:headEnd/>
            <a:tailEnd/>
          </a:ln>
        </p:spPr>
      </p:pic>
      <p:sp>
        <p:nvSpPr>
          <p:cNvPr id="7" name="Rectangle 6"/>
          <p:cNvSpPr/>
          <p:nvPr/>
        </p:nvSpPr>
        <p:spPr>
          <a:xfrm>
            <a:off x="831853" y="2406652"/>
            <a:ext cx="6182782" cy="2246769"/>
          </a:xfrm>
          <a:prstGeom prst="rect">
            <a:avLst/>
          </a:prstGeom>
        </p:spPr>
        <p:txBody>
          <a:bodyPr>
            <a:spAutoFit/>
          </a:bodyPr>
          <a:lstStyle/>
          <a:p>
            <a:pPr>
              <a:defRPr/>
            </a:pPr>
            <a:endParaRPr lang="en-IN" sz="2000" dirty="0">
              <a:latin typeface="+mn-lt"/>
              <a:cs typeface="Arial" panose="020B0604020202020204" pitchFamily="34" charset="0"/>
            </a:endParaRPr>
          </a:p>
          <a:p>
            <a:pPr marL="285750" indent="-285750">
              <a:buFont typeface="Wingdings" panose="05000000000000000000" pitchFamily="2" charset="2"/>
              <a:buChar char="§"/>
              <a:defRPr/>
            </a:pPr>
            <a:r>
              <a:rPr lang="en-IN" altLang="en-US" sz="2000" dirty="0">
                <a:solidFill>
                  <a:srgbClr val="002060"/>
                </a:solidFill>
                <a:cs typeface="Arial" panose="020B0604020202020204" pitchFamily="34" charset="0"/>
              </a:rPr>
              <a:t>Single challan for </a:t>
            </a:r>
            <a:r>
              <a:rPr lang="en-IN" altLang="en-US" sz="2000" b="1" dirty="0">
                <a:solidFill>
                  <a:srgbClr val="002060"/>
                </a:solidFill>
                <a:cs typeface="Arial" panose="020B0604020202020204" pitchFamily="34" charset="0"/>
              </a:rPr>
              <a:t>SGST, CGST, &amp; IGST </a:t>
            </a:r>
            <a:r>
              <a:rPr lang="en-IN" altLang="en-US" sz="2000" dirty="0">
                <a:solidFill>
                  <a:srgbClr val="002060"/>
                </a:solidFill>
                <a:cs typeface="Arial" panose="020B0604020202020204" pitchFamily="34" charset="0"/>
              </a:rPr>
              <a:t>payments (including cess)</a:t>
            </a:r>
          </a:p>
          <a:p>
            <a:pPr>
              <a:defRPr/>
            </a:pPr>
            <a:endParaRPr lang="en-IN" altLang="en-US" sz="2000" dirty="0">
              <a:solidFill>
                <a:srgbClr val="002060"/>
              </a:solidFill>
              <a:cs typeface="Arial" panose="020B0604020202020204" pitchFamily="34" charset="0"/>
            </a:endParaRPr>
          </a:p>
          <a:p>
            <a:pPr marL="285750" indent="-285750">
              <a:buFont typeface="Wingdings" panose="05000000000000000000" pitchFamily="2" charset="2"/>
              <a:buChar char="§"/>
              <a:defRPr/>
            </a:pPr>
            <a:r>
              <a:rPr lang="en-IN" altLang="en-US" sz="2000" dirty="0">
                <a:solidFill>
                  <a:srgbClr val="002060"/>
                </a:solidFill>
                <a:cs typeface="Arial" panose="020B0604020202020204" pitchFamily="34" charset="0"/>
              </a:rPr>
              <a:t>Challan for making GST Payments are generated  online</a:t>
            </a:r>
          </a:p>
          <a:p>
            <a:pPr>
              <a:defRPr/>
            </a:pPr>
            <a:endParaRPr lang="en-IN" altLang="en-US" sz="2000" dirty="0">
              <a:solidFill>
                <a:srgbClr val="002060"/>
              </a:solidFill>
              <a:cs typeface="Arial" panose="020B0604020202020204" pitchFamily="34" charset="0"/>
            </a:endParaRPr>
          </a:p>
          <a:p>
            <a:pPr marL="285750" indent="-285750">
              <a:buFont typeface="Wingdings" panose="05000000000000000000" pitchFamily="2" charset="2"/>
              <a:buChar char="§"/>
              <a:defRPr/>
            </a:pPr>
            <a:r>
              <a:rPr lang="en-IN" altLang="en-US" sz="2000" dirty="0">
                <a:solidFill>
                  <a:srgbClr val="002060"/>
                </a:solidFill>
                <a:cs typeface="Arial" panose="020B0604020202020204" pitchFamily="34" charset="0"/>
              </a:rPr>
              <a:t>G</a:t>
            </a:r>
            <a:r>
              <a:rPr lang="en-IN" sz="2000" dirty="0">
                <a:solidFill>
                  <a:srgbClr val="002060"/>
                </a:solidFill>
                <a:cs typeface="Arial" panose="020B0604020202020204" pitchFamily="34" charset="0"/>
              </a:rPr>
              <a:t>ST challans are created </a:t>
            </a:r>
            <a:r>
              <a:rPr lang="en-IN" sz="2000" dirty="0" smtClean="0">
                <a:solidFill>
                  <a:srgbClr val="002060"/>
                </a:solidFill>
                <a:cs typeface="Arial" panose="020B0604020202020204" pitchFamily="34" charset="0"/>
              </a:rPr>
              <a:t>online</a:t>
            </a:r>
            <a:endParaRPr lang="en-IN" sz="2000" dirty="0">
              <a:solidFill>
                <a:srgbClr val="002060"/>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52578" name="Slide Number Placeholder 3"/>
          <p:cNvSpPr>
            <a:spLocks noGrp="1"/>
          </p:cNvSpPr>
          <p:nvPr>
            <p:ph type="sldNum" sz="quarter" idx="12"/>
          </p:nvPr>
        </p:nvSpPr>
        <p:spPr>
          <a:noFill/>
          <a:ln>
            <a:miter lim="800000"/>
            <a:headEnd/>
            <a:tailEnd/>
          </a:ln>
        </p:spPr>
        <p:txBody>
          <a:bodyPr/>
          <a:lstStyle/>
          <a:p>
            <a:r>
              <a:rPr lang="en-US" altLang="en-US"/>
              <a:t>Slide </a:t>
            </a:r>
            <a:fld id="{CD2FE737-FD9B-4E83-B186-3081FB727E4D}" type="slidenum">
              <a:rPr lang="en-US" altLang="en-US"/>
              <a:pPr/>
              <a:t>22</a:t>
            </a:fld>
            <a:endParaRPr lang="en-US" altLang="en-US"/>
          </a:p>
        </p:txBody>
      </p:sp>
      <p:sp>
        <p:nvSpPr>
          <p:cNvPr id="6" name="Rectangle 5"/>
          <p:cNvSpPr>
            <a:spLocks noChangeArrowheads="1"/>
          </p:cNvSpPr>
          <p:nvPr/>
        </p:nvSpPr>
        <p:spPr bwMode="auto">
          <a:xfrm>
            <a:off x="304800" y="914401"/>
            <a:ext cx="11491385" cy="4108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a:lnSpc>
                <a:spcPct val="115000"/>
              </a:lnSpc>
              <a:spcBef>
                <a:spcPts val="450"/>
              </a:spcBef>
              <a:spcAft>
                <a:spcPts val="450"/>
              </a:spcAft>
              <a:defRPr/>
            </a:pPr>
            <a:r>
              <a:rPr lang="en-US" b="1" dirty="0">
                <a:solidFill>
                  <a:srgbClr val="0070C0"/>
                </a:solidFill>
                <a:ea typeface="MS Mincho" panose="02020609040205080304" pitchFamily="49" charset="-128"/>
                <a:cs typeface="Arial" panose="020B0604020202020204" pitchFamily="34" charset="0"/>
              </a:rPr>
              <a:t>Create Challan Screenshot</a:t>
            </a:r>
            <a:endParaRPr lang="en-US" b="1" dirty="0">
              <a:solidFill>
                <a:srgbClr val="0070C0"/>
              </a:solidFill>
              <a:latin typeface="+mn-lt"/>
              <a:ea typeface="MS Mincho" panose="02020609040205080304" pitchFamily="49" charset="-128"/>
              <a:cs typeface="Arial" panose="020B0604020202020204" pitchFamily="34" charset="0"/>
            </a:endParaRPr>
          </a:p>
        </p:txBody>
      </p:sp>
      <p:pic>
        <p:nvPicPr>
          <p:cNvPr id="152580" name="Picture 2"/>
          <p:cNvPicPr>
            <a:picLocks noChangeAspect="1"/>
          </p:cNvPicPr>
          <p:nvPr/>
        </p:nvPicPr>
        <p:blipFill>
          <a:blip r:embed="rId2" cstate="print"/>
          <a:srcRect r="2499"/>
          <a:stretch>
            <a:fillRect/>
          </a:stretch>
        </p:blipFill>
        <p:spPr bwMode="auto">
          <a:xfrm>
            <a:off x="304800" y="1331205"/>
            <a:ext cx="11887200" cy="5126038"/>
          </a:xfrm>
          <a:prstGeom prst="rect">
            <a:avLst/>
          </a:prstGeom>
          <a:noFill/>
          <a:ln w="9525">
            <a:noFill/>
            <a:miter lim="800000"/>
            <a:headEnd/>
            <a:tailEnd/>
          </a:ln>
        </p:spPr>
      </p:pic>
      <p:pic>
        <p:nvPicPr>
          <p:cNvPr id="152581" name="Picture 1"/>
          <p:cNvPicPr>
            <a:picLocks noChangeAspect="1"/>
          </p:cNvPicPr>
          <p:nvPr/>
        </p:nvPicPr>
        <p:blipFill>
          <a:blip r:embed="rId3" cstate="print"/>
          <a:srcRect l="17955" t="22176" r="20554" b="33475"/>
          <a:stretch>
            <a:fillRect/>
          </a:stretch>
        </p:blipFill>
        <p:spPr bwMode="auto">
          <a:xfrm>
            <a:off x="-101600" y="2590800"/>
            <a:ext cx="11988800" cy="2514600"/>
          </a:xfrm>
          <a:prstGeom prst="rect">
            <a:avLst/>
          </a:prstGeom>
          <a:noFill/>
          <a:ln w="9525">
            <a:noFill/>
            <a:miter lim="800000"/>
            <a:headEnd/>
            <a:tailEnd/>
          </a:ln>
        </p:spPr>
      </p:pic>
      <p:sp>
        <p:nvSpPr>
          <p:cNvPr id="152582" name="Rectangle 3"/>
          <p:cNvSpPr>
            <a:spLocks noChangeArrowheads="1"/>
          </p:cNvSpPr>
          <p:nvPr/>
        </p:nvSpPr>
        <p:spPr bwMode="auto">
          <a:xfrm>
            <a:off x="304800" y="4114800"/>
            <a:ext cx="1524000" cy="304800"/>
          </a:xfrm>
          <a:prstGeom prst="rect">
            <a:avLst/>
          </a:prstGeom>
          <a:solidFill>
            <a:srgbClr val="FFFFFF"/>
          </a:solidFill>
          <a:ln w="28575" algn="ctr">
            <a:solidFill>
              <a:srgbClr val="FF0000"/>
            </a:solidFill>
            <a:round/>
            <a:headEnd/>
            <a:tailEnd/>
          </a:ln>
        </p:spPr>
        <p:txBody>
          <a:bodyPr/>
          <a:lstStyle/>
          <a:p>
            <a:r>
              <a:rPr lang="en-US" altLang="en-US" sz="1200" b="1">
                <a:solidFill>
                  <a:srgbClr val="3E3E3E"/>
                </a:solidFill>
                <a:latin typeface="Calibri" pitchFamily="34" charset="0"/>
              </a:rPr>
              <a:t>SGST(0004)</a:t>
            </a:r>
          </a:p>
        </p:txBody>
      </p:sp>
      <p:sp>
        <p:nvSpPr>
          <p:cNvPr id="152583" name="Rectangle 9"/>
          <p:cNvSpPr>
            <a:spLocks noChangeArrowheads="1"/>
          </p:cNvSpPr>
          <p:nvPr/>
        </p:nvSpPr>
        <p:spPr bwMode="auto">
          <a:xfrm>
            <a:off x="304800" y="3735389"/>
            <a:ext cx="1524000" cy="304800"/>
          </a:xfrm>
          <a:prstGeom prst="rect">
            <a:avLst/>
          </a:prstGeom>
          <a:noFill/>
          <a:ln w="28575" algn="ctr">
            <a:solidFill>
              <a:srgbClr val="FF0000"/>
            </a:solidFill>
            <a:round/>
            <a:headEnd/>
            <a:tailEnd/>
          </a:ln>
        </p:spPr>
        <p:txBody>
          <a:bodyPr/>
          <a:lstStyle/>
          <a:p>
            <a:endParaRPr lang="en-US" altLang="en-US" sz="1200" b="1">
              <a:solidFill>
                <a:srgbClr val="3E3E3E"/>
              </a:solidFill>
              <a:latin typeface="Calibri" pitchFamily="34" charset="0"/>
            </a:endParaRPr>
          </a:p>
        </p:txBody>
      </p:sp>
      <p:sp>
        <p:nvSpPr>
          <p:cNvPr id="152584" name="Rectangle 10"/>
          <p:cNvSpPr>
            <a:spLocks noChangeArrowheads="1"/>
          </p:cNvSpPr>
          <p:nvPr/>
        </p:nvSpPr>
        <p:spPr bwMode="auto">
          <a:xfrm>
            <a:off x="304800" y="3354388"/>
            <a:ext cx="1524000" cy="304800"/>
          </a:xfrm>
          <a:prstGeom prst="rect">
            <a:avLst/>
          </a:prstGeom>
          <a:noFill/>
          <a:ln w="28575" algn="ctr">
            <a:solidFill>
              <a:srgbClr val="FF0000"/>
            </a:solidFill>
            <a:round/>
            <a:headEnd/>
            <a:tailEnd/>
          </a:ln>
        </p:spPr>
        <p:txBody>
          <a:bodyPr/>
          <a:lstStyle/>
          <a:p>
            <a:endParaRPr lang="en-US" altLang="en-US" sz="1200" b="1">
              <a:solidFill>
                <a:srgbClr val="3E3E3E"/>
              </a:solidFill>
              <a:latin typeface="Calibri" pitchFamily="34" charset="0"/>
            </a:endParaRPr>
          </a:p>
        </p:txBody>
      </p:sp>
      <p:sp>
        <p:nvSpPr>
          <p:cNvPr id="152585" name="Rectangle 11"/>
          <p:cNvSpPr>
            <a:spLocks noChangeArrowheads="1"/>
          </p:cNvSpPr>
          <p:nvPr/>
        </p:nvSpPr>
        <p:spPr bwMode="auto">
          <a:xfrm>
            <a:off x="304800" y="2973388"/>
            <a:ext cx="1524000" cy="304800"/>
          </a:xfrm>
          <a:prstGeom prst="rect">
            <a:avLst/>
          </a:prstGeom>
          <a:noFill/>
          <a:ln w="28575" algn="ctr">
            <a:solidFill>
              <a:srgbClr val="FF0000"/>
            </a:solidFill>
            <a:round/>
            <a:headEnd/>
            <a:tailEnd/>
          </a:ln>
        </p:spPr>
        <p:txBody>
          <a:bodyPr/>
          <a:lstStyle/>
          <a:p>
            <a:endParaRPr lang="en-US" altLang="en-US" sz="1200" b="1">
              <a:solidFill>
                <a:srgbClr val="3E3E3E"/>
              </a:solidFill>
              <a:latin typeface="Calibri" pitchFamily="34" charset="0"/>
            </a:endParaRPr>
          </a:p>
        </p:txBody>
      </p:sp>
      <p:sp>
        <p:nvSpPr>
          <p:cNvPr id="152586" name="Rectangle 12"/>
          <p:cNvSpPr>
            <a:spLocks noChangeArrowheads="1"/>
          </p:cNvSpPr>
          <p:nvPr/>
        </p:nvSpPr>
        <p:spPr bwMode="auto">
          <a:xfrm>
            <a:off x="2133602" y="2601915"/>
            <a:ext cx="1123950" cy="261937"/>
          </a:xfrm>
          <a:prstGeom prst="rect">
            <a:avLst/>
          </a:prstGeom>
          <a:noFill/>
          <a:ln w="28575" algn="ctr">
            <a:solidFill>
              <a:srgbClr val="0070C0"/>
            </a:solidFill>
            <a:round/>
            <a:headEnd/>
            <a:tailEnd/>
          </a:ln>
        </p:spPr>
        <p:txBody>
          <a:bodyPr/>
          <a:lstStyle/>
          <a:p>
            <a:endParaRPr lang="en-US" altLang="en-US" sz="1200" b="1">
              <a:solidFill>
                <a:srgbClr val="3E3E3E"/>
              </a:solidFill>
              <a:latin typeface="Calibri" pitchFamily="34" charset="0"/>
            </a:endParaRPr>
          </a:p>
        </p:txBody>
      </p:sp>
      <p:sp>
        <p:nvSpPr>
          <p:cNvPr id="152587" name="Rectangle 13"/>
          <p:cNvSpPr>
            <a:spLocks noChangeArrowheads="1"/>
          </p:cNvSpPr>
          <p:nvPr/>
        </p:nvSpPr>
        <p:spPr bwMode="auto">
          <a:xfrm>
            <a:off x="3759202" y="2601915"/>
            <a:ext cx="1123950" cy="261937"/>
          </a:xfrm>
          <a:prstGeom prst="rect">
            <a:avLst/>
          </a:prstGeom>
          <a:noFill/>
          <a:ln w="28575" algn="ctr">
            <a:solidFill>
              <a:srgbClr val="0070C0"/>
            </a:solidFill>
            <a:round/>
            <a:headEnd/>
            <a:tailEnd/>
          </a:ln>
        </p:spPr>
        <p:txBody>
          <a:bodyPr/>
          <a:lstStyle/>
          <a:p>
            <a:endParaRPr lang="en-US" altLang="en-US" sz="1200" b="1">
              <a:solidFill>
                <a:srgbClr val="3E3E3E"/>
              </a:solidFill>
              <a:latin typeface="Calibri" pitchFamily="34" charset="0"/>
            </a:endParaRPr>
          </a:p>
        </p:txBody>
      </p:sp>
      <p:sp>
        <p:nvSpPr>
          <p:cNvPr id="152588" name="Rectangle 14"/>
          <p:cNvSpPr>
            <a:spLocks noChangeArrowheads="1"/>
          </p:cNvSpPr>
          <p:nvPr/>
        </p:nvSpPr>
        <p:spPr bwMode="auto">
          <a:xfrm>
            <a:off x="5384802" y="2601915"/>
            <a:ext cx="1123950" cy="261937"/>
          </a:xfrm>
          <a:prstGeom prst="rect">
            <a:avLst/>
          </a:prstGeom>
          <a:noFill/>
          <a:ln w="28575" algn="ctr">
            <a:solidFill>
              <a:srgbClr val="0070C0"/>
            </a:solidFill>
            <a:round/>
            <a:headEnd/>
            <a:tailEnd/>
          </a:ln>
        </p:spPr>
        <p:txBody>
          <a:bodyPr/>
          <a:lstStyle/>
          <a:p>
            <a:endParaRPr lang="en-US" altLang="en-US" sz="1200" b="1">
              <a:solidFill>
                <a:srgbClr val="3E3E3E"/>
              </a:solidFill>
              <a:latin typeface="Calibri" pitchFamily="34" charset="0"/>
            </a:endParaRPr>
          </a:p>
        </p:txBody>
      </p:sp>
      <p:sp>
        <p:nvSpPr>
          <p:cNvPr id="152589" name="Rectangle 15"/>
          <p:cNvSpPr>
            <a:spLocks noChangeArrowheads="1"/>
          </p:cNvSpPr>
          <p:nvPr/>
        </p:nvSpPr>
        <p:spPr bwMode="auto">
          <a:xfrm>
            <a:off x="7010402" y="2601915"/>
            <a:ext cx="1123950" cy="261937"/>
          </a:xfrm>
          <a:prstGeom prst="rect">
            <a:avLst/>
          </a:prstGeom>
          <a:noFill/>
          <a:ln w="28575" algn="ctr">
            <a:solidFill>
              <a:srgbClr val="0070C0"/>
            </a:solidFill>
            <a:round/>
            <a:headEnd/>
            <a:tailEnd/>
          </a:ln>
        </p:spPr>
        <p:txBody>
          <a:bodyPr/>
          <a:lstStyle/>
          <a:p>
            <a:endParaRPr lang="en-US" altLang="en-US" sz="1200" b="1">
              <a:solidFill>
                <a:srgbClr val="3E3E3E"/>
              </a:solidFill>
              <a:latin typeface="Calibri" pitchFamily="34" charset="0"/>
            </a:endParaRPr>
          </a:p>
        </p:txBody>
      </p:sp>
      <p:sp>
        <p:nvSpPr>
          <p:cNvPr id="152590" name="Rectangle 16"/>
          <p:cNvSpPr>
            <a:spLocks noChangeArrowheads="1"/>
          </p:cNvSpPr>
          <p:nvPr/>
        </p:nvSpPr>
        <p:spPr bwMode="auto">
          <a:xfrm>
            <a:off x="8636002" y="2601915"/>
            <a:ext cx="1123950" cy="261937"/>
          </a:xfrm>
          <a:prstGeom prst="rect">
            <a:avLst/>
          </a:prstGeom>
          <a:noFill/>
          <a:ln w="28575" algn="ctr">
            <a:solidFill>
              <a:srgbClr val="0070C0"/>
            </a:solidFill>
            <a:round/>
            <a:headEnd/>
            <a:tailEnd/>
          </a:ln>
        </p:spPr>
        <p:txBody>
          <a:bodyPr/>
          <a:lstStyle/>
          <a:p>
            <a:endParaRPr lang="en-US" altLang="en-US" sz="1200" b="1">
              <a:solidFill>
                <a:srgbClr val="3E3E3E"/>
              </a:solidFill>
              <a:latin typeface="Calibri" pitchFamily="34" charset="0"/>
            </a:endParaRPr>
          </a:p>
        </p:txBody>
      </p:sp>
      <p:sp>
        <p:nvSpPr>
          <p:cNvPr id="152591" name="Rectangle 4"/>
          <p:cNvSpPr>
            <a:spLocks noChangeArrowheads="1"/>
          </p:cNvSpPr>
          <p:nvPr/>
        </p:nvSpPr>
        <p:spPr bwMode="auto">
          <a:xfrm>
            <a:off x="9556752" y="6178550"/>
            <a:ext cx="393700" cy="292100"/>
          </a:xfrm>
          <a:prstGeom prst="rect">
            <a:avLst/>
          </a:prstGeom>
          <a:solidFill>
            <a:srgbClr val="0070C0"/>
          </a:solidFill>
          <a:ln w="9525" algn="ctr">
            <a:solidFill>
              <a:schemeClr val="tx1"/>
            </a:solidFill>
            <a:round/>
            <a:headEnd/>
            <a:tailEnd/>
          </a:ln>
        </p:spPr>
        <p:txBody>
          <a:bodyPr/>
          <a:lstStyle/>
          <a:p>
            <a:endParaRPr lang="en-US" altLang="en-US"/>
          </a:p>
        </p:txBody>
      </p:sp>
      <p:sp>
        <p:nvSpPr>
          <p:cNvPr id="152592" name="TextBox 6"/>
          <p:cNvSpPr txBox="1">
            <a:spLocks noChangeArrowheads="1"/>
          </p:cNvSpPr>
          <p:nvPr/>
        </p:nvSpPr>
        <p:spPr bwMode="auto">
          <a:xfrm>
            <a:off x="9927171" y="6148389"/>
            <a:ext cx="1257075" cy="338554"/>
          </a:xfrm>
          <a:prstGeom prst="rect">
            <a:avLst/>
          </a:prstGeom>
          <a:noFill/>
          <a:ln w="9525">
            <a:noFill/>
            <a:miter lim="800000"/>
            <a:headEnd/>
            <a:tailEnd/>
          </a:ln>
        </p:spPr>
        <p:txBody>
          <a:bodyPr wrap="none">
            <a:spAutoFit/>
          </a:bodyPr>
          <a:lstStyle/>
          <a:p>
            <a:r>
              <a:rPr lang="en-US" altLang="en-US" sz="1600"/>
              <a:t>Minor Heads</a:t>
            </a:r>
          </a:p>
        </p:txBody>
      </p:sp>
      <p:sp>
        <p:nvSpPr>
          <p:cNvPr id="152593" name="Rectangle 20"/>
          <p:cNvSpPr>
            <a:spLocks noChangeArrowheads="1"/>
          </p:cNvSpPr>
          <p:nvPr/>
        </p:nvSpPr>
        <p:spPr bwMode="auto">
          <a:xfrm>
            <a:off x="9556750" y="5813428"/>
            <a:ext cx="406400" cy="276225"/>
          </a:xfrm>
          <a:prstGeom prst="rect">
            <a:avLst/>
          </a:prstGeom>
          <a:solidFill>
            <a:srgbClr val="FF0000"/>
          </a:solidFill>
          <a:ln w="9525" algn="ctr">
            <a:solidFill>
              <a:schemeClr val="tx1"/>
            </a:solidFill>
            <a:round/>
            <a:headEnd/>
            <a:tailEnd/>
          </a:ln>
        </p:spPr>
        <p:txBody>
          <a:bodyPr/>
          <a:lstStyle/>
          <a:p>
            <a:endParaRPr lang="en-US" altLang="en-US"/>
          </a:p>
        </p:txBody>
      </p:sp>
      <p:sp>
        <p:nvSpPr>
          <p:cNvPr id="152594" name="TextBox 21"/>
          <p:cNvSpPr txBox="1">
            <a:spLocks noChangeArrowheads="1"/>
          </p:cNvSpPr>
          <p:nvPr/>
        </p:nvSpPr>
        <p:spPr bwMode="auto">
          <a:xfrm>
            <a:off x="9927171" y="5799139"/>
            <a:ext cx="1250663" cy="338554"/>
          </a:xfrm>
          <a:prstGeom prst="rect">
            <a:avLst/>
          </a:prstGeom>
          <a:noFill/>
          <a:ln w="9525">
            <a:noFill/>
            <a:miter lim="800000"/>
            <a:headEnd/>
            <a:tailEnd/>
          </a:ln>
        </p:spPr>
        <p:txBody>
          <a:bodyPr wrap="none">
            <a:spAutoFit/>
          </a:bodyPr>
          <a:lstStyle/>
          <a:p>
            <a:r>
              <a:rPr lang="en-US" altLang="en-US" sz="1600"/>
              <a:t>Major Heads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298452" y="914400"/>
            <a:ext cx="11493500" cy="44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000" b="1" dirty="0">
                <a:solidFill>
                  <a:srgbClr val="0070C0"/>
                </a:solidFill>
                <a:latin typeface="+mn-lt"/>
                <a:ea typeface="MS Mincho" panose="02020609040205080304" pitchFamily="49" charset="-128"/>
              </a:rPr>
              <a:t>Creating a Challan (E-Payment)</a:t>
            </a: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a:solidFill>
                  <a:schemeClr val="bg1"/>
                </a:solidFill>
                <a:latin typeface="+mj-lt"/>
                <a:ea typeface="MS Mincho" panose="02020609040205080304" pitchFamily="49" charset="-128"/>
              </a:rPr>
              <a:t>Payments</a:t>
            </a:r>
            <a:endParaRPr lang="en-US" altLang="en-US" sz="1800" b="1" kern="0" dirty="0">
              <a:solidFill>
                <a:schemeClr val="bg1"/>
              </a:solidFill>
              <a:latin typeface="+mj-lt"/>
            </a:endParaRPr>
          </a:p>
        </p:txBody>
      </p:sp>
      <p:sp>
        <p:nvSpPr>
          <p:cNvPr id="4" name="Rectangle 3"/>
          <p:cNvSpPr/>
          <p:nvPr/>
        </p:nvSpPr>
        <p:spPr>
          <a:xfrm>
            <a:off x="2946400" y="1371602"/>
            <a:ext cx="6197600" cy="923330"/>
          </a:xfrm>
          <a:prstGeom prst="rect">
            <a:avLst/>
          </a:prstGeom>
        </p:spPr>
        <p:txBody>
          <a:bodyPr>
            <a:spAutoFit/>
          </a:bodyPr>
          <a:lstStyle/>
          <a:p>
            <a:pPr>
              <a:defRPr/>
            </a:pPr>
            <a:r>
              <a:rPr lang="en-IN" b="1" u="sng" dirty="0">
                <a:latin typeface="+mn-lt"/>
                <a:cs typeface="Arial" panose="020B0604020202020204" pitchFamily="34" charset="0"/>
              </a:rPr>
              <a:t>Precondition</a:t>
            </a:r>
            <a:r>
              <a:rPr lang="en-IN" dirty="0">
                <a:latin typeface="+mn-lt"/>
                <a:cs typeface="Arial" panose="020B0604020202020204" pitchFamily="34" charset="0"/>
              </a:rPr>
              <a:t>: Valid GSTIN or Temporary ID</a:t>
            </a:r>
          </a:p>
          <a:p>
            <a:pPr marL="285750" indent="-285750">
              <a:buFont typeface="Wingdings" panose="05000000000000000000" pitchFamily="2" charset="2"/>
              <a:buChar char="§"/>
              <a:defRPr/>
            </a:pPr>
            <a:endParaRPr lang="en-IN" dirty="0">
              <a:latin typeface="+mn-lt"/>
              <a:cs typeface="Arial" panose="020B0604020202020204" pitchFamily="34" charset="0"/>
            </a:endParaRPr>
          </a:p>
          <a:p>
            <a:pPr marL="742950" lvl="1" indent="-285750">
              <a:buFont typeface="Arial" panose="020B0604020202020204" pitchFamily="34" charset="0"/>
              <a:buChar char="•"/>
              <a:defRPr/>
            </a:pPr>
            <a:endParaRPr lang="en-IN" dirty="0">
              <a:latin typeface="+mn-lt"/>
              <a:cs typeface="Arial" panose="020B0604020202020204" pitchFamily="34" charset="0"/>
            </a:endParaRPr>
          </a:p>
        </p:txBody>
      </p:sp>
      <p:pic>
        <p:nvPicPr>
          <p:cNvPr id="5" name="Picture 4"/>
          <p:cNvPicPr>
            <a:picLocks noChangeAspect="1"/>
          </p:cNvPicPr>
          <p:nvPr/>
        </p:nvPicPr>
        <p:blipFill>
          <a:blip r:embed="rId3" cstate="print"/>
          <a:stretch>
            <a:fillRect/>
          </a:stretch>
        </p:blipFill>
        <p:spPr>
          <a:xfrm>
            <a:off x="207010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7" name="TextBox 2"/>
          <p:cNvSpPr txBox="1">
            <a:spLocks noChangeArrowheads="1"/>
          </p:cNvSpPr>
          <p:nvPr/>
        </p:nvSpPr>
        <p:spPr bwMode="auto">
          <a:xfrm>
            <a:off x="433921" y="2979740"/>
            <a:ext cx="3661833"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err="1" smtClean="0">
                <a:solidFill>
                  <a:schemeClr val="tx1">
                    <a:lumMod val="50000"/>
                  </a:schemeClr>
                </a:solidFill>
                <a:latin typeface="+mn-lt"/>
              </a:rPr>
              <a:t>Taxdeductor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logs into GST portal &amp; clicks ‘Create Challan’ in the Payments section under the GST Services menu</a:t>
            </a:r>
          </a:p>
          <a:p>
            <a:pPr algn="ctr">
              <a:defRPr/>
            </a:pPr>
            <a:endParaRPr lang="en-US" sz="1200" b="1" dirty="0">
              <a:solidFill>
                <a:schemeClr val="tx1">
                  <a:lumMod val="50000"/>
                </a:schemeClr>
              </a:solidFill>
              <a:latin typeface="+mn-lt"/>
            </a:endParaRPr>
          </a:p>
        </p:txBody>
      </p:sp>
      <p:sp>
        <p:nvSpPr>
          <p:cNvPr id="8" name="Oval 41"/>
          <p:cNvSpPr>
            <a:spLocks noChangeArrowheads="1"/>
          </p:cNvSpPr>
          <p:nvPr/>
        </p:nvSpPr>
        <p:spPr bwMode="auto">
          <a:xfrm>
            <a:off x="1460500"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1</a:t>
            </a:r>
          </a:p>
        </p:txBody>
      </p:sp>
      <p:cxnSp>
        <p:nvCxnSpPr>
          <p:cNvPr id="9" name="Straight Arrow Connector 8"/>
          <p:cNvCxnSpPr>
            <a:cxnSpLocks/>
            <a:stCxn id="5" idx="3"/>
            <a:endCxn id="10" idx="1"/>
          </p:cNvCxnSpPr>
          <p:nvPr/>
        </p:nvCxnSpPr>
        <p:spPr bwMode="auto">
          <a:xfrm>
            <a:off x="2876554"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 name="Picture 9"/>
          <p:cNvPicPr>
            <a:picLocks noChangeAspect="1"/>
          </p:cNvPicPr>
          <p:nvPr/>
        </p:nvPicPr>
        <p:blipFill>
          <a:blip r:embed="rId3" cstate="print"/>
          <a:stretch>
            <a:fillRect/>
          </a:stretch>
        </p:blipFill>
        <p:spPr>
          <a:xfrm>
            <a:off x="560917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1" name="Oval 41"/>
          <p:cNvSpPr>
            <a:spLocks noChangeArrowheads="1"/>
          </p:cNvSpPr>
          <p:nvPr/>
        </p:nvSpPr>
        <p:spPr bwMode="auto">
          <a:xfrm>
            <a:off x="4999568"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2</a:t>
            </a:r>
          </a:p>
        </p:txBody>
      </p:sp>
      <p:pic>
        <p:nvPicPr>
          <p:cNvPr id="12" name="Picture 11"/>
          <p:cNvPicPr>
            <a:picLocks noChangeAspect="1"/>
          </p:cNvPicPr>
          <p:nvPr/>
        </p:nvPicPr>
        <p:blipFill>
          <a:blip r:embed="rId3" cstate="print"/>
          <a:stretch>
            <a:fillRect/>
          </a:stretch>
        </p:blipFill>
        <p:spPr>
          <a:xfrm>
            <a:off x="9150352" y="2082800"/>
            <a:ext cx="806450" cy="725488"/>
          </a:xfrm>
          <a:prstGeom prst="rect">
            <a:avLst/>
          </a:prstGeom>
          <a:ln>
            <a:solidFill>
              <a:schemeClr val="tx1"/>
            </a:solidFill>
          </a:ln>
          <a:effectLst>
            <a:outerShdw blurRad="292100" dist="139700" dir="2700000" algn="tl" rotWithShape="0">
              <a:srgbClr val="333333">
                <a:alpha val="65000"/>
              </a:srgbClr>
            </a:outerShdw>
          </a:effectLst>
        </p:spPr>
      </p:pic>
      <p:sp>
        <p:nvSpPr>
          <p:cNvPr id="13" name="Oval 41"/>
          <p:cNvSpPr>
            <a:spLocks noChangeArrowheads="1"/>
          </p:cNvSpPr>
          <p:nvPr/>
        </p:nvSpPr>
        <p:spPr bwMode="auto">
          <a:xfrm>
            <a:off x="8540754" y="1984377"/>
            <a:ext cx="459316"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3</a:t>
            </a:r>
          </a:p>
        </p:txBody>
      </p:sp>
      <p:cxnSp>
        <p:nvCxnSpPr>
          <p:cNvPr id="14" name="Straight Arrow Connector 13"/>
          <p:cNvCxnSpPr>
            <a:cxnSpLocks/>
          </p:cNvCxnSpPr>
          <p:nvPr/>
        </p:nvCxnSpPr>
        <p:spPr bwMode="auto">
          <a:xfrm>
            <a:off x="6417738"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2"/>
          <p:cNvSpPr txBox="1">
            <a:spLocks noChangeArrowheads="1"/>
          </p:cNvSpPr>
          <p:nvPr/>
        </p:nvSpPr>
        <p:spPr bwMode="auto">
          <a:xfrm>
            <a:off x="4421717" y="2947990"/>
            <a:ext cx="324485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a:solidFill>
                  <a:schemeClr val="tx1">
                    <a:lumMod val="50000"/>
                  </a:schemeClr>
                </a:solidFill>
                <a:latin typeface="+mn-lt"/>
              </a:rPr>
              <a:t>On the create challan screen, </a:t>
            </a:r>
            <a:r>
              <a:rPr lang="en-US" sz="1200" b="1" dirty="0" smtClean="0">
                <a:solidFill>
                  <a:schemeClr val="tx1">
                    <a:lumMod val="50000"/>
                  </a:schemeClr>
                </a:solidFill>
                <a:latin typeface="+mn-lt"/>
              </a:rPr>
              <a:t>taxpayer </a:t>
            </a:r>
            <a:r>
              <a:rPr lang="en-US" sz="1200" b="1" dirty="0">
                <a:solidFill>
                  <a:schemeClr val="tx1">
                    <a:lumMod val="50000"/>
                  </a:schemeClr>
                </a:solidFill>
                <a:latin typeface="+mn-lt"/>
              </a:rPr>
              <a:t>enters challan </a:t>
            </a:r>
            <a:r>
              <a:rPr lang="en-US" sz="1200" b="1" dirty="0" smtClean="0">
                <a:solidFill>
                  <a:schemeClr val="tx1">
                    <a:lumMod val="50000"/>
                  </a:schemeClr>
                </a:solidFill>
                <a:latin typeface="+mn-lt"/>
              </a:rPr>
              <a:t>amount</a:t>
            </a:r>
            <a:endParaRPr lang="en-US" sz="1200" b="1" dirty="0">
              <a:latin typeface="+mn-lt"/>
            </a:endParaRPr>
          </a:p>
        </p:txBody>
      </p:sp>
      <p:sp>
        <p:nvSpPr>
          <p:cNvPr id="17" name="TextBox 2"/>
          <p:cNvSpPr txBox="1">
            <a:spLocks noChangeArrowheads="1"/>
          </p:cNvSpPr>
          <p:nvPr/>
        </p:nvSpPr>
        <p:spPr bwMode="auto">
          <a:xfrm>
            <a:off x="7992536" y="2944815"/>
            <a:ext cx="324485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err="1" smtClean="0">
                <a:solidFill>
                  <a:schemeClr val="tx1">
                    <a:lumMod val="50000"/>
                  </a:schemeClr>
                </a:solidFill>
                <a:latin typeface="+mn-lt"/>
              </a:rPr>
              <a:t>Taxdeductor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selects </a:t>
            </a:r>
            <a:r>
              <a:rPr lang="en-US" sz="1200" b="1" dirty="0" smtClean="0">
                <a:solidFill>
                  <a:schemeClr val="tx1">
                    <a:lumMod val="50000"/>
                  </a:schemeClr>
                </a:solidFill>
                <a:latin typeface="+mn-lt"/>
              </a:rPr>
              <a:t>E-payment</a:t>
            </a:r>
            <a:endParaRPr lang="en-US" sz="1200" b="1" dirty="0">
              <a:latin typeface="+mn-lt"/>
            </a:endParaRPr>
          </a:p>
        </p:txBody>
      </p:sp>
      <p:pic>
        <p:nvPicPr>
          <p:cNvPr id="18" name="Picture 17"/>
          <p:cNvPicPr>
            <a:picLocks noChangeAspect="1"/>
          </p:cNvPicPr>
          <p:nvPr/>
        </p:nvPicPr>
        <p:blipFill>
          <a:blip r:embed="rId3" cstate="print"/>
          <a:stretch>
            <a:fillRect/>
          </a:stretch>
        </p:blipFill>
        <p:spPr>
          <a:xfrm>
            <a:off x="9251952" y="4822825"/>
            <a:ext cx="806450" cy="725488"/>
          </a:xfrm>
          <a:prstGeom prst="rect">
            <a:avLst/>
          </a:prstGeom>
          <a:ln>
            <a:solidFill>
              <a:schemeClr val="tx1"/>
            </a:solidFill>
          </a:ln>
          <a:effectLst>
            <a:outerShdw blurRad="292100" dist="139700" dir="2700000" algn="tl" rotWithShape="0">
              <a:srgbClr val="333333">
                <a:alpha val="65000"/>
              </a:srgbClr>
            </a:outerShdw>
          </a:effectLst>
        </p:spPr>
      </p:pic>
      <p:sp>
        <p:nvSpPr>
          <p:cNvPr id="19" name="Oval 41"/>
          <p:cNvSpPr>
            <a:spLocks noChangeArrowheads="1"/>
          </p:cNvSpPr>
          <p:nvPr/>
        </p:nvSpPr>
        <p:spPr bwMode="auto">
          <a:xfrm>
            <a:off x="8572500" y="4724401"/>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4</a:t>
            </a:r>
          </a:p>
        </p:txBody>
      </p:sp>
      <p:sp>
        <p:nvSpPr>
          <p:cNvPr id="39" name="TextBox 2"/>
          <p:cNvSpPr txBox="1">
            <a:spLocks noChangeArrowheads="1"/>
          </p:cNvSpPr>
          <p:nvPr/>
        </p:nvSpPr>
        <p:spPr bwMode="auto">
          <a:xfrm>
            <a:off x="8005234" y="5683252"/>
            <a:ext cx="3244852" cy="4674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err="1" smtClean="0">
                <a:solidFill>
                  <a:schemeClr val="tx1">
                    <a:lumMod val="50000"/>
                  </a:schemeClr>
                </a:solidFill>
              </a:rPr>
              <a:t>Taxdeductor</a:t>
            </a:r>
            <a:r>
              <a:rPr lang="en-US" sz="1200" b="1" dirty="0" smtClean="0">
                <a:solidFill>
                  <a:schemeClr val="tx1">
                    <a:lumMod val="50000"/>
                  </a:schemeClr>
                </a:solidFill>
              </a:rPr>
              <a:t> </a:t>
            </a:r>
            <a:r>
              <a:rPr lang="en-US" sz="1200" b="1" dirty="0">
                <a:solidFill>
                  <a:schemeClr val="tx1">
                    <a:lumMod val="50000"/>
                  </a:schemeClr>
                </a:solidFill>
              </a:rPr>
              <a:t>clicks on</a:t>
            </a:r>
            <a:r>
              <a:rPr lang="en-US" sz="1200" b="1" u="sng" dirty="0">
                <a:solidFill>
                  <a:schemeClr val="tx1">
                    <a:lumMod val="50000"/>
                  </a:schemeClr>
                </a:solidFill>
              </a:rPr>
              <a:t> </a:t>
            </a:r>
            <a:r>
              <a:rPr lang="en-US" sz="1200" b="1" u="sng" dirty="0" smtClean="0">
                <a:solidFill>
                  <a:schemeClr val="tx1">
                    <a:lumMod val="50000"/>
                  </a:schemeClr>
                </a:solidFill>
              </a:rPr>
              <a:t>Generate </a:t>
            </a:r>
            <a:r>
              <a:rPr lang="en-US" sz="1200" b="1" u="sng" dirty="0">
                <a:solidFill>
                  <a:schemeClr val="tx1">
                    <a:lumMod val="50000"/>
                  </a:schemeClr>
                </a:solidFill>
              </a:rPr>
              <a:t>C</a:t>
            </a:r>
            <a:r>
              <a:rPr lang="en-US" sz="1200" b="1" u="sng" dirty="0" smtClean="0">
                <a:solidFill>
                  <a:schemeClr val="tx1">
                    <a:lumMod val="50000"/>
                  </a:schemeClr>
                </a:solidFill>
              </a:rPr>
              <a:t>hallan</a:t>
            </a:r>
            <a:r>
              <a:rPr lang="en-US" sz="1200" b="1" dirty="0" smtClean="0">
                <a:solidFill>
                  <a:schemeClr val="tx1">
                    <a:lumMod val="50000"/>
                  </a:schemeClr>
                </a:solidFill>
              </a:rPr>
              <a:t> </a:t>
            </a:r>
            <a:r>
              <a:rPr lang="en-US" sz="1200" b="1" dirty="0">
                <a:solidFill>
                  <a:schemeClr val="tx1">
                    <a:lumMod val="50000"/>
                  </a:schemeClr>
                </a:solidFill>
              </a:rPr>
              <a:t>&amp; </a:t>
            </a:r>
            <a:r>
              <a:rPr lang="en-US" sz="1200" b="1" dirty="0" smtClean="0">
                <a:solidFill>
                  <a:schemeClr val="tx1">
                    <a:lumMod val="50000"/>
                  </a:schemeClr>
                </a:solidFill>
              </a:rPr>
              <a:t>challan with unique </a:t>
            </a:r>
            <a:r>
              <a:rPr lang="en-US" sz="1200" b="1" dirty="0">
                <a:solidFill>
                  <a:schemeClr val="tx1">
                    <a:lumMod val="50000"/>
                  </a:schemeClr>
                </a:solidFill>
              </a:rPr>
              <a:t>CPIN </a:t>
            </a:r>
            <a:r>
              <a:rPr lang="en-US" sz="1200" b="1" dirty="0" smtClean="0">
                <a:solidFill>
                  <a:schemeClr val="tx1">
                    <a:lumMod val="50000"/>
                  </a:schemeClr>
                </a:solidFill>
              </a:rPr>
              <a:t>is generated</a:t>
            </a:r>
            <a:endParaRPr lang="en-US" sz="1200" b="1" dirty="0"/>
          </a:p>
        </p:txBody>
      </p:sp>
      <p:cxnSp>
        <p:nvCxnSpPr>
          <p:cNvPr id="22" name="Straight Arrow Connector 21"/>
          <p:cNvCxnSpPr>
            <a:stCxn id="17" idx="2"/>
            <a:endCxn id="18" idx="0"/>
          </p:cNvCxnSpPr>
          <p:nvPr/>
        </p:nvCxnSpPr>
        <p:spPr bwMode="auto">
          <a:xfrm rot="16200000" flipH="1">
            <a:off x="8834564" y="4002211"/>
            <a:ext cx="1601011" cy="40215"/>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298452" y="914400"/>
            <a:ext cx="11493500" cy="44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000" b="1" dirty="0">
                <a:solidFill>
                  <a:srgbClr val="0070C0"/>
                </a:solidFill>
                <a:latin typeface="+mn-lt"/>
                <a:ea typeface="MS Mincho" panose="02020609040205080304" pitchFamily="49" charset="-128"/>
              </a:rPr>
              <a:t>Creating a Challan </a:t>
            </a:r>
            <a:r>
              <a:rPr lang="en-US" altLang="en-US" sz="2000" b="1" dirty="0" smtClean="0">
                <a:solidFill>
                  <a:srgbClr val="0070C0"/>
                </a:solidFill>
                <a:latin typeface="+mn-lt"/>
                <a:ea typeface="MS Mincho" panose="02020609040205080304" pitchFamily="49" charset="-128"/>
              </a:rPr>
              <a:t>(NEFT/RTGS</a:t>
            </a:r>
            <a:r>
              <a:rPr lang="en-US" altLang="en-US" sz="2000" b="1" dirty="0">
                <a:solidFill>
                  <a:srgbClr val="0070C0"/>
                </a:solidFill>
                <a:latin typeface="+mn-lt"/>
                <a:ea typeface="MS Mincho" panose="02020609040205080304" pitchFamily="49" charset="-128"/>
              </a:rPr>
              <a:t>)</a:t>
            </a: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a:solidFill>
                  <a:schemeClr val="bg1"/>
                </a:solidFill>
                <a:latin typeface="+mj-lt"/>
                <a:ea typeface="MS Mincho" panose="02020609040205080304" pitchFamily="49" charset="-128"/>
              </a:rPr>
              <a:t>Payments</a:t>
            </a:r>
            <a:endParaRPr lang="en-US" altLang="en-US" sz="1800" b="1" kern="0" dirty="0">
              <a:solidFill>
                <a:schemeClr val="bg1"/>
              </a:solidFill>
              <a:latin typeface="+mj-lt"/>
            </a:endParaRPr>
          </a:p>
        </p:txBody>
      </p:sp>
      <p:sp>
        <p:nvSpPr>
          <p:cNvPr id="4" name="Rectangle 3"/>
          <p:cNvSpPr/>
          <p:nvPr/>
        </p:nvSpPr>
        <p:spPr>
          <a:xfrm>
            <a:off x="1979084" y="1392240"/>
            <a:ext cx="8128000" cy="923330"/>
          </a:xfrm>
          <a:prstGeom prst="rect">
            <a:avLst/>
          </a:prstGeom>
        </p:spPr>
        <p:txBody>
          <a:bodyPr>
            <a:spAutoFit/>
          </a:bodyPr>
          <a:lstStyle/>
          <a:p>
            <a:pPr>
              <a:defRPr/>
            </a:pPr>
            <a:r>
              <a:rPr lang="en-IN" b="1" u="sng" dirty="0">
                <a:latin typeface="+mn-lt"/>
                <a:cs typeface="Arial" panose="020B0604020202020204" pitchFamily="34" charset="0"/>
              </a:rPr>
              <a:t>Precondition</a:t>
            </a:r>
            <a:r>
              <a:rPr lang="en-IN" dirty="0">
                <a:latin typeface="+mn-lt"/>
                <a:cs typeface="Arial" panose="020B0604020202020204" pitchFamily="34" charset="0"/>
              </a:rPr>
              <a:t>: Valid GSTIN or Temporary ID + Bank Name</a:t>
            </a:r>
          </a:p>
          <a:p>
            <a:pPr marL="285750" indent="-285750">
              <a:buFont typeface="Wingdings" panose="05000000000000000000" pitchFamily="2" charset="2"/>
              <a:buChar char="§"/>
              <a:defRPr/>
            </a:pPr>
            <a:endParaRPr lang="en-IN" dirty="0">
              <a:latin typeface="+mn-lt"/>
              <a:cs typeface="Arial" panose="020B0604020202020204" pitchFamily="34" charset="0"/>
            </a:endParaRPr>
          </a:p>
          <a:p>
            <a:pPr marL="742950" lvl="1" indent="-285750">
              <a:buFont typeface="Arial" panose="020B0604020202020204" pitchFamily="34" charset="0"/>
              <a:buChar char="•"/>
              <a:defRPr/>
            </a:pPr>
            <a:endParaRPr lang="en-IN" dirty="0">
              <a:latin typeface="+mn-lt"/>
              <a:cs typeface="Arial" panose="020B0604020202020204" pitchFamily="34" charset="0"/>
            </a:endParaRPr>
          </a:p>
        </p:txBody>
      </p:sp>
      <p:pic>
        <p:nvPicPr>
          <p:cNvPr id="5" name="Picture 4"/>
          <p:cNvPicPr>
            <a:picLocks noChangeAspect="1"/>
          </p:cNvPicPr>
          <p:nvPr/>
        </p:nvPicPr>
        <p:blipFill>
          <a:blip r:embed="rId3" cstate="print"/>
          <a:stretch>
            <a:fillRect/>
          </a:stretch>
        </p:blipFill>
        <p:spPr>
          <a:xfrm>
            <a:off x="207010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7" name="TextBox 2"/>
          <p:cNvSpPr txBox="1">
            <a:spLocks noChangeArrowheads="1"/>
          </p:cNvSpPr>
          <p:nvPr/>
        </p:nvSpPr>
        <p:spPr bwMode="auto">
          <a:xfrm>
            <a:off x="433921" y="2979740"/>
            <a:ext cx="3661833"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logs into GST portal &amp; clicks ‘Create Challan’ in the Payments section under the GST Services menu</a:t>
            </a:r>
          </a:p>
          <a:p>
            <a:pPr algn="ctr">
              <a:defRPr/>
            </a:pPr>
            <a:endParaRPr lang="en-US" sz="1200" b="1" dirty="0">
              <a:solidFill>
                <a:schemeClr val="tx1">
                  <a:lumMod val="50000"/>
                </a:schemeClr>
              </a:solidFill>
              <a:latin typeface="+mn-lt"/>
            </a:endParaRPr>
          </a:p>
        </p:txBody>
      </p:sp>
      <p:sp>
        <p:nvSpPr>
          <p:cNvPr id="8" name="Oval 41"/>
          <p:cNvSpPr>
            <a:spLocks noChangeArrowheads="1"/>
          </p:cNvSpPr>
          <p:nvPr/>
        </p:nvSpPr>
        <p:spPr bwMode="auto">
          <a:xfrm>
            <a:off x="1460500"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1</a:t>
            </a:r>
          </a:p>
        </p:txBody>
      </p:sp>
      <p:cxnSp>
        <p:nvCxnSpPr>
          <p:cNvPr id="9" name="Straight Arrow Connector 8"/>
          <p:cNvCxnSpPr>
            <a:cxnSpLocks/>
            <a:stCxn id="5" idx="3"/>
            <a:endCxn id="10" idx="1"/>
          </p:cNvCxnSpPr>
          <p:nvPr/>
        </p:nvCxnSpPr>
        <p:spPr bwMode="auto">
          <a:xfrm>
            <a:off x="2876554"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 name="Picture 9"/>
          <p:cNvPicPr>
            <a:picLocks noChangeAspect="1"/>
          </p:cNvPicPr>
          <p:nvPr/>
        </p:nvPicPr>
        <p:blipFill>
          <a:blip r:embed="rId3" cstate="print"/>
          <a:stretch>
            <a:fillRect/>
          </a:stretch>
        </p:blipFill>
        <p:spPr>
          <a:xfrm>
            <a:off x="560917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1" name="Oval 41"/>
          <p:cNvSpPr>
            <a:spLocks noChangeArrowheads="1"/>
          </p:cNvSpPr>
          <p:nvPr/>
        </p:nvSpPr>
        <p:spPr bwMode="auto">
          <a:xfrm>
            <a:off x="4999568"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2</a:t>
            </a:r>
          </a:p>
        </p:txBody>
      </p:sp>
      <p:pic>
        <p:nvPicPr>
          <p:cNvPr id="12" name="Picture 11"/>
          <p:cNvPicPr>
            <a:picLocks noChangeAspect="1"/>
          </p:cNvPicPr>
          <p:nvPr/>
        </p:nvPicPr>
        <p:blipFill>
          <a:blip r:embed="rId3" cstate="print"/>
          <a:stretch>
            <a:fillRect/>
          </a:stretch>
        </p:blipFill>
        <p:spPr>
          <a:xfrm>
            <a:off x="9150352" y="2082800"/>
            <a:ext cx="806450" cy="725488"/>
          </a:xfrm>
          <a:prstGeom prst="rect">
            <a:avLst/>
          </a:prstGeom>
          <a:ln>
            <a:solidFill>
              <a:schemeClr val="tx1"/>
            </a:solidFill>
          </a:ln>
          <a:effectLst>
            <a:outerShdw blurRad="292100" dist="139700" dir="2700000" algn="tl" rotWithShape="0">
              <a:srgbClr val="333333">
                <a:alpha val="65000"/>
              </a:srgbClr>
            </a:outerShdw>
          </a:effectLst>
        </p:spPr>
      </p:pic>
      <p:sp>
        <p:nvSpPr>
          <p:cNvPr id="13" name="Oval 41"/>
          <p:cNvSpPr>
            <a:spLocks noChangeArrowheads="1"/>
          </p:cNvSpPr>
          <p:nvPr/>
        </p:nvSpPr>
        <p:spPr bwMode="auto">
          <a:xfrm>
            <a:off x="8540754" y="1984377"/>
            <a:ext cx="459316"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3</a:t>
            </a:r>
          </a:p>
        </p:txBody>
      </p:sp>
      <p:cxnSp>
        <p:nvCxnSpPr>
          <p:cNvPr id="14" name="Straight Arrow Connector 13"/>
          <p:cNvCxnSpPr>
            <a:cxnSpLocks/>
          </p:cNvCxnSpPr>
          <p:nvPr/>
        </p:nvCxnSpPr>
        <p:spPr bwMode="auto">
          <a:xfrm>
            <a:off x="6417738"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2"/>
          <p:cNvSpPr txBox="1">
            <a:spLocks noChangeArrowheads="1"/>
          </p:cNvSpPr>
          <p:nvPr/>
        </p:nvSpPr>
        <p:spPr bwMode="auto">
          <a:xfrm>
            <a:off x="4421717" y="2947990"/>
            <a:ext cx="324485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a:solidFill>
                  <a:schemeClr val="tx1">
                    <a:lumMod val="50000"/>
                  </a:schemeClr>
                </a:solidFill>
                <a:latin typeface="+mn-lt"/>
              </a:rPr>
              <a:t>On the create challan screen, </a:t>
            </a: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enters </a:t>
            </a:r>
            <a:r>
              <a:rPr lang="en-US" sz="1200" b="1" dirty="0">
                <a:solidFill>
                  <a:schemeClr val="tx1">
                    <a:lumMod val="50000"/>
                  </a:schemeClr>
                </a:solidFill>
                <a:latin typeface="+mn-lt"/>
              </a:rPr>
              <a:t>challan </a:t>
            </a:r>
            <a:r>
              <a:rPr lang="en-US" sz="1200" b="1" dirty="0" smtClean="0">
                <a:solidFill>
                  <a:schemeClr val="tx1">
                    <a:lumMod val="50000"/>
                  </a:schemeClr>
                </a:solidFill>
                <a:latin typeface="+mn-lt"/>
              </a:rPr>
              <a:t>amount</a:t>
            </a:r>
            <a:endParaRPr lang="en-US" sz="1200" b="1" dirty="0">
              <a:latin typeface="+mn-lt"/>
            </a:endParaRPr>
          </a:p>
        </p:txBody>
      </p:sp>
      <p:sp>
        <p:nvSpPr>
          <p:cNvPr id="17" name="TextBox 2"/>
          <p:cNvSpPr txBox="1">
            <a:spLocks noChangeArrowheads="1"/>
          </p:cNvSpPr>
          <p:nvPr/>
        </p:nvSpPr>
        <p:spPr bwMode="auto">
          <a:xfrm>
            <a:off x="7992536" y="2944815"/>
            <a:ext cx="324485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selects </a:t>
            </a:r>
            <a:r>
              <a:rPr lang="en-US" sz="1200" b="1" dirty="0" smtClean="0">
                <a:solidFill>
                  <a:schemeClr val="tx1">
                    <a:lumMod val="50000"/>
                  </a:schemeClr>
                </a:solidFill>
                <a:latin typeface="+mn-lt"/>
              </a:rPr>
              <a:t>NEFT/RTGS </a:t>
            </a:r>
            <a:r>
              <a:rPr lang="en-US" sz="1200" b="1" dirty="0">
                <a:solidFill>
                  <a:schemeClr val="tx1">
                    <a:lumMod val="50000"/>
                  </a:schemeClr>
                </a:solidFill>
                <a:latin typeface="+mn-lt"/>
              </a:rPr>
              <a:t>&amp; enters </a:t>
            </a:r>
            <a:r>
              <a:rPr lang="en-US" sz="1200" b="1" dirty="0" smtClean="0">
                <a:solidFill>
                  <a:schemeClr val="tx1">
                    <a:lumMod val="50000"/>
                  </a:schemeClr>
                </a:solidFill>
                <a:latin typeface="+mn-lt"/>
              </a:rPr>
              <a:t>bank name</a:t>
            </a:r>
            <a:endParaRPr lang="en-US" sz="1200" b="1" dirty="0">
              <a:latin typeface="+mn-lt"/>
            </a:endParaRPr>
          </a:p>
        </p:txBody>
      </p:sp>
      <p:pic>
        <p:nvPicPr>
          <p:cNvPr id="18" name="Picture 17"/>
          <p:cNvPicPr>
            <a:picLocks noChangeAspect="1"/>
          </p:cNvPicPr>
          <p:nvPr/>
        </p:nvPicPr>
        <p:blipFill>
          <a:blip r:embed="rId3" cstate="print"/>
          <a:stretch>
            <a:fillRect/>
          </a:stretch>
        </p:blipFill>
        <p:spPr>
          <a:xfrm>
            <a:off x="9182100" y="4822825"/>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9" name="Oval 41"/>
          <p:cNvSpPr>
            <a:spLocks noChangeArrowheads="1"/>
          </p:cNvSpPr>
          <p:nvPr/>
        </p:nvSpPr>
        <p:spPr bwMode="auto">
          <a:xfrm>
            <a:off x="8572500" y="4724401"/>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4</a:t>
            </a:r>
          </a:p>
        </p:txBody>
      </p:sp>
      <p:cxnSp>
        <p:nvCxnSpPr>
          <p:cNvPr id="26" name="Straight Arrow Connector 25"/>
          <p:cNvCxnSpPr>
            <a:cxnSpLocks/>
            <a:endCxn id="18" idx="0"/>
          </p:cNvCxnSpPr>
          <p:nvPr/>
        </p:nvCxnSpPr>
        <p:spPr bwMode="auto">
          <a:xfrm>
            <a:off x="9584270" y="3810003"/>
            <a:ext cx="2117" cy="1012825"/>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9" name="TextBox 2"/>
          <p:cNvSpPr txBox="1">
            <a:spLocks noChangeArrowheads="1"/>
          </p:cNvSpPr>
          <p:nvPr/>
        </p:nvSpPr>
        <p:spPr bwMode="auto">
          <a:xfrm>
            <a:off x="8005234" y="5683253"/>
            <a:ext cx="324485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rPr>
              <a:t>tax </a:t>
            </a:r>
            <a:r>
              <a:rPr lang="en-US" sz="1200" b="1" dirty="0" err="1" smtClean="0">
                <a:solidFill>
                  <a:schemeClr val="tx1">
                    <a:lumMod val="50000"/>
                  </a:schemeClr>
                </a:solidFill>
              </a:rPr>
              <a:t>deductor</a:t>
            </a:r>
            <a:r>
              <a:rPr lang="en-US" sz="1200" b="1" dirty="0" smtClean="0">
                <a:solidFill>
                  <a:schemeClr val="tx1">
                    <a:lumMod val="50000"/>
                  </a:schemeClr>
                </a:solidFill>
              </a:rPr>
              <a:t> </a:t>
            </a:r>
            <a:r>
              <a:rPr lang="en-US" sz="1200" b="1" dirty="0">
                <a:solidFill>
                  <a:schemeClr val="tx1">
                    <a:lumMod val="50000"/>
                  </a:schemeClr>
                </a:solidFill>
              </a:rPr>
              <a:t>clicks on generate challan &amp; challan with unique CPIN </a:t>
            </a:r>
            <a:r>
              <a:rPr lang="en-US" sz="1200" b="1" dirty="0" smtClean="0">
                <a:solidFill>
                  <a:schemeClr val="tx1">
                    <a:lumMod val="50000"/>
                  </a:schemeClr>
                </a:solidFill>
              </a:rPr>
              <a:t>generated along with mandate form</a:t>
            </a:r>
            <a:endParaRPr lang="en-US" sz="12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298452" y="914400"/>
            <a:ext cx="11493500" cy="44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000" b="1" dirty="0">
                <a:solidFill>
                  <a:srgbClr val="0070C0"/>
                </a:solidFill>
                <a:latin typeface="+mn-lt"/>
                <a:ea typeface="MS Mincho" panose="02020609040205080304" pitchFamily="49" charset="-128"/>
              </a:rPr>
              <a:t>Creating a Challan </a:t>
            </a:r>
            <a:r>
              <a:rPr lang="en-US" altLang="en-US" sz="2000" b="1" dirty="0" smtClean="0">
                <a:solidFill>
                  <a:srgbClr val="0070C0"/>
                </a:solidFill>
                <a:latin typeface="+mn-lt"/>
                <a:ea typeface="MS Mincho" panose="02020609040205080304" pitchFamily="49" charset="-128"/>
              </a:rPr>
              <a:t>(NEFT/RTGS): Mandate Form</a:t>
            </a:r>
            <a:endParaRPr lang="en-US" altLang="en-US" sz="2000" b="1" dirty="0">
              <a:solidFill>
                <a:srgbClr val="0070C0"/>
              </a:solidFill>
              <a:latin typeface="+mn-lt"/>
              <a:ea typeface="MS Mincho" panose="02020609040205080304" pitchFamily="49" charset="-128"/>
            </a:endParaRP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a:solidFill>
                  <a:schemeClr val="bg1"/>
                </a:solidFill>
                <a:latin typeface="+mj-lt"/>
                <a:ea typeface="MS Mincho" panose="02020609040205080304" pitchFamily="49" charset="-128"/>
              </a:rPr>
              <a:t>Payments</a:t>
            </a:r>
            <a:endParaRPr lang="en-US" altLang="en-US" sz="1800" b="1" kern="0" dirty="0">
              <a:solidFill>
                <a:schemeClr val="bg1"/>
              </a:solidFill>
              <a:latin typeface="+mj-lt"/>
            </a:endParaRPr>
          </a:p>
        </p:txBody>
      </p:sp>
      <p:pic>
        <p:nvPicPr>
          <p:cNvPr id="157700" name="Picture 1"/>
          <p:cNvPicPr>
            <a:picLocks noChangeAspect="1"/>
          </p:cNvPicPr>
          <p:nvPr/>
        </p:nvPicPr>
        <p:blipFill>
          <a:blip r:embed="rId3" cstate="print"/>
          <a:srcRect l="5562" t="5641" r="3192" b="7358"/>
          <a:stretch>
            <a:fillRect/>
          </a:stretch>
        </p:blipFill>
        <p:spPr bwMode="auto">
          <a:xfrm>
            <a:off x="2133600" y="1360488"/>
            <a:ext cx="78232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298452" y="914401"/>
            <a:ext cx="11493500" cy="44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000" b="1" dirty="0">
                <a:solidFill>
                  <a:srgbClr val="0070C0"/>
                </a:solidFill>
                <a:latin typeface="+mn-lt"/>
                <a:ea typeface="MS Mincho" panose="02020609040205080304" pitchFamily="49" charset="-128"/>
              </a:rPr>
              <a:t>Creating a Challan </a:t>
            </a:r>
            <a:r>
              <a:rPr lang="en-US" altLang="en-US" sz="2000" b="1" dirty="0" smtClean="0">
                <a:solidFill>
                  <a:srgbClr val="0070C0"/>
                </a:solidFill>
                <a:latin typeface="+mn-lt"/>
                <a:ea typeface="MS Mincho" panose="02020609040205080304" pitchFamily="49" charset="-128"/>
              </a:rPr>
              <a:t>(Over the Counter)</a:t>
            </a:r>
            <a:endParaRPr lang="en-US" altLang="en-US" sz="2000" b="1" dirty="0">
              <a:solidFill>
                <a:srgbClr val="0070C0"/>
              </a:solidFill>
              <a:latin typeface="+mn-lt"/>
              <a:ea typeface="MS Mincho" panose="02020609040205080304" pitchFamily="49" charset="-128"/>
            </a:endParaRP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a:solidFill>
                  <a:schemeClr val="bg1"/>
                </a:solidFill>
                <a:latin typeface="+mj-lt"/>
                <a:ea typeface="MS Mincho" panose="02020609040205080304" pitchFamily="49" charset="-128"/>
              </a:rPr>
              <a:t>Payments</a:t>
            </a:r>
            <a:endParaRPr lang="en-US" altLang="en-US" sz="1800" b="1" kern="0" dirty="0">
              <a:solidFill>
                <a:schemeClr val="bg1"/>
              </a:solidFill>
              <a:latin typeface="+mj-lt"/>
            </a:endParaRPr>
          </a:p>
        </p:txBody>
      </p:sp>
      <p:pic>
        <p:nvPicPr>
          <p:cNvPr id="5" name="Picture 4"/>
          <p:cNvPicPr>
            <a:picLocks noChangeAspect="1"/>
          </p:cNvPicPr>
          <p:nvPr/>
        </p:nvPicPr>
        <p:blipFill>
          <a:blip r:embed="rId3" cstate="print"/>
          <a:stretch>
            <a:fillRect/>
          </a:stretch>
        </p:blipFill>
        <p:spPr>
          <a:xfrm>
            <a:off x="207010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7" name="TextBox 2"/>
          <p:cNvSpPr txBox="1">
            <a:spLocks noChangeArrowheads="1"/>
          </p:cNvSpPr>
          <p:nvPr/>
        </p:nvSpPr>
        <p:spPr bwMode="auto">
          <a:xfrm>
            <a:off x="433921" y="2979740"/>
            <a:ext cx="3661833"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logs into GST portal &amp; clicks ‘Create Challan’ in the Payments section under the GST Services menu</a:t>
            </a:r>
          </a:p>
          <a:p>
            <a:pPr algn="ctr">
              <a:defRPr/>
            </a:pPr>
            <a:endParaRPr lang="en-US" sz="1200" b="1" dirty="0">
              <a:solidFill>
                <a:schemeClr val="tx1">
                  <a:lumMod val="50000"/>
                </a:schemeClr>
              </a:solidFill>
              <a:latin typeface="+mn-lt"/>
            </a:endParaRPr>
          </a:p>
        </p:txBody>
      </p:sp>
      <p:sp>
        <p:nvSpPr>
          <p:cNvPr id="8" name="Oval 41"/>
          <p:cNvSpPr>
            <a:spLocks noChangeArrowheads="1"/>
          </p:cNvSpPr>
          <p:nvPr/>
        </p:nvSpPr>
        <p:spPr bwMode="auto">
          <a:xfrm>
            <a:off x="1460500"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1</a:t>
            </a:r>
          </a:p>
        </p:txBody>
      </p:sp>
      <p:cxnSp>
        <p:nvCxnSpPr>
          <p:cNvPr id="9" name="Straight Arrow Connector 8"/>
          <p:cNvCxnSpPr>
            <a:cxnSpLocks/>
            <a:stCxn id="5" idx="3"/>
            <a:endCxn id="10" idx="1"/>
          </p:cNvCxnSpPr>
          <p:nvPr/>
        </p:nvCxnSpPr>
        <p:spPr bwMode="auto">
          <a:xfrm>
            <a:off x="2876554"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 name="Picture 9"/>
          <p:cNvPicPr>
            <a:picLocks noChangeAspect="1"/>
          </p:cNvPicPr>
          <p:nvPr/>
        </p:nvPicPr>
        <p:blipFill>
          <a:blip r:embed="rId3" cstate="print"/>
          <a:stretch>
            <a:fillRect/>
          </a:stretch>
        </p:blipFill>
        <p:spPr>
          <a:xfrm>
            <a:off x="560917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1" name="Oval 41"/>
          <p:cNvSpPr>
            <a:spLocks noChangeArrowheads="1"/>
          </p:cNvSpPr>
          <p:nvPr/>
        </p:nvSpPr>
        <p:spPr bwMode="auto">
          <a:xfrm>
            <a:off x="4999568"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2</a:t>
            </a:r>
          </a:p>
        </p:txBody>
      </p:sp>
      <p:pic>
        <p:nvPicPr>
          <p:cNvPr id="12" name="Picture 11"/>
          <p:cNvPicPr>
            <a:picLocks noChangeAspect="1"/>
          </p:cNvPicPr>
          <p:nvPr/>
        </p:nvPicPr>
        <p:blipFill>
          <a:blip r:embed="rId3" cstate="print"/>
          <a:stretch>
            <a:fillRect/>
          </a:stretch>
        </p:blipFill>
        <p:spPr>
          <a:xfrm>
            <a:off x="9150352" y="2082800"/>
            <a:ext cx="806450" cy="725488"/>
          </a:xfrm>
          <a:prstGeom prst="rect">
            <a:avLst/>
          </a:prstGeom>
          <a:ln>
            <a:solidFill>
              <a:schemeClr val="tx1"/>
            </a:solidFill>
          </a:ln>
          <a:effectLst>
            <a:outerShdw blurRad="292100" dist="139700" dir="2700000" algn="tl" rotWithShape="0">
              <a:srgbClr val="333333">
                <a:alpha val="65000"/>
              </a:srgbClr>
            </a:outerShdw>
          </a:effectLst>
        </p:spPr>
      </p:pic>
      <p:sp>
        <p:nvSpPr>
          <p:cNvPr id="13" name="Oval 41"/>
          <p:cNvSpPr>
            <a:spLocks noChangeArrowheads="1"/>
          </p:cNvSpPr>
          <p:nvPr/>
        </p:nvSpPr>
        <p:spPr bwMode="auto">
          <a:xfrm>
            <a:off x="8540754" y="1984377"/>
            <a:ext cx="459316"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3</a:t>
            </a:r>
          </a:p>
        </p:txBody>
      </p:sp>
      <p:cxnSp>
        <p:nvCxnSpPr>
          <p:cNvPr id="14" name="Straight Arrow Connector 13"/>
          <p:cNvCxnSpPr>
            <a:cxnSpLocks/>
          </p:cNvCxnSpPr>
          <p:nvPr/>
        </p:nvCxnSpPr>
        <p:spPr bwMode="auto">
          <a:xfrm>
            <a:off x="6417738"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2"/>
          <p:cNvSpPr txBox="1">
            <a:spLocks noChangeArrowheads="1"/>
          </p:cNvSpPr>
          <p:nvPr/>
        </p:nvSpPr>
        <p:spPr bwMode="auto">
          <a:xfrm>
            <a:off x="4421717" y="2947990"/>
            <a:ext cx="324485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a:solidFill>
                  <a:schemeClr val="tx1">
                    <a:lumMod val="50000"/>
                  </a:schemeClr>
                </a:solidFill>
                <a:latin typeface="+mn-lt"/>
              </a:rPr>
              <a:t>On the create challan screen, </a:t>
            </a: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enters challan </a:t>
            </a:r>
            <a:r>
              <a:rPr lang="en-US" sz="1200" b="1" dirty="0" smtClean="0">
                <a:solidFill>
                  <a:schemeClr val="tx1">
                    <a:lumMod val="50000"/>
                  </a:schemeClr>
                </a:solidFill>
                <a:latin typeface="+mn-lt"/>
              </a:rPr>
              <a:t>amount</a:t>
            </a:r>
            <a:endParaRPr lang="en-US" sz="1200" b="1" dirty="0">
              <a:latin typeface="+mn-lt"/>
            </a:endParaRPr>
          </a:p>
        </p:txBody>
      </p:sp>
      <p:sp>
        <p:nvSpPr>
          <p:cNvPr id="17" name="TextBox 2"/>
          <p:cNvSpPr txBox="1">
            <a:spLocks noChangeArrowheads="1"/>
          </p:cNvSpPr>
          <p:nvPr/>
        </p:nvSpPr>
        <p:spPr bwMode="auto">
          <a:xfrm>
            <a:off x="7992536" y="2944814"/>
            <a:ext cx="324485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selects Over the Counter </a:t>
            </a:r>
            <a:r>
              <a:rPr lang="en-US" sz="1200" b="1" dirty="0" smtClean="0">
                <a:solidFill>
                  <a:schemeClr val="tx1">
                    <a:lumMod val="50000"/>
                  </a:schemeClr>
                </a:solidFill>
                <a:latin typeface="+mn-lt"/>
              </a:rPr>
              <a:t>&amp; enters bank name</a:t>
            </a:r>
            <a:endParaRPr lang="en-US" sz="1200" b="1" dirty="0">
              <a:latin typeface="+mn-lt"/>
            </a:endParaRPr>
          </a:p>
        </p:txBody>
      </p:sp>
      <p:pic>
        <p:nvPicPr>
          <p:cNvPr id="18" name="Picture 17"/>
          <p:cNvPicPr>
            <a:picLocks noChangeAspect="1"/>
          </p:cNvPicPr>
          <p:nvPr/>
        </p:nvPicPr>
        <p:blipFill>
          <a:blip r:embed="rId3" cstate="print"/>
          <a:stretch>
            <a:fillRect/>
          </a:stretch>
        </p:blipFill>
        <p:spPr>
          <a:xfrm>
            <a:off x="9182100" y="4822825"/>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9" name="Oval 41"/>
          <p:cNvSpPr>
            <a:spLocks noChangeArrowheads="1"/>
          </p:cNvSpPr>
          <p:nvPr/>
        </p:nvSpPr>
        <p:spPr bwMode="auto">
          <a:xfrm>
            <a:off x="8572500" y="4724401"/>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4</a:t>
            </a:r>
          </a:p>
        </p:txBody>
      </p:sp>
      <p:cxnSp>
        <p:nvCxnSpPr>
          <p:cNvPr id="26" name="Straight Arrow Connector 25"/>
          <p:cNvCxnSpPr>
            <a:cxnSpLocks/>
            <a:endCxn id="18" idx="0"/>
          </p:cNvCxnSpPr>
          <p:nvPr/>
        </p:nvCxnSpPr>
        <p:spPr bwMode="auto">
          <a:xfrm>
            <a:off x="9584270" y="3810003"/>
            <a:ext cx="2117" cy="1012825"/>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9" name="TextBox 2"/>
          <p:cNvSpPr txBox="1">
            <a:spLocks noChangeArrowheads="1"/>
          </p:cNvSpPr>
          <p:nvPr/>
        </p:nvSpPr>
        <p:spPr bwMode="auto">
          <a:xfrm>
            <a:off x="8005234" y="5683252"/>
            <a:ext cx="3244852" cy="4674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rPr>
              <a:t>tax </a:t>
            </a:r>
            <a:r>
              <a:rPr lang="en-US" sz="1200" b="1" dirty="0" err="1" smtClean="0">
                <a:solidFill>
                  <a:schemeClr val="tx1">
                    <a:lumMod val="50000"/>
                  </a:schemeClr>
                </a:solidFill>
              </a:rPr>
              <a:t>deductor</a:t>
            </a:r>
            <a:r>
              <a:rPr lang="en-US" sz="1200" b="1" dirty="0" smtClean="0">
                <a:solidFill>
                  <a:schemeClr val="tx1">
                    <a:lumMod val="50000"/>
                  </a:schemeClr>
                </a:solidFill>
              </a:rPr>
              <a:t> </a:t>
            </a:r>
            <a:r>
              <a:rPr lang="en-US" sz="1200" b="1" dirty="0">
                <a:solidFill>
                  <a:schemeClr val="tx1">
                    <a:lumMod val="50000"/>
                  </a:schemeClr>
                </a:solidFill>
              </a:rPr>
              <a:t>clicks on generate challan &amp; challan with unique CPIN generated</a:t>
            </a:r>
            <a:endParaRPr lang="en-US" sz="1200" b="1" dirty="0"/>
          </a:p>
        </p:txBody>
      </p:sp>
      <p:sp>
        <p:nvSpPr>
          <p:cNvPr id="28" name="Rectangle 27"/>
          <p:cNvSpPr/>
          <p:nvPr/>
        </p:nvSpPr>
        <p:spPr>
          <a:xfrm>
            <a:off x="1979084" y="1392240"/>
            <a:ext cx="8128000" cy="923330"/>
          </a:xfrm>
          <a:prstGeom prst="rect">
            <a:avLst/>
          </a:prstGeom>
        </p:spPr>
        <p:txBody>
          <a:bodyPr>
            <a:spAutoFit/>
          </a:bodyPr>
          <a:lstStyle/>
          <a:p>
            <a:pPr>
              <a:defRPr/>
            </a:pPr>
            <a:r>
              <a:rPr lang="en-IN" b="1" u="sng" dirty="0">
                <a:latin typeface="+mn-lt"/>
                <a:cs typeface="Arial" panose="020B0604020202020204" pitchFamily="34" charset="0"/>
              </a:rPr>
              <a:t>Precondition</a:t>
            </a:r>
            <a:r>
              <a:rPr lang="en-IN" dirty="0">
                <a:latin typeface="+mn-lt"/>
                <a:cs typeface="Arial" panose="020B0604020202020204" pitchFamily="34" charset="0"/>
              </a:rPr>
              <a:t>: Valid GSTIN or Temporary ID + Bank Name</a:t>
            </a:r>
          </a:p>
          <a:p>
            <a:pPr marL="285750" indent="-285750">
              <a:buFont typeface="Wingdings" panose="05000000000000000000" pitchFamily="2" charset="2"/>
              <a:buChar char="§"/>
              <a:defRPr/>
            </a:pPr>
            <a:endParaRPr lang="en-IN" dirty="0">
              <a:latin typeface="+mn-lt"/>
              <a:cs typeface="Arial" panose="020B0604020202020204" pitchFamily="34" charset="0"/>
            </a:endParaRPr>
          </a:p>
          <a:p>
            <a:pPr marL="742950" lvl="1" indent="-285750">
              <a:buFont typeface="Arial" panose="020B0604020202020204" pitchFamily="34" charset="0"/>
              <a:buChar char="•"/>
              <a:defRPr/>
            </a:pPr>
            <a:endParaRPr lang="en-IN" dirty="0">
              <a:latin typeface="+mn-lt"/>
              <a:cs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5"/>
          <p:cNvSpPr>
            <a:spLocks noChangeArrowheads="1"/>
          </p:cNvSpPr>
          <p:nvPr/>
        </p:nvSpPr>
        <p:spPr bwMode="auto">
          <a:xfrm>
            <a:off x="298452" y="914401"/>
            <a:ext cx="11493500" cy="446276"/>
          </a:xfrm>
          <a:prstGeom prst="rect">
            <a:avLst/>
          </a:prstGeom>
          <a:noFill/>
          <a:ln w="9525">
            <a:noFill/>
            <a:miter lim="800000"/>
            <a:headEnd/>
            <a:tailEnd/>
          </a:ln>
        </p:spPr>
        <p:txBody>
          <a:bodyPr>
            <a:spAutoFit/>
          </a:bodyPr>
          <a:lstStyle/>
          <a:p>
            <a:pPr algn="ctr">
              <a:lnSpc>
                <a:spcPct val="115000"/>
              </a:lnSpc>
              <a:spcBef>
                <a:spcPts val="450"/>
              </a:spcBef>
              <a:spcAft>
                <a:spcPts val="450"/>
              </a:spcAft>
            </a:pPr>
            <a:r>
              <a:rPr lang="en-US" altLang="en-US" sz="2000" b="1">
                <a:solidFill>
                  <a:srgbClr val="0070C0"/>
                </a:solidFill>
                <a:ea typeface="MS Mincho" pitchFamily="49" charset="-128"/>
              </a:rPr>
              <a:t>Creating a Challan </a:t>
            </a:r>
            <a:r>
              <a:rPr lang="en-US" altLang="en-US" sz="2000">
                <a:solidFill>
                  <a:srgbClr val="0070C0"/>
                </a:solidFill>
                <a:ea typeface="MS Mincho" pitchFamily="49" charset="-128"/>
              </a:rPr>
              <a:t>– Reference Screenshot of Generated Challan</a:t>
            </a: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a:solidFill>
                  <a:schemeClr val="bg1"/>
                </a:solidFill>
                <a:latin typeface="+mj-lt"/>
                <a:ea typeface="MS Mincho" panose="02020609040205080304" pitchFamily="49" charset="-128"/>
              </a:rPr>
              <a:t>Payments</a:t>
            </a:r>
            <a:endParaRPr lang="en-US" altLang="en-US" sz="1800" b="1" kern="0" dirty="0">
              <a:solidFill>
                <a:schemeClr val="bg1"/>
              </a:solidFill>
              <a:latin typeface="+mj-lt"/>
            </a:endParaRPr>
          </a:p>
        </p:txBody>
      </p:sp>
      <p:sp>
        <p:nvSpPr>
          <p:cNvPr id="161796" name="TextBox 2"/>
          <p:cNvSpPr txBox="1">
            <a:spLocks noChangeArrowheads="1"/>
          </p:cNvSpPr>
          <p:nvPr/>
        </p:nvSpPr>
        <p:spPr bwMode="auto">
          <a:xfrm>
            <a:off x="8648703" y="2309814"/>
            <a:ext cx="2342756" cy="523220"/>
          </a:xfrm>
          <a:prstGeom prst="rect">
            <a:avLst/>
          </a:prstGeom>
          <a:solidFill>
            <a:srgbClr val="2C4E86"/>
          </a:solidFill>
          <a:ln w="9525">
            <a:solidFill>
              <a:srgbClr val="2C4E86"/>
            </a:solidFill>
            <a:miter lim="800000"/>
            <a:headEnd/>
            <a:tailEnd/>
          </a:ln>
        </p:spPr>
        <p:txBody>
          <a:bodyPr wrap="none">
            <a:spAutoFit/>
          </a:bodyPr>
          <a:lstStyle/>
          <a:p>
            <a:pPr algn="ctr"/>
            <a:r>
              <a:rPr lang="en-US" altLang="en-US" sz="1400" b="1">
                <a:solidFill>
                  <a:schemeClr val="bg1"/>
                </a:solidFill>
              </a:rPr>
              <a:t>Unique </a:t>
            </a:r>
            <a:r>
              <a:rPr lang="en-US" altLang="en-US" sz="1400" b="1" u="sng">
                <a:solidFill>
                  <a:schemeClr val="bg1"/>
                </a:solidFill>
              </a:rPr>
              <a:t>Common Portal</a:t>
            </a:r>
          </a:p>
          <a:p>
            <a:pPr algn="ctr"/>
            <a:r>
              <a:rPr lang="en-US" altLang="en-US" sz="1400" b="1" u="sng">
                <a:solidFill>
                  <a:schemeClr val="bg1"/>
                </a:solidFill>
              </a:rPr>
              <a:t>Identification Number </a:t>
            </a:r>
            <a:r>
              <a:rPr lang="en-US" altLang="en-US" sz="1400" b="1">
                <a:solidFill>
                  <a:schemeClr val="bg1"/>
                </a:solidFill>
              </a:rPr>
              <a:t>(CPIN)</a:t>
            </a:r>
          </a:p>
        </p:txBody>
      </p:sp>
      <p:sp>
        <p:nvSpPr>
          <p:cNvPr id="161797" name="TextBox 11"/>
          <p:cNvSpPr txBox="1">
            <a:spLocks noChangeArrowheads="1"/>
          </p:cNvSpPr>
          <p:nvPr/>
        </p:nvSpPr>
        <p:spPr bwMode="auto">
          <a:xfrm>
            <a:off x="8648700" y="3146425"/>
            <a:ext cx="3441700" cy="307777"/>
          </a:xfrm>
          <a:prstGeom prst="rect">
            <a:avLst/>
          </a:prstGeom>
          <a:solidFill>
            <a:srgbClr val="2C4E86"/>
          </a:solidFill>
          <a:ln w="9525">
            <a:solidFill>
              <a:srgbClr val="2C4E86"/>
            </a:solidFill>
            <a:miter lim="800000"/>
            <a:headEnd/>
            <a:tailEnd/>
          </a:ln>
        </p:spPr>
        <p:txBody>
          <a:bodyPr>
            <a:spAutoFit/>
          </a:bodyPr>
          <a:lstStyle/>
          <a:p>
            <a:pPr algn="ctr"/>
            <a:r>
              <a:rPr lang="en-US" altLang="en-US" sz="1400" b="1">
                <a:solidFill>
                  <a:schemeClr val="bg1"/>
                </a:solidFill>
              </a:rPr>
              <a:t>Challan generation date</a:t>
            </a:r>
          </a:p>
        </p:txBody>
      </p:sp>
      <p:sp>
        <p:nvSpPr>
          <p:cNvPr id="161798" name="TextBox 16"/>
          <p:cNvSpPr txBox="1">
            <a:spLocks noChangeArrowheads="1"/>
          </p:cNvSpPr>
          <p:nvPr/>
        </p:nvSpPr>
        <p:spPr bwMode="auto">
          <a:xfrm>
            <a:off x="8652936" y="5105401"/>
            <a:ext cx="3437467" cy="307777"/>
          </a:xfrm>
          <a:prstGeom prst="rect">
            <a:avLst/>
          </a:prstGeom>
          <a:solidFill>
            <a:srgbClr val="2C4E86"/>
          </a:solidFill>
          <a:ln w="9525">
            <a:solidFill>
              <a:srgbClr val="2C4E86"/>
            </a:solidFill>
            <a:miter lim="800000"/>
            <a:headEnd/>
            <a:tailEnd/>
          </a:ln>
        </p:spPr>
        <p:txBody>
          <a:bodyPr>
            <a:spAutoFit/>
          </a:bodyPr>
          <a:lstStyle/>
          <a:p>
            <a:pPr algn="ctr"/>
            <a:r>
              <a:rPr lang="en-US" altLang="en-US" sz="1400" b="1">
                <a:solidFill>
                  <a:schemeClr val="bg1"/>
                </a:solidFill>
              </a:rPr>
              <a:t>Total challan amount</a:t>
            </a:r>
          </a:p>
        </p:txBody>
      </p:sp>
      <p:sp>
        <p:nvSpPr>
          <p:cNvPr id="161799" name="TextBox 38"/>
          <p:cNvSpPr txBox="1">
            <a:spLocks noChangeArrowheads="1"/>
          </p:cNvSpPr>
          <p:nvPr/>
        </p:nvSpPr>
        <p:spPr bwMode="auto">
          <a:xfrm>
            <a:off x="8648700" y="3765552"/>
            <a:ext cx="3441700" cy="307777"/>
          </a:xfrm>
          <a:prstGeom prst="rect">
            <a:avLst/>
          </a:prstGeom>
          <a:solidFill>
            <a:srgbClr val="2C4E86"/>
          </a:solidFill>
          <a:ln w="9525">
            <a:solidFill>
              <a:srgbClr val="2C4E86"/>
            </a:solidFill>
            <a:miter lim="800000"/>
            <a:headEnd/>
            <a:tailEnd/>
          </a:ln>
        </p:spPr>
        <p:txBody>
          <a:bodyPr>
            <a:spAutoFit/>
          </a:bodyPr>
          <a:lstStyle/>
          <a:p>
            <a:pPr algn="ctr"/>
            <a:r>
              <a:rPr lang="en-US" altLang="en-US" sz="1400" b="1">
                <a:solidFill>
                  <a:schemeClr val="bg1"/>
                </a:solidFill>
              </a:rPr>
              <a:t>Challan expiration date</a:t>
            </a:r>
          </a:p>
        </p:txBody>
      </p:sp>
      <p:sp>
        <p:nvSpPr>
          <p:cNvPr id="161800" name="TextBox 52"/>
          <p:cNvSpPr txBox="1">
            <a:spLocks noChangeArrowheads="1"/>
          </p:cNvSpPr>
          <p:nvPr/>
        </p:nvSpPr>
        <p:spPr bwMode="auto">
          <a:xfrm>
            <a:off x="8652936" y="4435477"/>
            <a:ext cx="3437467" cy="307777"/>
          </a:xfrm>
          <a:prstGeom prst="rect">
            <a:avLst/>
          </a:prstGeom>
          <a:solidFill>
            <a:srgbClr val="2C4E86"/>
          </a:solidFill>
          <a:ln w="9525">
            <a:solidFill>
              <a:srgbClr val="2C4E86"/>
            </a:solidFill>
            <a:miter lim="800000"/>
            <a:headEnd/>
            <a:tailEnd/>
          </a:ln>
        </p:spPr>
        <p:txBody>
          <a:bodyPr>
            <a:spAutoFit/>
          </a:bodyPr>
          <a:lstStyle/>
          <a:p>
            <a:pPr algn="ctr"/>
            <a:r>
              <a:rPr lang="en-US" altLang="en-US" sz="1400" b="1">
                <a:solidFill>
                  <a:schemeClr val="bg1"/>
                </a:solidFill>
              </a:rPr>
              <a:t>Mode of payment</a:t>
            </a:r>
          </a:p>
        </p:txBody>
      </p:sp>
      <p:pic>
        <p:nvPicPr>
          <p:cNvPr id="161801" name="Picture 1"/>
          <p:cNvPicPr>
            <a:picLocks noChangeAspect="1"/>
          </p:cNvPicPr>
          <p:nvPr/>
        </p:nvPicPr>
        <p:blipFill>
          <a:blip r:embed="rId3" cstate="print"/>
          <a:srcRect l="7832" r="8942" b="22221"/>
          <a:stretch>
            <a:fillRect/>
          </a:stretch>
        </p:blipFill>
        <p:spPr bwMode="auto">
          <a:xfrm>
            <a:off x="298452" y="1381128"/>
            <a:ext cx="7620000" cy="5172075"/>
          </a:xfrm>
          <a:prstGeom prst="rect">
            <a:avLst/>
          </a:prstGeom>
          <a:noFill/>
          <a:ln w="9525">
            <a:noFill/>
            <a:miter lim="800000"/>
            <a:headEnd/>
            <a:tailEnd/>
          </a:ln>
        </p:spPr>
      </p:pic>
      <p:sp>
        <p:nvSpPr>
          <p:cNvPr id="161802" name="Rectangle 2"/>
          <p:cNvSpPr>
            <a:spLocks noChangeArrowheads="1"/>
          </p:cNvSpPr>
          <p:nvPr/>
        </p:nvSpPr>
        <p:spPr bwMode="auto">
          <a:xfrm>
            <a:off x="345022" y="2438401"/>
            <a:ext cx="1022348" cy="388938"/>
          </a:xfrm>
          <a:prstGeom prst="rect">
            <a:avLst/>
          </a:prstGeom>
          <a:noFill/>
          <a:ln w="9525" algn="ctr">
            <a:solidFill>
              <a:srgbClr val="FF0000"/>
            </a:solidFill>
            <a:round/>
            <a:headEnd/>
            <a:tailEnd/>
          </a:ln>
        </p:spPr>
        <p:txBody>
          <a:bodyPr/>
          <a:lstStyle/>
          <a:p>
            <a:endParaRPr lang="en-US" sz="2400"/>
          </a:p>
        </p:txBody>
      </p:sp>
      <p:sp>
        <p:nvSpPr>
          <p:cNvPr id="161803" name="Rectangle 21"/>
          <p:cNvSpPr>
            <a:spLocks noChangeArrowheads="1"/>
          </p:cNvSpPr>
          <p:nvPr/>
        </p:nvSpPr>
        <p:spPr bwMode="auto">
          <a:xfrm>
            <a:off x="2844800" y="2489200"/>
            <a:ext cx="1320800" cy="285750"/>
          </a:xfrm>
          <a:prstGeom prst="rect">
            <a:avLst/>
          </a:prstGeom>
          <a:noFill/>
          <a:ln w="9525" algn="ctr">
            <a:solidFill>
              <a:srgbClr val="FF0000"/>
            </a:solidFill>
            <a:round/>
            <a:headEnd/>
            <a:tailEnd/>
          </a:ln>
        </p:spPr>
        <p:txBody>
          <a:bodyPr/>
          <a:lstStyle/>
          <a:p>
            <a:endParaRPr lang="en-US" sz="2400"/>
          </a:p>
        </p:txBody>
      </p:sp>
      <p:sp>
        <p:nvSpPr>
          <p:cNvPr id="161804" name="Rectangle 22"/>
          <p:cNvSpPr>
            <a:spLocks noChangeArrowheads="1"/>
          </p:cNvSpPr>
          <p:nvPr/>
        </p:nvSpPr>
        <p:spPr bwMode="auto">
          <a:xfrm>
            <a:off x="5283200" y="2444750"/>
            <a:ext cx="1219200" cy="388938"/>
          </a:xfrm>
          <a:prstGeom prst="rect">
            <a:avLst/>
          </a:prstGeom>
          <a:noFill/>
          <a:ln w="9525" algn="ctr">
            <a:solidFill>
              <a:srgbClr val="FF0000"/>
            </a:solidFill>
            <a:round/>
            <a:headEnd/>
            <a:tailEnd/>
          </a:ln>
        </p:spPr>
        <p:txBody>
          <a:bodyPr/>
          <a:lstStyle/>
          <a:p>
            <a:endParaRPr lang="en-US" sz="2400"/>
          </a:p>
        </p:txBody>
      </p:sp>
      <p:sp>
        <p:nvSpPr>
          <p:cNvPr id="161805" name="Rectangle 23"/>
          <p:cNvSpPr>
            <a:spLocks noChangeArrowheads="1"/>
          </p:cNvSpPr>
          <p:nvPr/>
        </p:nvSpPr>
        <p:spPr bwMode="auto">
          <a:xfrm>
            <a:off x="1413932" y="4953001"/>
            <a:ext cx="620185" cy="152400"/>
          </a:xfrm>
          <a:prstGeom prst="rect">
            <a:avLst/>
          </a:prstGeom>
          <a:noFill/>
          <a:ln w="9525" algn="ctr">
            <a:solidFill>
              <a:srgbClr val="FF0000"/>
            </a:solidFill>
            <a:round/>
            <a:headEnd/>
            <a:tailEnd/>
          </a:ln>
        </p:spPr>
        <p:txBody>
          <a:bodyPr/>
          <a:lstStyle/>
          <a:p>
            <a:endParaRPr lang="en-US" sz="2400"/>
          </a:p>
        </p:txBody>
      </p:sp>
      <p:cxnSp>
        <p:nvCxnSpPr>
          <p:cNvPr id="161806" name="Elbow Connector 4"/>
          <p:cNvCxnSpPr>
            <a:cxnSpLocks noChangeShapeType="1"/>
            <a:stCxn id="161805" idx="3"/>
            <a:endCxn id="161798" idx="1"/>
          </p:cNvCxnSpPr>
          <p:nvPr/>
        </p:nvCxnSpPr>
        <p:spPr bwMode="auto">
          <a:xfrm>
            <a:off x="2034117" y="5029201"/>
            <a:ext cx="6618819" cy="230089"/>
          </a:xfrm>
          <a:prstGeom prst="bentConnector3">
            <a:avLst>
              <a:gd name="adj1" fmla="val 50000"/>
            </a:avLst>
          </a:prstGeom>
          <a:noFill/>
          <a:ln w="9525" algn="ctr">
            <a:solidFill>
              <a:srgbClr val="FF0000"/>
            </a:solidFill>
            <a:round/>
            <a:headEnd/>
            <a:tailEnd type="triangle" w="med" len="med"/>
          </a:ln>
        </p:spPr>
      </p:cxnSp>
      <p:cxnSp>
        <p:nvCxnSpPr>
          <p:cNvPr id="161807" name="Elbow Connector 6"/>
          <p:cNvCxnSpPr>
            <a:cxnSpLocks noChangeShapeType="1"/>
            <a:stCxn id="161802" idx="0"/>
            <a:endCxn id="161796" idx="0"/>
          </p:cNvCxnSpPr>
          <p:nvPr/>
        </p:nvCxnSpPr>
        <p:spPr bwMode="auto">
          <a:xfrm rot="5400000" flipH="1" flipV="1">
            <a:off x="5273845" y="-2107834"/>
            <a:ext cx="128587" cy="8963885"/>
          </a:xfrm>
          <a:prstGeom prst="bentConnector3">
            <a:avLst>
              <a:gd name="adj1" fmla="val 277778"/>
            </a:avLst>
          </a:prstGeom>
          <a:noFill/>
          <a:ln w="9525" algn="ctr">
            <a:solidFill>
              <a:srgbClr val="FF0000"/>
            </a:solidFill>
            <a:round/>
            <a:headEnd/>
            <a:tailEnd type="triangle" w="med" len="med"/>
          </a:ln>
        </p:spPr>
      </p:cxnSp>
      <p:cxnSp>
        <p:nvCxnSpPr>
          <p:cNvPr id="161808" name="Elbow Connector 19"/>
          <p:cNvCxnSpPr>
            <a:cxnSpLocks noChangeShapeType="1"/>
            <a:stCxn id="161803" idx="0"/>
            <a:endCxn id="161797" idx="1"/>
          </p:cNvCxnSpPr>
          <p:nvPr/>
        </p:nvCxnSpPr>
        <p:spPr bwMode="auto">
          <a:xfrm rot="16200000" flipH="1">
            <a:off x="5671393" y="323007"/>
            <a:ext cx="811114" cy="5143500"/>
          </a:xfrm>
          <a:prstGeom prst="bentConnector4">
            <a:avLst>
              <a:gd name="adj1" fmla="val -28183"/>
              <a:gd name="adj2" fmla="val 56420"/>
            </a:avLst>
          </a:prstGeom>
          <a:noFill/>
          <a:ln w="9525" algn="ctr">
            <a:solidFill>
              <a:srgbClr val="FF0000"/>
            </a:solidFill>
            <a:round/>
            <a:headEnd/>
            <a:tailEnd type="triangle" w="med" len="med"/>
          </a:ln>
        </p:spPr>
      </p:cxnSp>
      <p:cxnSp>
        <p:nvCxnSpPr>
          <p:cNvPr id="161809" name="Elbow Connector 28"/>
          <p:cNvCxnSpPr>
            <a:cxnSpLocks noChangeShapeType="1"/>
            <a:endCxn id="161799" idx="1"/>
          </p:cNvCxnSpPr>
          <p:nvPr/>
        </p:nvCxnSpPr>
        <p:spPr bwMode="auto">
          <a:xfrm>
            <a:off x="5892805" y="2833687"/>
            <a:ext cx="2755895" cy="1085754"/>
          </a:xfrm>
          <a:prstGeom prst="bentConnector3">
            <a:avLst>
              <a:gd name="adj1" fmla="val 50000"/>
            </a:avLst>
          </a:prstGeom>
          <a:noFill/>
          <a:ln w="9525" algn="ctr">
            <a:solidFill>
              <a:srgbClr val="FF0000"/>
            </a:solidFill>
            <a:round/>
            <a:headEnd/>
            <a:tailEnd type="triangle" w="med" len="med"/>
          </a:ln>
        </p:spPr>
      </p:cxnSp>
      <p:sp>
        <p:nvSpPr>
          <p:cNvPr id="161810" name="Rectangle 51"/>
          <p:cNvSpPr>
            <a:spLocks noChangeArrowheads="1"/>
          </p:cNvSpPr>
          <p:nvPr/>
        </p:nvSpPr>
        <p:spPr bwMode="auto">
          <a:xfrm>
            <a:off x="2844800" y="2814638"/>
            <a:ext cx="1320800" cy="157162"/>
          </a:xfrm>
          <a:prstGeom prst="rect">
            <a:avLst/>
          </a:prstGeom>
          <a:noFill/>
          <a:ln w="9525" algn="ctr">
            <a:solidFill>
              <a:srgbClr val="FF0000"/>
            </a:solidFill>
            <a:round/>
            <a:headEnd/>
            <a:tailEnd/>
          </a:ln>
        </p:spPr>
        <p:txBody>
          <a:bodyPr/>
          <a:lstStyle/>
          <a:p>
            <a:endParaRPr lang="en-US" sz="2400"/>
          </a:p>
        </p:txBody>
      </p:sp>
      <p:cxnSp>
        <p:nvCxnSpPr>
          <p:cNvPr id="161811" name="Elbow Connector 35"/>
          <p:cNvCxnSpPr>
            <a:cxnSpLocks noChangeShapeType="1"/>
            <a:stCxn id="161810" idx="3"/>
            <a:endCxn id="161800" idx="1"/>
          </p:cNvCxnSpPr>
          <p:nvPr/>
        </p:nvCxnSpPr>
        <p:spPr bwMode="auto">
          <a:xfrm>
            <a:off x="4165600" y="2893219"/>
            <a:ext cx="4487336" cy="1696147"/>
          </a:xfrm>
          <a:prstGeom prst="bentConnector3">
            <a:avLst>
              <a:gd name="adj1" fmla="val 50000"/>
            </a:avLst>
          </a:prstGeom>
          <a:noFill/>
          <a:ln w="9525" algn="ctr">
            <a:solidFill>
              <a:srgbClr val="FF0000"/>
            </a:solidFill>
            <a:round/>
            <a:headEnd/>
            <a:tailEnd type="triangle" w="med" len="med"/>
          </a:ln>
        </p:spPr>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Number Placeholder 1"/>
          <p:cNvSpPr>
            <a:spLocks noGrp="1"/>
          </p:cNvSpPr>
          <p:nvPr>
            <p:ph type="sldNum" sz="quarter" idx="12"/>
          </p:nvPr>
        </p:nvSpPr>
        <p:spPr>
          <a:noFill/>
          <a:ln>
            <a:miter lim="800000"/>
            <a:headEnd/>
            <a:tailEnd/>
          </a:ln>
        </p:spPr>
        <p:txBody>
          <a:bodyPr/>
          <a:lstStyle/>
          <a:p>
            <a:r>
              <a:rPr lang="en-US" altLang="en-US"/>
              <a:t>Page </a:t>
            </a:r>
            <a:fld id="{2505473C-4EAC-4779-A884-AB947FF3B3DB}" type="slidenum">
              <a:rPr lang="en-US" altLang="en-US"/>
              <a:pPr/>
              <a:t>28</a:t>
            </a:fld>
            <a:endParaRPr lang="en-US" altLang="en-US"/>
          </a:p>
        </p:txBody>
      </p:sp>
      <p:sp>
        <p:nvSpPr>
          <p:cNvPr id="4" name="Rectangle 3"/>
          <p:cNvSpPr>
            <a:spLocks noChangeArrowheads="1"/>
          </p:cNvSpPr>
          <p:nvPr/>
        </p:nvSpPr>
        <p:spPr bwMode="auto">
          <a:xfrm>
            <a:off x="298452" y="914400"/>
            <a:ext cx="11493500" cy="44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000" dirty="0" smtClean="0">
                <a:solidFill>
                  <a:srgbClr val="0070C0"/>
                </a:solidFill>
                <a:ea typeface="MS Mincho" panose="02020609040205080304" pitchFamily="49" charset="-128"/>
              </a:rPr>
              <a:t>Payments: </a:t>
            </a:r>
            <a:r>
              <a:rPr lang="en-US" altLang="en-US" sz="2000" b="1" dirty="0">
                <a:solidFill>
                  <a:srgbClr val="0070C0"/>
                </a:solidFill>
                <a:latin typeface="+mn-lt"/>
                <a:ea typeface="MS Mincho" panose="02020609040205080304" pitchFamily="49" charset="-128"/>
              </a:rPr>
              <a:t>My Saved Challans</a:t>
            </a:r>
          </a:p>
        </p:txBody>
      </p:sp>
      <p:sp>
        <p:nvSpPr>
          <p:cNvPr id="163844" name="Slide Number Placeholder 1"/>
          <p:cNvSpPr txBox="1">
            <a:spLocks/>
          </p:cNvSpPr>
          <p:nvPr/>
        </p:nvSpPr>
        <p:spPr bwMode="auto">
          <a:xfrm>
            <a:off x="9296400" y="6513516"/>
            <a:ext cx="2743200" cy="365125"/>
          </a:xfrm>
          <a:prstGeom prst="rect">
            <a:avLst/>
          </a:prstGeom>
          <a:noFill/>
          <a:ln w="9525">
            <a:noFill/>
            <a:miter lim="800000"/>
            <a:headEnd/>
            <a:tailEnd/>
          </a:ln>
        </p:spPr>
        <p:txBody>
          <a:bodyPr/>
          <a:lstStyle/>
          <a:p>
            <a:pPr eaLnBrk="1" hangingPunct="1"/>
            <a:r>
              <a:rPr lang="en-US" altLang="en-US" sz="900">
                <a:solidFill>
                  <a:srgbClr val="474747"/>
                </a:solidFill>
                <a:latin typeface="Arial" charset="0"/>
              </a:rPr>
              <a:t>Page </a:t>
            </a:r>
            <a:fld id="{060833EC-3D4C-4409-A784-76D863496FA0}" type="slidenum">
              <a:rPr lang="en-US" altLang="en-US" sz="900">
                <a:solidFill>
                  <a:srgbClr val="474747"/>
                </a:solidFill>
                <a:latin typeface="Arial" charset="0"/>
              </a:rPr>
              <a:pPr eaLnBrk="1" hangingPunct="1"/>
              <a:t>28</a:t>
            </a:fld>
            <a:endParaRPr lang="en-US" altLang="en-US" sz="900">
              <a:solidFill>
                <a:srgbClr val="474747"/>
              </a:solidFill>
              <a:latin typeface="Arial" charset="0"/>
            </a:endParaRPr>
          </a:p>
        </p:txBody>
      </p:sp>
      <p:pic>
        <p:nvPicPr>
          <p:cNvPr id="7" name="Picture 6"/>
          <p:cNvPicPr>
            <a:picLocks noChangeAspect="1"/>
          </p:cNvPicPr>
          <p:nvPr/>
        </p:nvPicPr>
        <p:blipFill>
          <a:blip r:embed="rId3" cstate="print"/>
          <a:stretch>
            <a:fillRect/>
          </a:stretch>
        </p:blipFill>
        <p:spPr>
          <a:xfrm>
            <a:off x="5348818" y="1600200"/>
            <a:ext cx="806450" cy="725488"/>
          </a:xfrm>
          <a:prstGeom prst="rect">
            <a:avLst/>
          </a:prstGeom>
          <a:ln>
            <a:solidFill>
              <a:schemeClr val="tx1"/>
            </a:solidFill>
          </a:ln>
          <a:effectLst>
            <a:outerShdw blurRad="292100" dist="139700" dir="2700000" algn="tl" rotWithShape="0">
              <a:srgbClr val="333333">
                <a:alpha val="65000"/>
              </a:srgbClr>
            </a:outerShdw>
          </a:effectLst>
        </p:spPr>
      </p:pic>
      <p:sp>
        <p:nvSpPr>
          <p:cNvPr id="8" name="Oval 41"/>
          <p:cNvSpPr>
            <a:spLocks noChangeArrowheads="1"/>
          </p:cNvSpPr>
          <p:nvPr/>
        </p:nvSpPr>
        <p:spPr bwMode="auto">
          <a:xfrm>
            <a:off x="4739218" y="1506539"/>
            <a:ext cx="459316"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1</a:t>
            </a:r>
          </a:p>
        </p:txBody>
      </p:sp>
      <p:sp>
        <p:nvSpPr>
          <p:cNvPr id="17" name="TextBox 2"/>
          <p:cNvSpPr txBox="1">
            <a:spLocks noChangeArrowheads="1"/>
          </p:cNvSpPr>
          <p:nvPr/>
        </p:nvSpPr>
        <p:spPr bwMode="auto">
          <a:xfrm>
            <a:off x="3727453" y="2465390"/>
            <a:ext cx="383116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deductorvlogs</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into GST portal &amp; clicks ‘My Saved Challans’ in Payments section under the GST Services menu</a:t>
            </a:r>
            <a:endParaRPr lang="en-US" sz="1200" b="1" dirty="0">
              <a:latin typeface="+mn-lt"/>
            </a:endParaRPr>
          </a:p>
        </p:txBody>
      </p:sp>
      <p:sp>
        <p:nvSpPr>
          <p:cNvPr id="19"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smtClean="0">
                <a:solidFill>
                  <a:schemeClr val="bg1"/>
                </a:solidFill>
                <a:ea typeface="MS Mincho" panose="02020609040205080304" pitchFamily="49" charset="-128"/>
              </a:rPr>
              <a:t>Payments</a:t>
            </a:r>
            <a:endParaRPr lang="en-US" altLang="en-US" sz="1800" b="1" kern="0" dirty="0">
              <a:solidFill>
                <a:schemeClr val="bg1"/>
              </a:solidFill>
              <a:latin typeface="+mj-lt"/>
            </a:endParaRPr>
          </a:p>
        </p:txBody>
      </p:sp>
      <p:pic>
        <p:nvPicPr>
          <p:cNvPr id="163849" name="Picture 1"/>
          <p:cNvPicPr>
            <a:picLocks noChangeAspect="1"/>
          </p:cNvPicPr>
          <p:nvPr/>
        </p:nvPicPr>
        <p:blipFill>
          <a:blip r:embed="rId4" cstate="print"/>
          <a:srcRect b="55569"/>
          <a:stretch>
            <a:fillRect/>
          </a:stretch>
        </p:blipFill>
        <p:spPr bwMode="auto">
          <a:xfrm>
            <a:off x="0" y="3886200"/>
            <a:ext cx="12192000" cy="2160588"/>
          </a:xfrm>
          <a:prstGeom prst="rect">
            <a:avLst/>
          </a:prstGeom>
          <a:noFill/>
          <a:ln w="9525">
            <a:noFill/>
            <a:miter lim="800000"/>
            <a:headEnd/>
            <a:tailEnd/>
          </a:ln>
        </p:spPr>
      </p:pic>
      <p:sp>
        <p:nvSpPr>
          <p:cNvPr id="163850" name="Rectangle 2"/>
          <p:cNvSpPr>
            <a:spLocks noChangeArrowheads="1"/>
          </p:cNvSpPr>
          <p:nvPr/>
        </p:nvSpPr>
        <p:spPr bwMode="auto">
          <a:xfrm>
            <a:off x="6096000" y="5181600"/>
            <a:ext cx="1422400" cy="304800"/>
          </a:xfrm>
          <a:prstGeom prst="rect">
            <a:avLst/>
          </a:prstGeom>
          <a:noFill/>
          <a:ln w="28575" algn="ctr">
            <a:solidFill>
              <a:srgbClr val="FF0000"/>
            </a:solidFill>
            <a:round/>
            <a:headEnd/>
            <a:tailEnd/>
          </a:ln>
        </p:spPr>
        <p:txBody>
          <a:bodyPr/>
          <a:lstStyle/>
          <a:p>
            <a:endParaRPr lang="en-US" altLang="en-US" sz="2400"/>
          </a:p>
        </p:txBody>
      </p:sp>
      <p:cxnSp>
        <p:nvCxnSpPr>
          <p:cNvPr id="163851" name="Elbow Connector 5"/>
          <p:cNvCxnSpPr>
            <a:cxnSpLocks noChangeShapeType="1"/>
            <a:stCxn id="163850" idx="0"/>
            <a:endCxn id="17" idx="1"/>
          </p:cNvCxnSpPr>
          <p:nvPr/>
        </p:nvCxnSpPr>
        <p:spPr bwMode="auto">
          <a:xfrm rot="16200000" flipV="1">
            <a:off x="4070805" y="2445204"/>
            <a:ext cx="2393044" cy="3079747"/>
          </a:xfrm>
          <a:prstGeom prst="bentConnector4">
            <a:avLst>
              <a:gd name="adj1" fmla="val 43248"/>
              <a:gd name="adj2" fmla="val 107423"/>
            </a:avLst>
          </a:prstGeom>
          <a:noFill/>
          <a:ln w="28575" algn="ctr">
            <a:solidFill>
              <a:srgbClr val="FF0000"/>
            </a:solidFill>
            <a:round/>
            <a:headEnd/>
            <a:tailEnd type="triangle" w="med" len="med"/>
          </a:ln>
        </p:spPr>
      </p:cxn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298452" y="914401"/>
            <a:ext cx="11493500" cy="44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000" dirty="0">
                <a:solidFill>
                  <a:srgbClr val="0070C0"/>
                </a:solidFill>
                <a:latin typeface="+mn-lt"/>
                <a:ea typeface="MS Mincho" panose="02020609040205080304" pitchFamily="49" charset="-128"/>
              </a:rPr>
              <a:t>Online Payments: </a:t>
            </a:r>
            <a:r>
              <a:rPr lang="en-US" altLang="en-US" sz="2000" b="1" dirty="0">
                <a:solidFill>
                  <a:srgbClr val="0070C0"/>
                </a:solidFill>
                <a:latin typeface="+mn-lt"/>
                <a:ea typeface="MS Mincho" panose="02020609040205080304" pitchFamily="49" charset="-128"/>
              </a:rPr>
              <a:t>Internet Banking</a:t>
            </a: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a:solidFill>
                  <a:schemeClr val="bg1"/>
                </a:solidFill>
                <a:latin typeface="+mj-lt"/>
                <a:ea typeface="MS Mincho" panose="02020609040205080304" pitchFamily="49" charset="-128"/>
              </a:rPr>
              <a:t>Payments</a:t>
            </a:r>
            <a:endParaRPr lang="en-US" altLang="en-US" sz="1800" b="1" kern="0" dirty="0">
              <a:solidFill>
                <a:schemeClr val="bg1"/>
              </a:solidFill>
              <a:latin typeface="+mj-lt"/>
            </a:endParaRPr>
          </a:p>
        </p:txBody>
      </p:sp>
      <p:pic>
        <p:nvPicPr>
          <p:cNvPr id="5" name="Picture 4"/>
          <p:cNvPicPr>
            <a:picLocks noChangeAspect="1"/>
          </p:cNvPicPr>
          <p:nvPr/>
        </p:nvPicPr>
        <p:blipFill>
          <a:blip r:embed="rId3" cstate="print"/>
          <a:stretch>
            <a:fillRect/>
          </a:stretch>
        </p:blipFill>
        <p:spPr>
          <a:xfrm>
            <a:off x="207010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7" name="TextBox 2"/>
          <p:cNvSpPr txBox="1">
            <a:spLocks noChangeArrowheads="1"/>
          </p:cNvSpPr>
          <p:nvPr/>
        </p:nvSpPr>
        <p:spPr bwMode="auto">
          <a:xfrm>
            <a:off x="433921" y="2979740"/>
            <a:ext cx="366183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selects Net Banking under modes of E-Payment </a:t>
            </a:r>
            <a:r>
              <a:rPr lang="en-US" sz="1200" b="1" dirty="0" smtClean="0">
                <a:solidFill>
                  <a:schemeClr val="tx1">
                    <a:lumMod val="50000"/>
                  </a:schemeClr>
                </a:solidFill>
              </a:rPr>
              <a:t>while </a:t>
            </a:r>
            <a:r>
              <a:rPr lang="en-US" sz="1200" b="1" dirty="0">
                <a:solidFill>
                  <a:schemeClr val="tx1">
                    <a:lumMod val="50000"/>
                  </a:schemeClr>
                </a:solidFill>
              </a:rPr>
              <a:t>generating challan</a:t>
            </a:r>
            <a:endParaRPr lang="en-US" sz="1200" b="1" dirty="0">
              <a:solidFill>
                <a:schemeClr val="tx1">
                  <a:lumMod val="50000"/>
                </a:schemeClr>
              </a:solidFill>
              <a:latin typeface="+mn-lt"/>
            </a:endParaRPr>
          </a:p>
          <a:p>
            <a:pPr algn="ctr">
              <a:defRPr/>
            </a:pPr>
            <a:endParaRPr lang="en-US" sz="1200" b="1" dirty="0">
              <a:solidFill>
                <a:schemeClr val="tx1">
                  <a:lumMod val="50000"/>
                </a:schemeClr>
              </a:solidFill>
              <a:latin typeface="+mn-lt"/>
            </a:endParaRPr>
          </a:p>
        </p:txBody>
      </p:sp>
      <p:sp>
        <p:nvSpPr>
          <p:cNvPr id="8" name="Oval 41"/>
          <p:cNvSpPr>
            <a:spLocks noChangeArrowheads="1"/>
          </p:cNvSpPr>
          <p:nvPr/>
        </p:nvSpPr>
        <p:spPr bwMode="auto">
          <a:xfrm>
            <a:off x="1460500"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1</a:t>
            </a:r>
          </a:p>
        </p:txBody>
      </p:sp>
      <p:cxnSp>
        <p:nvCxnSpPr>
          <p:cNvPr id="9" name="Straight Arrow Connector 8"/>
          <p:cNvCxnSpPr>
            <a:cxnSpLocks/>
            <a:stCxn id="5" idx="3"/>
            <a:endCxn id="10" idx="1"/>
          </p:cNvCxnSpPr>
          <p:nvPr/>
        </p:nvCxnSpPr>
        <p:spPr bwMode="auto">
          <a:xfrm>
            <a:off x="2876554"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 name="Picture 9"/>
          <p:cNvPicPr>
            <a:picLocks noChangeAspect="1"/>
          </p:cNvPicPr>
          <p:nvPr/>
        </p:nvPicPr>
        <p:blipFill>
          <a:blip r:embed="rId3" cstate="print"/>
          <a:stretch>
            <a:fillRect/>
          </a:stretch>
        </p:blipFill>
        <p:spPr>
          <a:xfrm>
            <a:off x="560917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1" name="Oval 41"/>
          <p:cNvSpPr>
            <a:spLocks noChangeArrowheads="1"/>
          </p:cNvSpPr>
          <p:nvPr/>
        </p:nvSpPr>
        <p:spPr bwMode="auto">
          <a:xfrm>
            <a:off x="4999568"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2</a:t>
            </a:r>
          </a:p>
        </p:txBody>
      </p:sp>
      <p:pic>
        <p:nvPicPr>
          <p:cNvPr id="12" name="Picture 11"/>
          <p:cNvPicPr>
            <a:picLocks noChangeAspect="1"/>
          </p:cNvPicPr>
          <p:nvPr/>
        </p:nvPicPr>
        <p:blipFill>
          <a:blip r:embed="rId3" cstate="print"/>
          <a:stretch>
            <a:fillRect/>
          </a:stretch>
        </p:blipFill>
        <p:spPr>
          <a:xfrm>
            <a:off x="9150352" y="2082800"/>
            <a:ext cx="806450" cy="725488"/>
          </a:xfrm>
          <a:prstGeom prst="rect">
            <a:avLst/>
          </a:prstGeom>
          <a:ln>
            <a:solidFill>
              <a:schemeClr val="tx1"/>
            </a:solidFill>
          </a:ln>
          <a:effectLst>
            <a:outerShdw blurRad="292100" dist="139700" dir="2700000" algn="tl" rotWithShape="0">
              <a:srgbClr val="333333">
                <a:alpha val="65000"/>
              </a:srgbClr>
            </a:outerShdw>
          </a:effectLst>
        </p:spPr>
      </p:pic>
      <p:sp>
        <p:nvSpPr>
          <p:cNvPr id="13" name="Oval 41"/>
          <p:cNvSpPr>
            <a:spLocks noChangeArrowheads="1"/>
          </p:cNvSpPr>
          <p:nvPr/>
        </p:nvSpPr>
        <p:spPr bwMode="auto">
          <a:xfrm>
            <a:off x="8540754" y="1984377"/>
            <a:ext cx="459316"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3</a:t>
            </a:r>
          </a:p>
        </p:txBody>
      </p:sp>
      <p:cxnSp>
        <p:nvCxnSpPr>
          <p:cNvPr id="14" name="Straight Arrow Connector 13"/>
          <p:cNvCxnSpPr>
            <a:cxnSpLocks/>
          </p:cNvCxnSpPr>
          <p:nvPr/>
        </p:nvCxnSpPr>
        <p:spPr bwMode="auto">
          <a:xfrm>
            <a:off x="6417738"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2"/>
          <p:cNvSpPr txBox="1">
            <a:spLocks noChangeArrowheads="1"/>
          </p:cNvSpPr>
          <p:nvPr/>
        </p:nvSpPr>
        <p:spPr bwMode="auto">
          <a:xfrm>
            <a:off x="4421717" y="2947989"/>
            <a:ext cx="324485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selects </a:t>
            </a:r>
            <a:r>
              <a:rPr lang="en-US" sz="1200" b="1" dirty="0" smtClean="0">
                <a:solidFill>
                  <a:schemeClr val="tx1">
                    <a:lumMod val="50000"/>
                  </a:schemeClr>
                </a:solidFill>
                <a:latin typeface="+mn-lt"/>
              </a:rPr>
              <a:t>bank </a:t>
            </a:r>
            <a:r>
              <a:rPr lang="en-US" sz="1200" b="1" dirty="0">
                <a:solidFill>
                  <a:schemeClr val="tx1">
                    <a:lumMod val="50000"/>
                  </a:schemeClr>
                </a:solidFill>
                <a:latin typeface="+mn-lt"/>
              </a:rPr>
              <a:t>&amp; clicks on Make Payment</a:t>
            </a:r>
            <a:endParaRPr lang="en-US" sz="1200" b="1" dirty="0">
              <a:latin typeface="+mn-lt"/>
            </a:endParaRPr>
          </a:p>
        </p:txBody>
      </p:sp>
      <p:sp>
        <p:nvSpPr>
          <p:cNvPr id="17" name="TextBox 2"/>
          <p:cNvSpPr txBox="1">
            <a:spLocks noChangeArrowheads="1"/>
          </p:cNvSpPr>
          <p:nvPr/>
        </p:nvSpPr>
        <p:spPr bwMode="auto">
          <a:xfrm>
            <a:off x="7992536" y="2944814"/>
            <a:ext cx="3244852" cy="4674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is directed to the selected bank’s website to </a:t>
            </a:r>
            <a:r>
              <a:rPr lang="en-US" sz="1200" b="1" dirty="0">
                <a:solidFill>
                  <a:schemeClr val="tx1">
                    <a:lumMod val="50000"/>
                  </a:schemeClr>
                </a:solidFill>
              </a:rPr>
              <a:t>complete the transaction</a:t>
            </a:r>
            <a:endParaRPr lang="en-US" sz="1200" b="1" dirty="0">
              <a:latin typeface="+mn-lt"/>
            </a:endParaRPr>
          </a:p>
        </p:txBody>
      </p:sp>
      <p:pic>
        <p:nvPicPr>
          <p:cNvPr id="18" name="Picture 17"/>
          <p:cNvPicPr>
            <a:picLocks noChangeAspect="1"/>
          </p:cNvPicPr>
          <p:nvPr/>
        </p:nvPicPr>
        <p:blipFill>
          <a:blip r:embed="rId3" cstate="print"/>
          <a:stretch>
            <a:fillRect/>
          </a:stretch>
        </p:blipFill>
        <p:spPr>
          <a:xfrm>
            <a:off x="9182100" y="4822825"/>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9" name="Oval 41"/>
          <p:cNvSpPr>
            <a:spLocks noChangeArrowheads="1"/>
          </p:cNvSpPr>
          <p:nvPr/>
        </p:nvSpPr>
        <p:spPr bwMode="auto">
          <a:xfrm>
            <a:off x="8572500" y="4724401"/>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4</a:t>
            </a:r>
          </a:p>
        </p:txBody>
      </p:sp>
      <p:sp>
        <p:nvSpPr>
          <p:cNvPr id="20" name="TextBox 2"/>
          <p:cNvSpPr txBox="1">
            <a:spLocks noChangeArrowheads="1"/>
          </p:cNvSpPr>
          <p:nvPr/>
        </p:nvSpPr>
        <p:spPr bwMode="auto">
          <a:xfrm>
            <a:off x="4411133" y="5683253"/>
            <a:ext cx="324485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is directed back to GST portal to the Payment Summary Page</a:t>
            </a:r>
            <a:endParaRPr lang="en-US" sz="1200" b="1" dirty="0">
              <a:latin typeface="+mn-lt"/>
            </a:endParaRPr>
          </a:p>
        </p:txBody>
      </p:sp>
      <p:cxnSp>
        <p:nvCxnSpPr>
          <p:cNvPr id="21" name="Straight Arrow Connector 20"/>
          <p:cNvCxnSpPr>
            <a:cxnSpLocks/>
            <a:endCxn id="18" idx="0"/>
          </p:cNvCxnSpPr>
          <p:nvPr/>
        </p:nvCxnSpPr>
        <p:spPr bwMode="auto">
          <a:xfrm>
            <a:off x="9584270" y="3810003"/>
            <a:ext cx="2117" cy="1012825"/>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Arrow Connector 21"/>
          <p:cNvCxnSpPr>
            <a:cxnSpLocks/>
          </p:cNvCxnSpPr>
          <p:nvPr/>
        </p:nvCxnSpPr>
        <p:spPr bwMode="auto">
          <a:xfrm flipH="1">
            <a:off x="6453720" y="5181600"/>
            <a:ext cx="2728382" cy="1588"/>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23" name="Picture 22"/>
          <p:cNvPicPr>
            <a:picLocks noChangeAspect="1"/>
          </p:cNvPicPr>
          <p:nvPr/>
        </p:nvPicPr>
        <p:blipFill>
          <a:blip r:embed="rId3" cstate="print"/>
          <a:stretch>
            <a:fillRect/>
          </a:stretch>
        </p:blipFill>
        <p:spPr>
          <a:xfrm>
            <a:off x="5630333" y="4822825"/>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24" name="Oval 41"/>
          <p:cNvSpPr>
            <a:spLocks noChangeArrowheads="1"/>
          </p:cNvSpPr>
          <p:nvPr/>
        </p:nvSpPr>
        <p:spPr bwMode="auto">
          <a:xfrm>
            <a:off x="5020734" y="4724401"/>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5</a:t>
            </a:r>
          </a:p>
        </p:txBody>
      </p:sp>
      <p:sp>
        <p:nvSpPr>
          <p:cNvPr id="25" name="TextBox 2"/>
          <p:cNvSpPr txBox="1">
            <a:spLocks noChangeArrowheads="1"/>
          </p:cNvSpPr>
          <p:nvPr/>
        </p:nvSpPr>
        <p:spPr bwMode="auto">
          <a:xfrm>
            <a:off x="8005234" y="5683252"/>
            <a:ext cx="3244852" cy="4674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rPr>
              <a:t>tax </a:t>
            </a:r>
            <a:r>
              <a:rPr lang="en-US" sz="1200" b="1" dirty="0" err="1" smtClean="0">
                <a:solidFill>
                  <a:schemeClr val="tx1">
                    <a:lumMod val="50000"/>
                  </a:schemeClr>
                </a:solidFill>
              </a:rPr>
              <a:t>deductor</a:t>
            </a:r>
            <a:r>
              <a:rPr lang="en-US" sz="1200" b="1" dirty="0" smtClean="0">
                <a:solidFill>
                  <a:schemeClr val="tx1">
                    <a:lumMod val="50000"/>
                  </a:schemeClr>
                </a:solidFill>
              </a:rPr>
              <a:t> </a:t>
            </a:r>
            <a:r>
              <a:rPr lang="en-US" sz="1200" b="1" dirty="0">
                <a:solidFill>
                  <a:schemeClr val="tx1">
                    <a:lumMod val="50000"/>
                  </a:schemeClr>
                </a:solidFill>
              </a:rPr>
              <a:t>successfully makes payment on bank’s website</a:t>
            </a:r>
            <a:endParaRPr lang="en-US" sz="1200" b="1" dirty="0"/>
          </a:p>
        </p:txBody>
      </p:sp>
      <p:cxnSp>
        <p:nvCxnSpPr>
          <p:cNvPr id="26" name="Straight Arrow Connector 25"/>
          <p:cNvCxnSpPr>
            <a:cxnSpLocks/>
          </p:cNvCxnSpPr>
          <p:nvPr/>
        </p:nvCxnSpPr>
        <p:spPr bwMode="auto">
          <a:xfrm flipH="1">
            <a:off x="2885018" y="5194300"/>
            <a:ext cx="2730500" cy="1588"/>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28" name="Picture 27"/>
          <p:cNvPicPr>
            <a:picLocks noChangeAspect="1"/>
          </p:cNvPicPr>
          <p:nvPr/>
        </p:nvPicPr>
        <p:blipFill>
          <a:blip r:embed="rId3" cstate="print"/>
          <a:stretch>
            <a:fillRect/>
          </a:stretch>
        </p:blipFill>
        <p:spPr>
          <a:xfrm>
            <a:off x="2070100" y="4846641"/>
            <a:ext cx="806452" cy="725487"/>
          </a:xfrm>
          <a:prstGeom prst="rect">
            <a:avLst/>
          </a:prstGeom>
          <a:ln>
            <a:solidFill>
              <a:schemeClr val="tx1"/>
            </a:solidFill>
          </a:ln>
          <a:effectLst>
            <a:outerShdw blurRad="292100" dist="139700" dir="2700000" algn="tl" rotWithShape="0">
              <a:srgbClr val="333333">
                <a:alpha val="65000"/>
              </a:srgbClr>
            </a:outerShdw>
          </a:effectLst>
        </p:spPr>
      </p:pic>
      <p:sp>
        <p:nvSpPr>
          <p:cNvPr id="29" name="Oval 41"/>
          <p:cNvSpPr>
            <a:spLocks noChangeArrowheads="1"/>
          </p:cNvSpPr>
          <p:nvPr/>
        </p:nvSpPr>
        <p:spPr bwMode="auto">
          <a:xfrm>
            <a:off x="1460500" y="4733927"/>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6</a:t>
            </a:r>
          </a:p>
        </p:txBody>
      </p:sp>
      <p:sp>
        <p:nvSpPr>
          <p:cNvPr id="30" name="TextBox 2"/>
          <p:cNvSpPr txBox="1">
            <a:spLocks noChangeArrowheads="1"/>
          </p:cNvSpPr>
          <p:nvPr/>
        </p:nvSpPr>
        <p:spPr bwMode="auto">
          <a:xfrm>
            <a:off x="850900" y="5707064"/>
            <a:ext cx="324485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can view, download, &amp; </a:t>
            </a:r>
            <a:r>
              <a:rPr lang="en-US" sz="1200" b="1" dirty="0" smtClean="0">
                <a:solidFill>
                  <a:schemeClr val="tx1">
                    <a:lumMod val="50000"/>
                  </a:schemeClr>
                </a:solidFill>
                <a:latin typeface="+mn-lt"/>
              </a:rPr>
              <a:t>then print </a:t>
            </a:r>
            <a:r>
              <a:rPr lang="en-US" sz="1200" b="1" dirty="0">
                <a:solidFill>
                  <a:schemeClr val="tx1">
                    <a:lumMod val="50000"/>
                  </a:schemeClr>
                </a:solidFill>
                <a:latin typeface="+mn-lt"/>
              </a:rPr>
              <a:t>challan </a:t>
            </a:r>
            <a:r>
              <a:rPr lang="en-US" sz="1200" b="1" dirty="0" smtClean="0">
                <a:solidFill>
                  <a:schemeClr val="tx1">
                    <a:lumMod val="50000"/>
                  </a:schemeClr>
                </a:solidFill>
                <a:latin typeface="+mn-lt"/>
              </a:rPr>
              <a:t>receipt </a:t>
            </a:r>
            <a:r>
              <a:rPr lang="en-US" sz="1200" b="1" dirty="0">
                <a:solidFill>
                  <a:schemeClr val="tx1">
                    <a:lumMod val="50000"/>
                  </a:schemeClr>
                </a:solidFill>
              </a:rPr>
              <a:t>(CIN)</a:t>
            </a:r>
            <a:endParaRPr lang="en-US" sz="1200" b="1" dirty="0"/>
          </a:p>
          <a:p>
            <a:pPr algn="ctr">
              <a:defRPr/>
            </a:pPr>
            <a:endParaRPr lang="en-US" sz="1200" b="1" dirty="0">
              <a:latin typeface="+mn-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298452" y="914401"/>
            <a:ext cx="11493500" cy="44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000" dirty="0">
                <a:solidFill>
                  <a:srgbClr val="0070C0"/>
                </a:solidFill>
                <a:latin typeface="+mn-lt"/>
                <a:ea typeface="MS Mincho" panose="02020609040205080304" pitchFamily="49" charset="-128"/>
              </a:rPr>
              <a:t>Online Payments: </a:t>
            </a:r>
            <a:r>
              <a:rPr lang="en-US" altLang="en-US" sz="2000" b="1" dirty="0">
                <a:solidFill>
                  <a:srgbClr val="0070C0"/>
                </a:solidFill>
                <a:latin typeface="+mn-lt"/>
                <a:ea typeface="MS Mincho" panose="02020609040205080304" pitchFamily="49" charset="-128"/>
              </a:rPr>
              <a:t>Credit/Debit Card</a:t>
            </a: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a:solidFill>
                  <a:schemeClr val="bg1"/>
                </a:solidFill>
                <a:latin typeface="+mj-lt"/>
                <a:ea typeface="MS Mincho" panose="02020609040205080304" pitchFamily="49" charset="-128"/>
              </a:rPr>
              <a:t>Payments</a:t>
            </a:r>
            <a:endParaRPr lang="en-US" altLang="en-US" sz="1800" b="1" kern="0" dirty="0">
              <a:solidFill>
                <a:schemeClr val="bg1"/>
              </a:solidFill>
              <a:latin typeface="+mj-lt"/>
            </a:endParaRPr>
          </a:p>
        </p:txBody>
      </p:sp>
      <p:pic>
        <p:nvPicPr>
          <p:cNvPr id="4" name="Picture 3"/>
          <p:cNvPicPr>
            <a:picLocks noChangeAspect="1"/>
          </p:cNvPicPr>
          <p:nvPr/>
        </p:nvPicPr>
        <p:blipFill>
          <a:blip r:embed="rId3" cstate="print"/>
          <a:stretch>
            <a:fillRect/>
          </a:stretch>
        </p:blipFill>
        <p:spPr>
          <a:xfrm>
            <a:off x="207010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5" name="TextBox 2"/>
          <p:cNvSpPr txBox="1">
            <a:spLocks noChangeArrowheads="1"/>
          </p:cNvSpPr>
          <p:nvPr/>
        </p:nvSpPr>
        <p:spPr bwMode="auto">
          <a:xfrm>
            <a:off x="433921" y="2979740"/>
            <a:ext cx="366183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selected Credit/Debit Card under modes of E-Payment </a:t>
            </a:r>
            <a:r>
              <a:rPr lang="en-US" sz="1200" b="1" dirty="0" smtClean="0">
                <a:solidFill>
                  <a:schemeClr val="tx1">
                    <a:lumMod val="50000"/>
                  </a:schemeClr>
                </a:solidFill>
                <a:latin typeface="+mn-lt"/>
              </a:rPr>
              <a:t>while </a:t>
            </a:r>
            <a:r>
              <a:rPr lang="en-US" sz="1200" b="1" dirty="0">
                <a:solidFill>
                  <a:schemeClr val="tx1">
                    <a:lumMod val="50000"/>
                  </a:schemeClr>
                </a:solidFill>
                <a:latin typeface="+mn-lt"/>
              </a:rPr>
              <a:t>generating challan</a:t>
            </a:r>
          </a:p>
          <a:p>
            <a:pPr algn="ctr">
              <a:defRPr/>
            </a:pPr>
            <a:endParaRPr lang="en-US" sz="1200" b="1" dirty="0">
              <a:solidFill>
                <a:schemeClr val="tx1">
                  <a:lumMod val="50000"/>
                </a:schemeClr>
              </a:solidFill>
              <a:latin typeface="+mn-lt"/>
            </a:endParaRPr>
          </a:p>
        </p:txBody>
      </p:sp>
      <p:sp>
        <p:nvSpPr>
          <p:cNvPr id="7" name="Oval 41"/>
          <p:cNvSpPr>
            <a:spLocks noChangeArrowheads="1"/>
          </p:cNvSpPr>
          <p:nvPr/>
        </p:nvSpPr>
        <p:spPr bwMode="auto">
          <a:xfrm>
            <a:off x="1460500"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1</a:t>
            </a:r>
          </a:p>
        </p:txBody>
      </p:sp>
      <p:cxnSp>
        <p:nvCxnSpPr>
          <p:cNvPr id="8" name="Straight Arrow Connector 7"/>
          <p:cNvCxnSpPr>
            <a:cxnSpLocks/>
            <a:stCxn id="4" idx="3"/>
            <a:endCxn id="9" idx="1"/>
          </p:cNvCxnSpPr>
          <p:nvPr/>
        </p:nvCxnSpPr>
        <p:spPr bwMode="auto">
          <a:xfrm>
            <a:off x="2876554"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9" name="Picture 8"/>
          <p:cNvPicPr>
            <a:picLocks noChangeAspect="1"/>
          </p:cNvPicPr>
          <p:nvPr/>
        </p:nvPicPr>
        <p:blipFill>
          <a:blip r:embed="rId3" cstate="print"/>
          <a:stretch>
            <a:fillRect/>
          </a:stretch>
        </p:blipFill>
        <p:spPr>
          <a:xfrm>
            <a:off x="560917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0" name="Oval 41"/>
          <p:cNvSpPr>
            <a:spLocks noChangeArrowheads="1"/>
          </p:cNvSpPr>
          <p:nvPr/>
        </p:nvSpPr>
        <p:spPr bwMode="auto">
          <a:xfrm>
            <a:off x="4999568"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2</a:t>
            </a:r>
          </a:p>
        </p:txBody>
      </p:sp>
      <p:pic>
        <p:nvPicPr>
          <p:cNvPr id="11" name="Picture 10"/>
          <p:cNvPicPr>
            <a:picLocks noChangeAspect="1"/>
          </p:cNvPicPr>
          <p:nvPr/>
        </p:nvPicPr>
        <p:blipFill>
          <a:blip r:embed="rId3" cstate="print"/>
          <a:stretch>
            <a:fillRect/>
          </a:stretch>
        </p:blipFill>
        <p:spPr>
          <a:xfrm>
            <a:off x="9150352" y="2082800"/>
            <a:ext cx="806450" cy="725488"/>
          </a:xfrm>
          <a:prstGeom prst="rect">
            <a:avLst/>
          </a:prstGeom>
          <a:ln>
            <a:solidFill>
              <a:schemeClr val="tx1"/>
            </a:solidFill>
          </a:ln>
          <a:effectLst>
            <a:outerShdw blurRad="292100" dist="139700" dir="2700000" algn="tl" rotWithShape="0">
              <a:srgbClr val="333333">
                <a:alpha val="65000"/>
              </a:srgbClr>
            </a:outerShdw>
          </a:effectLst>
        </p:spPr>
      </p:pic>
      <p:sp>
        <p:nvSpPr>
          <p:cNvPr id="12" name="Oval 41"/>
          <p:cNvSpPr>
            <a:spLocks noChangeArrowheads="1"/>
          </p:cNvSpPr>
          <p:nvPr/>
        </p:nvSpPr>
        <p:spPr bwMode="auto">
          <a:xfrm>
            <a:off x="8540754" y="1984377"/>
            <a:ext cx="459316"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3</a:t>
            </a:r>
          </a:p>
        </p:txBody>
      </p:sp>
      <p:cxnSp>
        <p:nvCxnSpPr>
          <p:cNvPr id="13" name="Straight Arrow Connector 12"/>
          <p:cNvCxnSpPr>
            <a:cxnSpLocks/>
          </p:cNvCxnSpPr>
          <p:nvPr/>
        </p:nvCxnSpPr>
        <p:spPr bwMode="auto">
          <a:xfrm>
            <a:off x="6417738"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TextBox 2"/>
          <p:cNvSpPr txBox="1">
            <a:spLocks noChangeArrowheads="1"/>
          </p:cNvSpPr>
          <p:nvPr/>
        </p:nvSpPr>
        <p:spPr bwMode="auto">
          <a:xfrm>
            <a:off x="4421717" y="2947990"/>
            <a:ext cx="324485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selects Payment </a:t>
            </a:r>
            <a:r>
              <a:rPr lang="en-US" sz="1200" b="1" dirty="0" smtClean="0">
                <a:solidFill>
                  <a:schemeClr val="tx1">
                    <a:lumMod val="50000"/>
                  </a:schemeClr>
                </a:solidFill>
                <a:latin typeface="+mn-lt"/>
              </a:rPr>
              <a:t>Gateway and clicks Make Payment</a:t>
            </a:r>
            <a:endParaRPr lang="en-US" sz="1200" b="1" dirty="0">
              <a:latin typeface="+mn-lt"/>
            </a:endParaRPr>
          </a:p>
        </p:txBody>
      </p:sp>
      <p:sp>
        <p:nvSpPr>
          <p:cNvPr id="15" name="TextBox 2"/>
          <p:cNvSpPr txBox="1">
            <a:spLocks noChangeArrowheads="1"/>
          </p:cNvSpPr>
          <p:nvPr/>
        </p:nvSpPr>
        <p:spPr bwMode="auto">
          <a:xfrm>
            <a:off x="7992536" y="2944814"/>
            <a:ext cx="3244852" cy="4674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is directed to the payment gateway to complete the transaction</a:t>
            </a:r>
            <a:endParaRPr lang="en-US" sz="1200" b="1" dirty="0">
              <a:latin typeface="+mn-lt"/>
            </a:endParaRPr>
          </a:p>
        </p:txBody>
      </p:sp>
      <p:pic>
        <p:nvPicPr>
          <p:cNvPr id="17" name="Picture 16"/>
          <p:cNvPicPr>
            <a:picLocks noChangeAspect="1"/>
          </p:cNvPicPr>
          <p:nvPr/>
        </p:nvPicPr>
        <p:blipFill>
          <a:blip r:embed="rId3" cstate="print"/>
          <a:stretch>
            <a:fillRect/>
          </a:stretch>
        </p:blipFill>
        <p:spPr>
          <a:xfrm>
            <a:off x="9182100" y="4822825"/>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8" name="Oval 41"/>
          <p:cNvSpPr>
            <a:spLocks noChangeArrowheads="1"/>
          </p:cNvSpPr>
          <p:nvPr/>
        </p:nvSpPr>
        <p:spPr bwMode="auto">
          <a:xfrm>
            <a:off x="8572500" y="4724401"/>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4</a:t>
            </a:r>
          </a:p>
        </p:txBody>
      </p:sp>
      <p:sp>
        <p:nvSpPr>
          <p:cNvPr id="19" name="TextBox 2"/>
          <p:cNvSpPr txBox="1">
            <a:spLocks noChangeArrowheads="1"/>
          </p:cNvSpPr>
          <p:nvPr/>
        </p:nvSpPr>
        <p:spPr bwMode="auto">
          <a:xfrm>
            <a:off x="4411133" y="5683253"/>
            <a:ext cx="324485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is directed back to GST portal to the Payment Summary Page</a:t>
            </a:r>
            <a:endParaRPr lang="en-US" sz="1200" b="1" dirty="0">
              <a:latin typeface="+mn-lt"/>
            </a:endParaRPr>
          </a:p>
        </p:txBody>
      </p:sp>
      <p:cxnSp>
        <p:nvCxnSpPr>
          <p:cNvPr id="20" name="Straight Arrow Connector 19"/>
          <p:cNvCxnSpPr>
            <a:cxnSpLocks/>
            <a:endCxn id="17" idx="0"/>
          </p:cNvCxnSpPr>
          <p:nvPr/>
        </p:nvCxnSpPr>
        <p:spPr bwMode="auto">
          <a:xfrm>
            <a:off x="9584270" y="3810003"/>
            <a:ext cx="2117" cy="1012825"/>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Straight Arrow Connector 20"/>
          <p:cNvCxnSpPr>
            <a:cxnSpLocks/>
          </p:cNvCxnSpPr>
          <p:nvPr/>
        </p:nvCxnSpPr>
        <p:spPr bwMode="auto">
          <a:xfrm flipH="1">
            <a:off x="6453720" y="5181600"/>
            <a:ext cx="2728382" cy="1588"/>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22" name="Picture 21"/>
          <p:cNvPicPr>
            <a:picLocks noChangeAspect="1"/>
          </p:cNvPicPr>
          <p:nvPr/>
        </p:nvPicPr>
        <p:blipFill>
          <a:blip r:embed="rId3" cstate="print"/>
          <a:stretch>
            <a:fillRect/>
          </a:stretch>
        </p:blipFill>
        <p:spPr>
          <a:xfrm>
            <a:off x="5630333" y="4822825"/>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23" name="Oval 41"/>
          <p:cNvSpPr>
            <a:spLocks noChangeArrowheads="1"/>
          </p:cNvSpPr>
          <p:nvPr/>
        </p:nvSpPr>
        <p:spPr bwMode="auto">
          <a:xfrm>
            <a:off x="5020734" y="4724401"/>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5</a:t>
            </a:r>
          </a:p>
        </p:txBody>
      </p:sp>
      <p:sp>
        <p:nvSpPr>
          <p:cNvPr id="24" name="TextBox 2"/>
          <p:cNvSpPr txBox="1">
            <a:spLocks noChangeArrowheads="1"/>
          </p:cNvSpPr>
          <p:nvPr/>
        </p:nvSpPr>
        <p:spPr bwMode="auto">
          <a:xfrm>
            <a:off x="8005234" y="5683252"/>
            <a:ext cx="3244852" cy="4674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rPr>
              <a:t>tax </a:t>
            </a:r>
            <a:r>
              <a:rPr lang="en-US" sz="1200" b="1" dirty="0" err="1" smtClean="0">
                <a:solidFill>
                  <a:schemeClr val="tx1">
                    <a:lumMod val="50000"/>
                  </a:schemeClr>
                </a:solidFill>
              </a:rPr>
              <a:t>deductor</a:t>
            </a:r>
            <a:r>
              <a:rPr lang="en-US" sz="1200" b="1" dirty="0" smtClean="0">
                <a:solidFill>
                  <a:schemeClr val="tx1">
                    <a:lumMod val="50000"/>
                  </a:schemeClr>
                </a:solidFill>
              </a:rPr>
              <a:t> </a:t>
            </a:r>
            <a:r>
              <a:rPr lang="en-US" sz="1200" b="1" dirty="0">
                <a:solidFill>
                  <a:schemeClr val="tx1">
                    <a:lumMod val="50000"/>
                  </a:schemeClr>
                </a:solidFill>
              </a:rPr>
              <a:t>successfully makes payment through payment gateway</a:t>
            </a:r>
            <a:endParaRPr lang="en-US" sz="1200" b="1" dirty="0"/>
          </a:p>
        </p:txBody>
      </p:sp>
      <p:cxnSp>
        <p:nvCxnSpPr>
          <p:cNvPr id="25" name="Straight Arrow Connector 24"/>
          <p:cNvCxnSpPr>
            <a:cxnSpLocks/>
          </p:cNvCxnSpPr>
          <p:nvPr/>
        </p:nvCxnSpPr>
        <p:spPr bwMode="auto">
          <a:xfrm flipH="1">
            <a:off x="2885018" y="5194300"/>
            <a:ext cx="2730500" cy="1588"/>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6" name="TextBox 2"/>
          <p:cNvSpPr txBox="1">
            <a:spLocks noChangeArrowheads="1"/>
          </p:cNvSpPr>
          <p:nvPr/>
        </p:nvSpPr>
        <p:spPr bwMode="auto">
          <a:xfrm>
            <a:off x="850900" y="5707064"/>
            <a:ext cx="324485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can view, download, </a:t>
            </a:r>
            <a:r>
              <a:rPr lang="en-US" sz="1200" b="1" dirty="0" smtClean="0">
                <a:solidFill>
                  <a:schemeClr val="tx1">
                    <a:lumMod val="50000"/>
                  </a:schemeClr>
                </a:solidFill>
                <a:latin typeface="+mn-lt"/>
              </a:rPr>
              <a:t>&amp; then </a:t>
            </a:r>
            <a:r>
              <a:rPr lang="en-US" sz="1200" b="1" dirty="0">
                <a:solidFill>
                  <a:schemeClr val="tx1">
                    <a:lumMod val="50000"/>
                  </a:schemeClr>
                </a:solidFill>
                <a:latin typeface="+mn-lt"/>
              </a:rPr>
              <a:t>print challan </a:t>
            </a:r>
            <a:r>
              <a:rPr lang="en-US" sz="1200" b="1" dirty="0" smtClean="0">
                <a:solidFill>
                  <a:schemeClr val="tx1">
                    <a:lumMod val="50000"/>
                  </a:schemeClr>
                </a:solidFill>
                <a:latin typeface="+mn-lt"/>
              </a:rPr>
              <a:t>receipt </a:t>
            </a:r>
            <a:r>
              <a:rPr lang="en-US" sz="1200" b="1" dirty="0">
                <a:solidFill>
                  <a:schemeClr val="tx1">
                    <a:lumMod val="50000"/>
                  </a:schemeClr>
                </a:solidFill>
              </a:rPr>
              <a:t>(CIN)</a:t>
            </a:r>
            <a:endParaRPr lang="en-US" sz="1200" b="1" dirty="0"/>
          </a:p>
          <a:p>
            <a:pPr algn="ctr">
              <a:defRPr/>
            </a:pPr>
            <a:endParaRPr lang="en-US" sz="1200" b="1" dirty="0">
              <a:latin typeface="+mn-lt"/>
            </a:endParaRPr>
          </a:p>
        </p:txBody>
      </p:sp>
      <p:pic>
        <p:nvPicPr>
          <p:cNvPr id="27" name="Picture 26"/>
          <p:cNvPicPr>
            <a:picLocks noChangeAspect="1"/>
          </p:cNvPicPr>
          <p:nvPr/>
        </p:nvPicPr>
        <p:blipFill>
          <a:blip r:embed="rId3" cstate="print"/>
          <a:stretch>
            <a:fillRect/>
          </a:stretch>
        </p:blipFill>
        <p:spPr>
          <a:xfrm>
            <a:off x="2070100" y="4846641"/>
            <a:ext cx="806452" cy="725487"/>
          </a:xfrm>
          <a:prstGeom prst="rect">
            <a:avLst/>
          </a:prstGeom>
          <a:ln>
            <a:solidFill>
              <a:schemeClr val="tx1"/>
            </a:solidFill>
          </a:ln>
          <a:effectLst>
            <a:outerShdw blurRad="292100" dist="139700" dir="2700000" algn="tl" rotWithShape="0">
              <a:srgbClr val="333333">
                <a:alpha val="65000"/>
              </a:srgbClr>
            </a:outerShdw>
          </a:effectLst>
        </p:spPr>
      </p:pic>
      <p:sp>
        <p:nvSpPr>
          <p:cNvPr id="28" name="Oval 41"/>
          <p:cNvSpPr>
            <a:spLocks noChangeArrowheads="1"/>
          </p:cNvSpPr>
          <p:nvPr/>
        </p:nvSpPr>
        <p:spPr bwMode="auto">
          <a:xfrm>
            <a:off x="1460500" y="4733927"/>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6</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298452" y="914400"/>
            <a:ext cx="11493500" cy="44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lnSpc>
                <a:spcPct val="115000"/>
              </a:lnSpc>
              <a:spcBef>
                <a:spcPts val="450"/>
              </a:spcBef>
              <a:spcAft>
                <a:spcPts val="450"/>
              </a:spcAft>
              <a:defRPr/>
            </a:pPr>
            <a:r>
              <a:rPr lang="en-US" altLang="en-US" sz="2000" dirty="0">
                <a:solidFill>
                  <a:srgbClr val="0070C0"/>
                </a:solidFill>
                <a:ea typeface="MS Mincho" panose="02020609040205080304" pitchFamily="49" charset="-128"/>
              </a:rPr>
              <a:t>Other Payment </a:t>
            </a:r>
            <a:r>
              <a:rPr lang="en-US" altLang="en-US" sz="2000" dirty="0" smtClean="0">
                <a:solidFill>
                  <a:srgbClr val="0070C0"/>
                </a:solidFill>
                <a:ea typeface="MS Mincho" panose="02020609040205080304" pitchFamily="49" charset="-128"/>
              </a:rPr>
              <a:t>Methods</a:t>
            </a:r>
            <a:r>
              <a:rPr lang="en-US" altLang="en-US" sz="2000" dirty="0" smtClean="0">
                <a:solidFill>
                  <a:srgbClr val="0070C0"/>
                </a:solidFill>
                <a:latin typeface="+mn-lt"/>
                <a:ea typeface="MS Mincho" panose="02020609040205080304" pitchFamily="49" charset="-128"/>
              </a:rPr>
              <a:t>: </a:t>
            </a:r>
            <a:r>
              <a:rPr lang="en-US" altLang="en-US" sz="2000" b="1" dirty="0">
                <a:solidFill>
                  <a:srgbClr val="0070C0"/>
                </a:solidFill>
                <a:latin typeface="+mn-lt"/>
                <a:ea typeface="MS Mincho" panose="02020609040205080304" pitchFamily="49" charset="-128"/>
              </a:rPr>
              <a:t>NEFT &amp; RTGS</a:t>
            </a:r>
          </a:p>
        </p:txBody>
      </p:sp>
      <p:sp>
        <p:nvSpPr>
          <p:cNvPr id="16" name="Text Placeholder 2"/>
          <p:cNvSpPr txBox="1">
            <a:spLocks/>
          </p:cNvSpPr>
          <p:nvPr/>
        </p:nvSpPr>
        <p:spPr>
          <a:xfrm>
            <a:off x="785284" y="82550"/>
            <a:ext cx="9855200" cy="381000"/>
          </a:xfrm>
          <a:prstGeom prst="rect">
            <a:avLst/>
          </a:prstGeom>
        </p:spPr>
        <p:txBody>
          <a:bodyPr/>
          <a:lstStyle>
            <a:lvl1pPr marL="228600" indent="-228600" algn="l" rtl="0" eaLnBrk="0" fontAlgn="base" hangingPunct="0">
              <a:spcBef>
                <a:spcPct val="50000"/>
              </a:spcBef>
              <a:spcAft>
                <a:spcPct val="0"/>
              </a:spcAft>
              <a:buClr>
                <a:srgbClr val="AF2828"/>
              </a:buClr>
              <a:buSzPct val="80000"/>
              <a:buFont typeface="Wingdings" panose="05000000000000000000" pitchFamily="2" charset="2"/>
              <a:buChar char="n"/>
              <a:defRPr sz="1600">
                <a:solidFill>
                  <a:srgbClr val="000000"/>
                </a:solidFill>
                <a:latin typeface="Arial" pitchFamily="34" charset="0"/>
                <a:ea typeface="+mn-ea"/>
                <a:cs typeface="Arial" pitchFamily="34" charset="0"/>
              </a:defRPr>
            </a:lvl1pPr>
            <a:lvl2pPr marL="571500" indent="-228600"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2pPr>
            <a:lvl3pPr marL="914400" indent="-228600"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3pPr>
            <a:lvl4pPr marL="1262063" indent="-233363" algn="l" rtl="0" eaLnBrk="0" fontAlgn="base" hangingPunct="0">
              <a:spcBef>
                <a:spcPct val="25000"/>
              </a:spcBef>
              <a:spcAft>
                <a:spcPct val="0"/>
              </a:spcAft>
              <a:buClr>
                <a:srgbClr val="AF2828"/>
              </a:buClr>
              <a:buChar char="—"/>
              <a:defRPr sz="1600">
                <a:solidFill>
                  <a:srgbClr val="000000"/>
                </a:solidFill>
                <a:latin typeface="Arial" pitchFamily="34" charset="0"/>
                <a:cs typeface="Arial" pitchFamily="34" charset="0"/>
              </a:defRPr>
            </a:lvl4pPr>
            <a:lvl5pPr marL="1600200" indent="-223838" algn="l" rtl="0" eaLnBrk="0" fontAlgn="base" hangingPunct="0">
              <a:spcBef>
                <a:spcPct val="25000"/>
              </a:spcBef>
              <a:spcAft>
                <a:spcPct val="0"/>
              </a:spcAft>
              <a:buClr>
                <a:srgbClr val="AF2828"/>
              </a:buClr>
              <a:buSzPct val="70000"/>
              <a:buFont typeface="Wingdings" panose="05000000000000000000" pitchFamily="2" charset="2"/>
              <a:buChar char="n"/>
              <a:defRPr sz="1600">
                <a:solidFill>
                  <a:srgbClr val="000000"/>
                </a:solidFill>
                <a:latin typeface="Arial" pitchFamily="34" charset="0"/>
                <a:cs typeface="Arial" pitchFamily="34" charset="0"/>
              </a:defRPr>
            </a:lvl5pPr>
            <a:lvl6pPr marL="20574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6pPr>
            <a:lvl7pPr marL="25146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7pPr>
            <a:lvl8pPr marL="29718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8pPr>
            <a:lvl9pPr marL="3429000" indent="-223838" algn="l" rtl="0" eaLnBrk="1" fontAlgn="base" hangingPunct="1">
              <a:spcBef>
                <a:spcPct val="25000"/>
              </a:spcBef>
              <a:spcAft>
                <a:spcPct val="0"/>
              </a:spcAft>
              <a:buClr>
                <a:schemeClr val="accent1"/>
              </a:buClr>
              <a:buSzPct val="80000"/>
              <a:buFont typeface="Wingdings" pitchFamily="2" charset="2"/>
              <a:buChar char="n"/>
              <a:defRPr sz="1400">
                <a:solidFill>
                  <a:srgbClr val="474747"/>
                </a:solidFill>
                <a:latin typeface="+mn-lt"/>
              </a:defRPr>
            </a:lvl9pPr>
          </a:lstStyle>
          <a:p>
            <a:pPr marL="0" indent="0">
              <a:buFont typeface="Wingdings" panose="05000000000000000000" pitchFamily="2" charset="2"/>
              <a:buNone/>
              <a:defRPr/>
            </a:pPr>
            <a:r>
              <a:rPr lang="en-US" sz="1800" b="1" dirty="0">
                <a:solidFill>
                  <a:schemeClr val="bg1"/>
                </a:solidFill>
                <a:latin typeface="+mj-lt"/>
                <a:ea typeface="MS Mincho" panose="02020609040205080304" pitchFamily="49" charset="-128"/>
              </a:rPr>
              <a:t>Payments</a:t>
            </a:r>
            <a:endParaRPr lang="en-US" altLang="en-US" sz="1800" b="1" kern="0" dirty="0">
              <a:solidFill>
                <a:schemeClr val="bg1"/>
              </a:solidFill>
              <a:latin typeface="+mj-lt"/>
            </a:endParaRPr>
          </a:p>
        </p:txBody>
      </p:sp>
      <p:pic>
        <p:nvPicPr>
          <p:cNvPr id="4" name="Picture 3"/>
          <p:cNvPicPr>
            <a:picLocks noChangeAspect="1"/>
          </p:cNvPicPr>
          <p:nvPr/>
        </p:nvPicPr>
        <p:blipFill>
          <a:blip r:embed="rId3" cstate="print"/>
          <a:stretch>
            <a:fillRect/>
          </a:stretch>
        </p:blipFill>
        <p:spPr>
          <a:xfrm>
            <a:off x="207010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5" name="TextBox 2"/>
          <p:cNvSpPr txBox="1">
            <a:spLocks noChangeArrowheads="1"/>
          </p:cNvSpPr>
          <p:nvPr/>
        </p:nvSpPr>
        <p:spPr bwMode="auto">
          <a:xfrm>
            <a:off x="433921" y="2979740"/>
            <a:ext cx="366183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has selected NEFT/RTGS mode for payment</a:t>
            </a:r>
          </a:p>
          <a:p>
            <a:pPr algn="ctr">
              <a:defRPr/>
            </a:pPr>
            <a:endParaRPr lang="en-US" sz="1200" b="1" dirty="0">
              <a:solidFill>
                <a:schemeClr val="tx1">
                  <a:lumMod val="50000"/>
                </a:schemeClr>
              </a:solidFill>
              <a:latin typeface="+mn-lt"/>
            </a:endParaRPr>
          </a:p>
        </p:txBody>
      </p:sp>
      <p:sp>
        <p:nvSpPr>
          <p:cNvPr id="7" name="Oval 41"/>
          <p:cNvSpPr>
            <a:spLocks noChangeArrowheads="1"/>
          </p:cNvSpPr>
          <p:nvPr/>
        </p:nvSpPr>
        <p:spPr bwMode="auto">
          <a:xfrm>
            <a:off x="1460500"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1</a:t>
            </a:r>
          </a:p>
        </p:txBody>
      </p:sp>
      <p:cxnSp>
        <p:nvCxnSpPr>
          <p:cNvPr id="8" name="Straight Arrow Connector 7"/>
          <p:cNvCxnSpPr>
            <a:cxnSpLocks/>
            <a:stCxn id="4" idx="3"/>
            <a:endCxn id="9" idx="1"/>
          </p:cNvCxnSpPr>
          <p:nvPr/>
        </p:nvCxnSpPr>
        <p:spPr bwMode="auto">
          <a:xfrm>
            <a:off x="2876554"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9" name="Picture 8"/>
          <p:cNvPicPr>
            <a:picLocks noChangeAspect="1"/>
          </p:cNvPicPr>
          <p:nvPr/>
        </p:nvPicPr>
        <p:blipFill>
          <a:blip r:embed="rId3" cstate="print"/>
          <a:stretch>
            <a:fillRect/>
          </a:stretch>
        </p:blipFill>
        <p:spPr>
          <a:xfrm>
            <a:off x="5609170" y="2082800"/>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0" name="Oval 41"/>
          <p:cNvSpPr>
            <a:spLocks noChangeArrowheads="1"/>
          </p:cNvSpPr>
          <p:nvPr/>
        </p:nvSpPr>
        <p:spPr bwMode="auto">
          <a:xfrm>
            <a:off x="4999568" y="1989138"/>
            <a:ext cx="459317" cy="354012"/>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2</a:t>
            </a:r>
          </a:p>
        </p:txBody>
      </p:sp>
      <p:pic>
        <p:nvPicPr>
          <p:cNvPr id="11" name="Picture 10"/>
          <p:cNvPicPr>
            <a:picLocks noChangeAspect="1"/>
          </p:cNvPicPr>
          <p:nvPr/>
        </p:nvPicPr>
        <p:blipFill>
          <a:blip r:embed="rId3" cstate="print"/>
          <a:stretch>
            <a:fillRect/>
          </a:stretch>
        </p:blipFill>
        <p:spPr>
          <a:xfrm>
            <a:off x="9150352" y="2082800"/>
            <a:ext cx="806450" cy="725488"/>
          </a:xfrm>
          <a:prstGeom prst="rect">
            <a:avLst/>
          </a:prstGeom>
          <a:ln>
            <a:solidFill>
              <a:schemeClr val="tx1"/>
            </a:solidFill>
          </a:ln>
          <a:effectLst>
            <a:outerShdw blurRad="292100" dist="139700" dir="2700000" algn="tl" rotWithShape="0">
              <a:srgbClr val="333333">
                <a:alpha val="65000"/>
              </a:srgbClr>
            </a:outerShdw>
          </a:effectLst>
        </p:spPr>
      </p:pic>
      <p:sp>
        <p:nvSpPr>
          <p:cNvPr id="12" name="Oval 41"/>
          <p:cNvSpPr>
            <a:spLocks noChangeArrowheads="1"/>
          </p:cNvSpPr>
          <p:nvPr/>
        </p:nvSpPr>
        <p:spPr bwMode="auto">
          <a:xfrm>
            <a:off x="8540754" y="1984377"/>
            <a:ext cx="459316"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3</a:t>
            </a:r>
          </a:p>
        </p:txBody>
      </p:sp>
      <p:cxnSp>
        <p:nvCxnSpPr>
          <p:cNvPr id="13" name="Straight Arrow Connector 12"/>
          <p:cNvCxnSpPr>
            <a:cxnSpLocks/>
          </p:cNvCxnSpPr>
          <p:nvPr/>
        </p:nvCxnSpPr>
        <p:spPr bwMode="auto">
          <a:xfrm>
            <a:off x="6417738" y="2446338"/>
            <a:ext cx="2732617" cy="0"/>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TextBox 2"/>
          <p:cNvSpPr txBox="1">
            <a:spLocks noChangeArrowheads="1"/>
          </p:cNvSpPr>
          <p:nvPr/>
        </p:nvSpPr>
        <p:spPr bwMode="auto">
          <a:xfrm>
            <a:off x="4095751" y="2947988"/>
            <a:ext cx="3896782" cy="4674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enters all the details of bank where payment will be made </a:t>
            </a:r>
            <a:r>
              <a:rPr lang="en-US" sz="1200" b="1" dirty="0">
                <a:solidFill>
                  <a:schemeClr val="tx1">
                    <a:lumMod val="50000"/>
                  </a:schemeClr>
                </a:solidFill>
              </a:rPr>
              <a:t>before generating challan</a:t>
            </a:r>
            <a:endParaRPr lang="en-US" sz="1200" b="1" dirty="0">
              <a:solidFill>
                <a:schemeClr val="tx1">
                  <a:lumMod val="50000"/>
                </a:schemeClr>
              </a:solidFill>
              <a:latin typeface="+mn-lt"/>
            </a:endParaRPr>
          </a:p>
        </p:txBody>
      </p:sp>
      <p:sp>
        <p:nvSpPr>
          <p:cNvPr id="15" name="TextBox 2"/>
          <p:cNvSpPr txBox="1">
            <a:spLocks noChangeArrowheads="1"/>
          </p:cNvSpPr>
          <p:nvPr/>
        </p:nvSpPr>
        <p:spPr bwMode="auto">
          <a:xfrm>
            <a:off x="7992536" y="2944814"/>
            <a:ext cx="324485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latin typeface="+mn-lt"/>
              </a:rPr>
              <a:t>tax </a:t>
            </a:r>
            <a:r>
              <a:rPr lang="en-US" sz="1200" b="1" dirty="0" err="1" smtClean="0">
                <a:latin typeface="+mn-lt"/>
              </a:rPr>
              <a:t>deductor</a:t>
            </a:r>
            <a:r>
              <a:rPr lang="en-US" sz="1200" b="1" dirty="0" smtClean="0">
                <a:latin typeface="+mn-lt"/>
              </a:rPr>
              <a:t> </a:t>
            </a:r>
            <a:r>
              <a:rPr lang="en-US" sz="1200" b="1" dirty="0">
                <a:latin typeface="+mn-lt"/>
              </a:rPr>
              <a:t>clicks on G</a:t>
            </a:r>
            <a:r>
              <a:rPr lang="en-US" sz="1200" b="1" dirty="0" smtClean="0">
                <a:latin typeface="+mn-lt"/>
              </a:rPr>
              <a:t>enerate</a:t>
            </a:r>
          </a:p>
          <a:p>
            <a:pPr algn="ctr">
              <a:defRPr/>
            </a:pPr>
            <a:r>
              <a:rPr lang="en-US" sz="1200" b="1" dirty="0" smtClean="0">
                <a:latin typeface="+mn-lt"/>
              </a:rPr>
              <a:t>Challan</a:t>
            </a:r>
            <a:endParaRPr lang="en-US" sz="1200" b="1" dirty="0">
              <a:latin typeface="+mn-lt"/>
            </a:endParaRPr>
          </a:p>
        </p:txBody>
      </p:sp>
      <p:pic>
        <p:nvPicPr>
          <p:cNvPr id="17" name="Picture 16"/>
          <p:cNvPicPr>
            <a:picLocks noChangeAspect="1"/>
          </p:cNvPicPr>
          <p:nvPr/>
        </p:nvPicPr>
        <p:blipFill>
          <a:blip r:embed="rId3" cstate="print"/>
          <a:stretch>
            <a:fillRect/>
          </a:stretch>
        </p:blipFill>
        <p:spPr>
          <a:xfrm>
            <a:off x="9182100" y="4822825"/>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18" name="Oval 41"/>
          <p:cNvSpPr>
            <a:spLocks noChangeArrowheads="1"/>
          </p:cNvSpPr>
          <p:nvPr/>
        </p:nvSpPr>
        <p:spPr bwMode="auto">
          <a:xfrm>
            <a:off x="8572500" y="4724401"/>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4</a:t>
            </a:r>
          </a:p>
        </p:txBody>
      </p:sp>
      <p:cxnSp>
        <p:nvCxnSpPr>
          <p:cNvPr id="20" name="Straight Arrow Connector 19"/>
          <p:cNvCxnSpPr>
            <a:cxnSpLocks/>
            <a:endCxn id="17" idx="0"/>
          </p:cNvCxnSpPr>
          <p:nvPr/>
        </p:nvCxnSpPr>
        <p:spPr bwMode="auto">
          <a:xfrm>
            <a:off x="9584270" y="3810003"/>
            <a:ext cx="2117" cy="1012825"/>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Straight Arrow Connector 20"/>
          <p:cNvCxnSpPr>
            <a:cxnSpLocks/>
          </p:cNvCxnSpPr>
          <p:nvPr/>
        </p:nvCxnSpPr>
        <p:spPr bwMode="auto">
          <a:xfrm flipH="1">
            <a:off x="6453720" y="5181600"/>
            <a:ext cx="2728382" cy="1588"/>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22" name="Picture 21"/>
          <p:cNvPicPr>
            <a:picLocks noChangeAspect="1"/>
          </p:cNvPicPr>
          <p:nvPr/>
        </p:nvPicPr>
        <p:blipFill>
          <a:blip r:embed="rId3" cstate="print"/>
          <a:stretch>
            <a:fillRect/>
          </a:stretch>
        </p:blipFill>
        <p:spPr>
          <a:xfrm>
            <a:off x="5630333" y="4822825"/>
            <a:ext cx="806452" cy="725488"/>
          </a:xfrm>
          <a:prstGeom prst="rect">
            <a:avLst/>
          </a:prstGeom>
          <a:ln>
            <a:solidFill>
              <a:schemeClr val="tx1"/>
            </a:solidFill>
          </a:ln>
          <a:effectLst>
            <a:outerShdw blurRad="292100" dist="139700" dir="2700000" algn="tl" rotWithShape="0">
              <a:srgbClr val="333333">
                <a:alpha val="65000"/>
              </a:srgbClr>
            </a:outerShdw>
          </a:effectLst>
        </p:spPr>
      </p:pic>
      <p:sp>
        <p:nvSpPr>
          <p:cNvPr id="23" name="Oval 41"/>
          <p:cNvSpPr>
            <a:spLocks noChangeArrowheads="1"/>
          </p:cNvSpPr>
          <p:nvPr/>
        </p:nvSpPr>
        <p:spPr bwMode="auto">
          <a:xfrm>
            <a:off x="5020734" y="4724401"/>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5</a:t>
            </a:r>
          </a:p>
        </p:txBody>
      </p:sp>
      <p:sp>
        <p:nvSpPr>
          <p:cNvPr id="24" name="TextBox 2"/>
          <p:cNvSpPr txBox="1">
            <a:spLocks noChangeArrowheads="1"/>
          </p:cNvSpPr>
          <p:nvPr/>
        </p:nvSpPr>
        <p:spPr bwMode="auto">
          <a:xfrm>
            <a:off x="4389970" y="5668963"/>
            <a:ext cx="324485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rPr>
              <a:t>tax </a:t>
            </a:r>
            <a:r>
              <a:rPr lang="en-US" sz="1200" b="1" dirty="0" err="1" smtClean="0">
                <a:solidFill>
                  <a:schemeClr val="tx1">
                    <a:lumMod val="50000"/>
                  </a:schemeClr>
                </a:solidFill>
              </a:rPr>
              <a:t>deductor</a:t>
            </a:r>
            <a:r>
              <a:rPr lang="en-US" sz="1200" b="1" dirty="0" smtClean="0">
                <a:solidFill>
                  <a:schemeClr val="tx1">
                    <a:lumMod val="50000"/>
                  </a:schemeClr>
                </a:solidFill>
              </a:rPr>
              <a:t> </a:t>
            </a:r>
            <a:r>
              <a:rPr lang="en-US" sz="1200" b="1" dirty="0">
                <a:solidFill>
                  <a:schemeClr val="tx1">
                    <a:lumMod val="50000"/>
                  </a:schemeClr>
                </a:solidFill>
              </a:rPr>
              <a:t>fills mandate form </a:t>
            </a:r>
            <a:r>
              <a:rPr lang="en-US" sz="1200" b="1" dirty="0" smtClean="0">
                <a:solidFill>
                  <a:schemeClr val="tx1">
                    <a:lumMod val="50000"/>
                  </a:schemeClr>
                </a:solidFill>
              </a:rPr>
              <a:t>&amp;  </a:t>
            </a:r>
            <a:r>
              <a:rPr lang="en-US" sz="1200" b="1" dirty="0">
                <a:solidFill>
                  <a:schemeClr val="tx1">
                    <a:lumMod val="50000"/>
                  </a:schemeClr>
                </a:solidFill>
              </a:rPr>
              <a:t>makes </a:t>
            </a:r>
            <a:r>
              <a:rPr lang="en-US" sz="1200" b="1" dirty="0" smtClean="0">
                <a:solidFill>
                  <a:schemeClr val="tx1">
                    <a:lumMod val="50000"/>
                  </a:schemeClr>
                </a:solidFill>
              </a:rPr>
              <a:t>NEFT/RTGS payment (</a:t>
            </a:r>
            <a:r>
              <a:rPr lang="en-US" sz="1200" b="1" u="sng" dirty="0" smtClean="0"/>
              <a:t>via cheque only</a:t>
            </a:r>
            <a:r>
              <a:rPr lang="en-US" sz="1200" b="1" dirty="0" smtClean="0"/>
              <a:t>) </a:t>
            </a:r>
            <a:r>
              <a:rPr lang="en-US" sz="1200" b="1" dirty="0" smtClean="0">
                <a:solidFill>
                  <a:schemeClr val="tx1">
                    <a:lumMod val="50000"/>
                  </a:schemeClr>
                </a:solidFill>
              </a:rPr>
              <a:t>&amp; </a:t>
            </a:r>
            <a:r>
              <a:rPr lang="en-US" sz="1200" b="1" dirty="0">
                <a:solidFill>
                  <a:schemeClr val="tx1">
                    <a:lumMod val="50000"/>
                  </a:schemeClr>
                </a:solidFill>
              </a:rPr>
              <a:t>uploads UTR number on the GST portal</a:t>
            </a:r>
            <a:endParaRPr lang="en-US" sz="1200" b="1" dirty="0"/>
          </a:p>
        </p:txBody>
      </p:sp>
      <p:cxnSp>
        <p:nvCxnSpPr>
          <p:cNvPr id="25" name="Straight Arrow Connector 24"/>
          <p:cNvCxnSpPr>
            <a:cxnSpLocks/>
          </p:cNvCxnSpPr>
          <p:nvPr/>
        </p:nvCxnSpPr>
        <p:spPr bwMode="auto">
          <a:xfrm flipH="1">
            <a:off x="2885018" y="5194300"/>
            <a:ext cx="2730500" cy="1588"/>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6" name="TextBox 2"/>
          <p:cNvSpPr txBox="1">
            <a:spLocks noChangeArrowheads="1"/>
          </p:cNvSpPr>
          <p:nvPr/>
        </p:nvSpPr>
        <p:spPr bwMode="auto">
          <a:xfrm>
            <a:off x="850900" y="5707065"/>
            <a:ext cx="324485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can view, download, </a:t>
            </a:r>
            <a:r>
              <a:rPr lang="en-US" sz="1200" b="1" dirty="0" smtClean="0">
                <a:solidFill>
                  <a:schemeClr val="tx1">
                    <a:lumMod val="50000"/>
                  </a:schemeClr>
                </a:solidFill>
                <a:latin typeface="+mn-lt"/>
              </a:rPr>
              <a:t>&amp; then </a:t>
            </a:r>
            <a:r>
              <a:rPr lang="en-US" sz="1200" b="1" dirty="0">
                <a:solidFill>
                  <a:schemeClr val="tx1">
                    <a:lumMod val="50000"/>
                  </a:schemeClr>
                </a:solidFill>
                <a:latin typeface="+mn-lt"/>
              </a:rPr>
              <a:t>print challan receipt</a:t>
            </a:r>
            <a:endParaRPr lang="en-US" sz="1200" b="1" dirty="0">
              <a:latin typeface="+mn-lt"/>
            </a:endParaRPr>
          </a:p>
        </p:txBody>
      </p:sp>
      <p:pic>
        <p:nvPicPr>
          <p:cNvPr id="27" name="Picture 26"/>
          <p:cNvPicPr>
            <a:picLocks noChangeAspect="1"/>
          </p:cNvPicPr>
          <p:nvPr/>
        </p:nvPicPr>
        <p:blipFill>
          <a:blip r:embed="rId3" cstate="print"/>
          <a:stretch>
            <a:fillRect/>
          </a:stretch>
        </p:blipFill>
        <p:spPr>
          <a:xfrm>
            <a:off x="2070100" y="4846641"/>
            <a:ext cx="806452" cy="725487"/>
          </a:xfrm>
          <a:prstGeom prst="rect">
            <a:avLst/>
          </a:prstGeom>
          <a:ln>
            <a:solidFill>
              <a:schemeClr val="tx1"/>
            </a:solidFill>
          </a:ln>
          <a:effectLst>
            <a:outerShdw blurRad="292100" dist="139700" dir="2700000" algn="tl" rotWithShape="0">
              <a:srgbClr val="333333">
                <a:alpha val="65000"/>
              </a:srgbClr>
            </a:outerShdw>
          </a:effectLst>
        </p:spPr>
      </p:pic>
      <p:sp>
        <p:nvSpPr>
          <p:cNvPr id="28" name="Oval 41"/>
          <p:cNvSpPr>
            <a:spLocks noChangeArrowheads="1"/>
          </p:cNvSpPr>
          <p:nvPr/>
        </p:nvSpPr>
        <p:spPr bwMode="auto">
          <a:xfrm>
            <a:off x="1460500" y="4733927"/>
            <a:ext cx="459317" cy="354013"/>
          </a:xfrm>
          <a:prstGeom prst="ellipse">
            <a:avLst/>
          </a:prstGeom>
          <a:solidFill>
            <a:srgbClr val="17C4BB"/>
          </a:solidFill>
          <a:ln w="9525" algn="ctr">
            <a:solidFill>
              <a:srgbClr val="182B64"/>
            </a:solidFill>
            <a:round/>
            <a:headEnd/>
            <a:tailEnd/>
          </a:ln>
        </p:spPr>
        <p:txBody>
          <a:bodyPr anchor="ct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altLang="en-US" sz="1200" b="1" dirty="0">
                <a:solidFill>
                  <a:schemeClr val="bg1"/>
                </a:solidFill>
                <a:latin typeface="+mn-lt"/>
              </a:rPr>
              <a:t>6</a:t>
            </a:r>
          </a:p>
        </p:txBody>
      </p:sp>
      <p:sp>
        <p:nvSpPr>
          <p:cNvPr id="29" name="TextBox 2"/>
          <p:cNvSpPr txBox="1">
            <a:spLocks noChangeArrowheads="1"/>
          </p:cNvSpPr>
          <p:nvPr/>
        </p:nvSpPr>
        <p:spPr bwMode="auto">
          <a:xfrm>
            <a:off x="7929035" y="5707065"/>
            <a:ext cx="324485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defRPr/>
            </a:pPr>
            <a:r>
              <a:rPr lang="en-US" sz="1200" b="1" dirty="0" smtClean="0">
                <a:solidFill>
                  <a:schemeClr val="tx1">
                    <a:lumMod val="50000"/>
                  </a:schemeClr>
                </a:solidFill>
                <a:latin typeface="+mn-lt"/>
              </a:rPr>
              <a:t>tax </a:t>
            </a:r>
            <a:r>
              <a:rPr lang="en-US" sz="1200" b="1" dirty="0" err="1" smtClean="0">
                <a:solidFill>
                  <a:schemeClr val="tx1">
                    <a:lumMod val="50000"/>
                  </a:schemeClr>
                </a:solidFill>
                <a:latin typeface="+mn-lt"/>
              </a:rPr>
              <a:t>deductor</a:t>
            </a:r>
            <a:r>
              <a:rPr lang="en-US" sz="1200" b="1" dirty="0" smtClean="0">
                <a:solidFill>
                  <a:schemeClr val="tx1">
                    <a:lumMod val="50000"/>
                  </a:schemeClr>
                </a:solidFill>
                <a:latin typeface="+mn-lt"/>
              </a:rPr>
              <a:t> </a:t>
            </a:r>
            <a:r>
              <a:rPr lang="en-US" sz="1200" b="1" dirty="0">
                <a:solidFill>
                  <a:schemeClr val="tx1">
                    <a:lumMod val="50000"/>
                  </a:schemeClr>
                </a:solidFill>
                <a:latin typeface="+mn-lt"/>
              </a:rPr>
              <a:t>can </a:t>
            </a:r>
            <a:r>
              <a:rPr lang="en-US" sz="1200" b="1" dirty="0" smtClean="0">
                <a:solidFill>
                  <a:schemeClr val="tx1">
                    <a:lumMod val="50000"/>
                  </a:schemeClr>
                </a:solidFill>
                <a:latin typeface="+mn-lt"/>
              </a:rPr>
              <a:t>view and  </a:t>
            </a:r>
            <a:r>
              <a:rPr lang="en-US" sz="1200" b="1" dirty="0">
                <a:solidFill>
                  <a:schemeClr val="tx1">
                    <a:lumMod val="50000"/>
                  </a:schemeClr>
                </a:solidFill>
                <a:latin typeface="+mn-lt"/>
              </a:rPr>
              <a:t>download </a:t>
            </a:r>
            <a:r>
              <a:rPr lang="en-US" sz="1200" b="1" dirty="0" smtClean="0">
                <a:solidFill>
                  <a:schemeClr val="tx1">
                    <a:lumMod val="50000"/>
                  </a:schemeClr>
                </a:solidFill>
                <a:latin typeface="+mn-lt"/>
              </a:rPr>
              <a:t>generated challan along with partially auto-filled mandate form</a:t>
            </a:r>
            <a:endParaRPr lang="en-US" sz="1200" b="1" dirty="0">
              <a:latin typeface="+mn-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66371"/>
          </a:xfrm>
        </p:spPr>
        <p:txBody>
          <a:bodyPr>
            <a:normAutofit fontScale="90000"/>
          </a:bodyPr>
          <a:lstStyle/>
          <a:p>
            <a:pPr algn="l"/>
            <a:r>
              <a:rPr lang="en-IN" sz="3200" b="1" dirty="0" smtClean="0">
                <a:solidFill>
                  <a:srgbClr val="002060"/>
                </a:solidFill>
              </a:rPr>
              <a:t>PENAL PROVISIONS:</a:t>
            </a:r>
            <a:r>
              <a:rPr lang="en-IN" sz="3200" dirty="0" smtClean="0">
                <a:solidFill>
                  <a:srgbClr val="002060"/>
                </a:solidFill>
              </a:rPr>
              <a:t/>
            </a:r>
            <a:br>
              <a:rPr lang="en-IN" sz="3200" dirty="0" smtClean="0">
                <a:solidFill>
                  <a:srgbClr val="002060"/>
                </a:solidFill>
              </a:rPr>
            </a:br>
            <a:endParaRPr lang="en-US" sz="3200" dirty="0">
              <a:solidFill>
                <a:srgbClr val="002060"/>
              </a:solidFill>
            </a:endParaRPr>
          </a:p>
        </p:txBody>
      </p:sp>
      <p:sp>
        <p:nvSpPr>
          <p:cNvPr id="3" name="Content Placeholder 2"/>
          <p:cNvSpPr>
            <a:spLocks noGrp="1"/>
          </p:cNvSpPr>
          <p:nvPr>
            <p:ph idx="1"/>
          </p:nvPr>
        </p:nvSpPr>
        <p:spPr>
          <a:xfrm>
            <a:off x="609600" y="858131"/>
            <a:ext cx="10972800" cy="5373859"/>
          </a:xfrm>
        </p:spPr>
        <p:txBody>
          <a:bodyPr>
            <a:noAutofit/>
          </a:bodyPr>
          <a:lstStyle/>
          <a:p>
            <a:r>
              <a:rPr lang="en-IN" sz="2400" b="1" dirty="0" smtClean="0"/>
              <a:t>Failure to furnish the certificate in form GSTR-7A to the </a:t>
            </a:r>
            <a:r>
              <a:rPr lang="en-IN" sz="2400" b="1" dirty="0" err="1" smtClean="0"/>
              <a:t>deductee</a:t>
            </a:r>
            <a:r>
              <a:rPr lang="en-IN" sz="2400" b="1" dirty="0" smtClean="0"/>
              <a:t> by the </a:t>
            </a:r>
            <a:r>
              <a:rPr lang="en-IN" sz="2400" b="1" dirty="0" err="1" smtClean="0"/>
              <a:t>deductor</a:t>
            </a:r>
            <a:r>
              <a:rPr lang="en-IN" sz="2400" b="1" dirty="0" smtClean="0"/>
              <a:t> after deducting the tax at source, within five days of crediting the amount so deducted to the Government</a:t>
            </a:r>
            <a:r>
              <a:rPr lang="en-IN" sz="2400" dirty="0" smtClean="0"/>
              <a:t>:  The </a:t>
            </a:r>
            <a:r>
              <a:rPr lang="en-IN" sz="2400" dirty="0" err="1" smtClean="0"/>
              <a:t>deductor</a:t>
            </a:r>
            <a:r>
              <a:rPr lang="en-IN" sz="2400" dirty="0" smtClean="0"/>
              <a:t> shall pay, by way of a late fee, a sum of one hundred rupees per day from the day after the expiry of such five day period until the failure is rectified, subject to a maximum amount of five thousand rupees.  ---- </a:t>
            </a:r>
            <a:r>
              <a:rPr lang="en-IN" sz="2400" b="1" dirty="0" smtClean="0"/>
              <a:t>Section 51(4)  </a:t>
            </a:r>
          </a:p>
          <a:p>
            <a:r>
              <a:rPr lang="en-IN" sz="2400" b="1" dirty="0" smtClean="0"/>
              <a:t>Failure to pay to the Government the amount deducted:  </a:t>
            </a:r>
            <a:r>
              <a:rPr lang="en-IN" sz="2400" dirty="0" smtClean="0"/>
              <a:t>The </a:t>
            </a:r>
            <a:r>
              <a:rPr lang="en-IN" sz="2400" dirty="0" err="1" smtClean="0"/>
              <a:t>deductor</a:t>
            </a:r>
            <a:r>
              <a:rPr lang="en-IN" sz="2400" dirty="0" smtClean="0"/>
              <a:t> shall pay interest at a rate not exceeding </a:t>
            </a:r>
            <a:r>
              <a:rPr lang="en-IN" sz="2400" b="1" dirty="0" smtClean="0"/>
              <a:t> eighteen </a:t>
            </a:r>
            <a:r>
              <a:rPr lang="en-IN" sz="2400" dirty="0" smtClean="0"/>
              <a:t>percent in addition to the amount of tax deducted. ----- </a:t>
            </a:r>
            <a:r>
              <a:rPr lang="en-IN" sz="2400" b="1" dirty="0" smtClean="0"/>
              <a:t>Section 51(6)</a:t>
            </a:r>
          </a:p>
          <a:p>
            <a:r>
              <a:rPr lang="en-IN" sz="2400" b="1" dirty="0" smtClean="0"/>
              <a:t>Failure to deduct the tax or deducts an amount which is less than the amount required to be deducted or failure to pay to the Government , the amount deducted as tax:  </a:t>
            </a:r>
            <a:r>
              <a:rPr lang="en-IN" sz="2400" dirty="0" smtClean="0"/>
              <a:t>Liable to pay a penalty of ten thousand rupees or an amount equivalent to the tax evaded or the tax not deducted or deducted but not paid to the Government, whichever is </a:t>
            </a:r>
            <a:r>
              <a:rPr lang="en-IN" sz="2400" b="1" dirty="0" smtClean="0"/>
              <a:t>higher</a:t>
            </a:r>
            <a:r>
              <a:rPr lang="en-IN" sz="2400" dirty="0" smtClean="0"/>
              <a:t>. ----- </a:t>
            </a:r>
            <a:r>
              <a:rPr lang="en-IN" sz="2400" b="1" dirty="0" smtClean="0"/>
              <a:t>Section 122(1)</a:t>
            </a:r>
            <a:endParaRPr lang="en-US" sz="24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21229702">
            <a:off x="2661272" y="2561297"/>
            <a:ext cx="7151134"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smtClean="0">
                <a:ln w="11430"/>
                <a:solidFill>
                  <a:srgbClr val="000066"/>
                </a:solidFill>
                <a:effectLst>
                  <a:outerShdw blurRad="50800" dist="39000" dir="5460000" algn="tl">
                    <a:srgbClr val="000000">
                      <a:alpha val="38000"/>
                    </a:srgbClr>
                  </a:outerShdw>
                </a:effectLst>
              </a:rPr>
              <a:t>THANK YOU</a:t>
            </a:r>
            <a:endParaRPr lang="en-US" sz="6600" b="1" dirty="0">
              <a:ln w="11430"/>
              <a:solidFill>
                <a:srgbClr val="000066"/>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948</TotalTime>
  <Words>3137</Words>
  <Application>Microsoft Office PowerPoint</Application>
  <PresentationFormat>Custom</PresentationFormat>
  <Paragraphs>434</Paragraphs>
  <Slides>33</Slides>
  <Notes>12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Slide 1</vt:lpstr>
      <vt:lpstr>Slide 2</vt:lpstr>
      <vt:lpstr>Slide 3</vt:lpstr>
      <vt:lpstr>Slide 4</vt:lpstr>
      <vt:lpstr>Slide 5</vt:lpstr>
      <vt:lpstr>Slide 6</vt:lpstr>
      <vt:lpstr>Some Key words:</vt:lpstr>
      <vt:lpstr>Slide 8</vt:lpstr>
      <vt:lpstr>Slide 9</vt:lpstr>
      <vt:lpstr>Slide 10</vt:lpstr>
      <vt:lpstr>Slide 11</vt:lpstr>
      <vt:lpstr>Slide 12</vt:lpstr>
      <vt:lpstr>Slide 13</vt:lpstr>
      <vt:lpstr>Slide 14</vt:lpstr>
      <vt:lpstr>Slide 15</vt:lpstr>
      <vt:lpstr>Registration Procedure:</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PENAL PROVISIONS: </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srikanth reddy</dc:creator>
  <cp:lastModifiedBy>sudhanshu jha</cp:lastModifiedBy>
  <cp:revision>160</cp:revision>
  <dcterms:created xsi:type="dcterms:W3CDTF">2017-06-24T05:57:47Z</dcterms:created>
  <dcterms:modified xsi:type="dcterms:W3CDTF">2025-04-08T15:09:09Z</dcterms:modified>
</cp:coreProperties>
</file>