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7" r:id="rId3"/>
    <p:sldId id="258" r:id="rId4"/>
    <p:sldId id="259" r:id="rId5"/>
    <p:sldId id="260" r:id="rId6"/>
    <p:sldId id="261" r:id="rId7"/>
    <p:sldId id="262" r:id="rId8"/>
    <p:sldId id="263" r:id="rId9"/>
    <p:sldId id="266" r:id="rId10"/>
    <p:sldId id="267" r:id="rId11"/>
    <p:sldId id="268" r:id="rId12"/>
    <p:sldId id="269" r:id="rId13"/>
    <p:sldId id="270" r:id="rId14"/>
    <p:sldId id="271" r:id="rId15"/>
    <p:sldId id="272" r:id="rId16"/>
    <p:sldId id="273" r:id="rId17"/>
    <p:sldId id="310" r:id="rId18"/>
    <p:sldId id="311" r:id="rId19"/>
    <p:sldId id="312" r:id="rId20"/>
    <p:sldId id="313" r:id="rId21"/>
    <p:sldId id="314" r:id="rId22"/>
    <p:sldId id="315" r:id="rId23"/>
    <p:sldId id="316" r:id="rId24"/>
    <p:sldId id="317" r:id="rId25"/>
    <p:sldId id="325" r:id="rId26"/>
    <p:sldId id="326" r:id="rId27"/>
    <p:sldId id="327" r:id="rId28"/>
    <p:sldId id="328" r:id="rId29"/>
    <p:sldId id="329" r:id="rId30"/>
    <p:sldId id="330" r:id="rId31"/>
    <p:sldId id="331" r:id="rId32"/>
    <p:sldId id="355" r:id="rId33"/>
    <p:sldId id="356" r:id="rId34"/>
    <p:sldId id="357" r:id="rId35"/>
    <p:sldId id="358" r:id="rId36"/>
    <p:sldId id="359" r:id="rId37"/>
    <p:sldId id="360" r:id="rId38"/>
    <p:sldId id="36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12E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6415" autoAdjust="0"/>
  </p:normalViewPr>
  <p:slideViewPr>
    <p:cSldViewPr>
      <p:cViewPr>
        <p:scale>
          <a:sx n="60" d="100"/>
          <a:sy n="60" d="100"/>
        </p:scale>
        <p:origin x="-631" y="387"/>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1746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4/8/2025</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4/8/2025</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4/8/2025</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4/8/2025</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4/8/2025</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4/8/2025</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4/8/2025</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4/8/2025</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81000" y="1143000"/>
            <a:ext cx="8285872" cy="1378632"/>
          </a:xfrm>
          <a:prstGeom prst="roundRect">
            <a:avLst/>
          </a:prstGeom>
          <a:blipFill>
            <a:blip r:embed="rId2" cstate="print"/>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rgbClr val="002060"/>
                </a:solidFill>
              </a:rPr>
              <a:t>TAX DEDUCTION AT SOURCE (TDS)</a:t>
            </a:r>
            <a:endParaRPr lang="en-US" sz="3600" b="1" dirty="0">
              <a:solidFill>
                <a:srgbClr val="002060"/>
              </a:solidFill>
            </a:endParaRPr>
          </a:p>
        </p:txBody>
      </p:sp>
      <p:sp>
        <p:nvSpPr>
          <p:cNvPr id="7" name="Rounded Rectangle 6"/>
          <p:cNvSpPr/>
          <p:nvPr/>
        </p:nvSpPr>
        <p:spPr>
          <a:xfrm>
            <a:off x="533400" y="4953000"/>
            <a:ext cx="8285872" cy="1378632"/>
          </a:xfrm>
          <a:prstGeom prst="roundRect">
            <a:avLst/>
          </a:prstGeom>
          <a:blipFill>
            <a:blip r:embed="rId2" cstate="print"/>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rgbClr val="002060"/>
                </a:solidFill>
              </a:rPr>
              <a:t>SUDHANSHU KUMAR JHA</a:t>
            </a:r>
          </a:p>
          <a:p>
            <a:pPr algn="ctr"/>
            <a:r>
              <a:rPr lang="en-IN" sz="3600" b="1" dirty="0" smtClean="0">
                <a:solidFill>
                  <a:srgbClr val="002060"/>
                </a:solidFill>
              </a:rPr>
              <a:t>CHARTERED ACCOUNTANT</a:t>
            </a:r>
            <a:endParaRPr lang="en-US" sz="3600" b="1" dirty="0">
              <a:solidFill>
                <a:srgbClr val="002060"/>
              </a:solidFill>
            </a:endParaRPr>
          </a:p>
        </p:txBody>
      </p:sp>
      <p:sp>
        <p:nvSpPr>
          <p:cNvPr id="9" name="Rectangle 8"/>
          <p:cNvSpPr/>
          <p:nvPr/>
        </p:nvSpPr>
        <p:spPr>
          <a:xfrm>
            <a:off x="3429000" y="2667000"/>
            <a:ext cx="5168211" cy="646331"/>
          </a:xfrm>
          <a:prstGeom prst="rect">
            <a:avLst/>
          </a:prstGeom>
          <a:blipFill>
            <a:blip r:embed="rId2" cstate="print"/>
            <a:tile tx="0" ty="0" sx="100000" sy="100000" flip="none" algn="tl"/>
          </a:blipFill>
          <a:scene3d>
            <a:camera prst="orthographicFront"/>
            <a:lightRig rig="threePt" dir="t"/>
          </a:scene3d>
          <a:sp3d>
            <a:bevelT/>
          </a:sp3d>
        </p:spPr>
        <p:txBody>
          <a:bodyPr wrap="square" lIns="91440" tIns="45720" rIns="91440" bIns="45720">
            <a:spAutoFit/>
          </a:bodyPr>
          <a:lstStyle/>
          <a:p>
            <a:pPr algn="ctr"/>
            <a:r>
              <a:rPr lang="en-US" sz="3600" b="1" dirty="0" smtClean="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rPr>
              <a:t>Income Tax Act 1961</a:t>
            </a:r>
            <a:endParaRPr lang="en-US" sz="3600" b="1" cap="none" spc="0" dirty="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 val="39463411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1212E8"/>
                </a:solidFill>
              </a:rPr>
              <a:t>What is TDS ?</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a:solidFill>
                  <a:srgbClr val="1212E8"/>
                </a:solidFill>
              </a:rPr>
              <a:t>Tax Deducted at Source is a </a:t>
            </a:r>
            <a:r>
              <a:rPr lang="en-US" dirty="0" smtClean="0">
                <a:solidFill>
                  <a:srgbClr val="1212E8"/>
                </a:solidFill>
              </a:rPr>
              <a:t>mean </a:t>
            </a:r>
            <a:r>
              <a:rPr lang="en-US" dirty="0">
                <a:solidFill>
                  <a:srgbClr val="1212E8"/>
                </a:solidFill>
              </a:rPr>
              <a:t>of collecting income tax in India, under the Indian Income Tax Act of 1961. Any payment covered under these provisions shall be paid after </a:t>
            </a:r>
            <a:r>
              <a:rPr lang="en-US" dirty="0" smtClean="0">
                <a:solidFill>
                  <a:srgbClr val="1212E8"/>
                </a:solidFill>
              </a:rPr>
              <a:t>deducting at </a:t>
            </a:r>
            <a:r>
              <a:rPr lang="en-US" dirty="0">
                <a:solidFill>
                  <a:srgbClr val="1212E8"/>
                </a:solidFill>
              </a:rPr>
              <a:t>prescribed </a:t>
            </a:r>
            <a:r>
              <a:rPr lang="en-US" dirty="0" smtClean="0">
                <a:solidFill>
                  <a:srgbClr val="1212E8"/>
                </a:solidFill>
              </a:rPr>
              <a:t>percentage / rate.</a:t>
            </a:r>
          </a:p>
          <a:p>
            <a:r>
              <a:rPr lang="en-US" dirty="0" smtClean="0">
                <a:solidFill>
                  <a:srgbClr val="1212E8"/>
                </a:solidFill>
              </a:rPr>
              <a:t> The government uses TDS as a tool to collect tax evasion by taxing the income ( partially or wholly) at the time it is generated rather than at a later  date.</a:t>
            </a:r>
          </a:p>
          <a:p>
            <a:endParaRPr lang="en-US" dirty="0">
              <a:solidFill>
                <a:srgbClr val="1212E8"/>
              </a:solidFill>
            </a:endParaRPr>
          </a:p>
        </p:txBody>
      </p:sp>
    </p:spTree>
    <p:extLst>
      <p:ext uri="{BB962C8B-B14F-4D97-AF65-F5344CB8AC3E}">
        <p14:creationId xmlns:p14="http://schemas.microsoft.com/office/powerpoint/2010/main" xmlns="" val="1166930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rgbClr val="1212E8"/>
                </a:solidFill>
              </a:rPr>
              <a:t>Income from salary</a:t>
            </a:r>
            <a:endParaRPr lang="en-US" i="1" dirty="0">
              <a:solidFill>
                <a:srgbClr val="1212E8"/>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1212E8"/>
                </a:solidFill>
              </a:rPr>
              <a:t>TDS is applicable on the various incomes such as </a:t>
            </a:r>
            <a:r>
              <a:rPr lang="en-US" dirty="0" err="1" smtClean="0">
                <a:solidFill>
                  <a:srgbClr val="1212E8"/>
                </a:solidFill>
              </a:rPr>
              <a:t>salaries,business</a:t>
            </a:r>
            <a:r>
              <a:rPr lang="en-US" dirty="0" smtClean="0">
                <a:solidFill>
                  <a:srgbClr val="1212E8"/>
                </a:solidFill>
              </a:rPr>
              <a:t>/profession,  interest received, Capital Gain, etc</a:t>
            </a:r>
          </a:p>
          <a:p>
            <a:endParaRPr lang="en-US" dirty="0">
              <a:solidFill>
                <a:srgbClr val="1212E8"/>
              </a:solidFill>
            </a:endParaRPr>
          </a:p>
          <a:p>
            <a:endParaRPr lang="en-US" dirty="0" smtClean="0">
              <a:solidFill>
                <a:srgbClr val="1212E8"/>
              </a:solidFill>
            </a:endParaRPr>
          </a:p>
          <a:p>
            <a:r>
              <a:rPr lang="en-US" i="1" u="sng" dirty="0" smtClean="0">
                <a:solidFill>
                  <a:srgbClr val="1212E8"/>
                </a:solidFill>
              </a:rPr>
              <a:t>DEDUCTION OF TAX AT SOURCE FROM SALARY</a:t>
            </a:r>
          </a:p>
          <a:p>
            <a:r>
              <a:rPr lang="en-US" i="1" u="sng" dirty="0" smtClean="0">
                <a:solidFill>
                  <a:srgbClr val="1212E8"/>
                </a:solidFill>
              </a:rPr>
              <a:t>Scope and application of Section 192</a:t>
            </a:r>
          </a:p>
          <a:p>
            <a:r>
              <a:rPr lang="en-US" dirty="0" smtClean="0">
                <a:solidFill>
                  <a:srgbClr val="1212E8"/>
                </a:solidFill>
              </a:rPr>
              <a:t>Section 192 provides that any person responsible for paying any income chargeable </a:t>
            </a:r>
            <a:endParaRPr lang="en-US" dirty="0">
              <a:solidFill>
                <a:srgbClr val="1212E8"/>
              </a:solidFill>
            </a:endParaRPr>
          </a:p>
        </p:txBody>
      </p:sp>
    </p:spTree>
    <p:extLst>
      <p:ext uri="{BB962C8B-B14F-4D97-AF65-F5344CB8AC3E}">
        <p14:creationId xmlns:p14="http://schemas.microsoft.com/office/powerpoint/2010/main" xmlns="" val="3512700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458200" cy="6555641"/>
          </a:xfrm>
          <a:prstGeom prst="rect">
            <a:avLst/>
          </a:prstGeom>
          <a:noFill/>
          <a:ln>
            <a:noFill/>
          </a:ln>
        </p:spPr>
        <p:txBody>
          <a:bodyPr wrap="square" rtlCol="0">
            <a:spAutoFit/>
          </a:bodyPr>
          <a:lstStyle/>
          <a:p>
            <a:r>
              <a:rPr lang="en-US" sz="3200" dirty="0" smtClean="0">
                <a:solidFill>
                  <a:srgbClr val="1212E8"/>
                </a:solidFill>
              </a:rPr>
              <a:t>Under the head ‘Salaries’ is required to deduct tax on the amount payable</a:t>
            </a:r>
            <a:r>
              <a:rPr lang="en-US" dirty="0" smtClean="0">
                <a:solidFill>
                  <a:srgbClr val="1212E8"/>
                </a:solidFill>
              </a:rPr>
              <a:t>.</a:t>
            </a:r>
          </a:p>
          <a:p>
            <a:r>
              <a:rPr lang="en-US" dirty="0">
                <a:solidFill>
                  <a:srgbClr val="1212E8"/>
                </a:solidFill>
              </a:rPr>
              <a:t> </a:t>
            </a:r>
            <a:endParaRPr lang="en-US" dirty="0" smtClean="0">
              <a:solidFill>
                <a:srgbClr val="1212E8"/>
              </a:solidFill>
            </a:endParaRPr>
          </a:p>
          <a:p>
            <a:r>
              <a:rPr lang="en-US" sz="3200" i="1" dirty="0" smtClean="0">
                <a:solidFill>
                  <a:srgbClr val="1212E8"/>
                </a:solidFill>
              </a:rPr>
              <a:t>What payments are covered by Section 192</a:t>
            </a:r>
          </a:p>
          <a:p>
            <a:endParaRPr lang="en-US" sz="3200" dirty="0">
              <a:solidFill>
                <a:srgbClr val="1212E8"/>
              </a:solidFill>
            </a:endParaRPr>
          </a:p>
          <a:p>
            <a:pPr marL="457200" indent="-457200">
              <a:buFontTx/>
              <a:buChar char="-"/>
            </a:pPr>
            <a:r>
              <a:rPr lang="en-US" sz="3200" dirty="0" smtClean="0">
                <a:solidFill>
                  <a:srgbClr val="1212E8"/>
                </a:solidFill>
              </a:rPr>
              <a:t>Payment is made generally by the employer to the employee.</a:t>
            </a:r>
          </a:p>
          <a:p>
            <a:pPr marL="457200" indent="-457200">
              <a:buFontTx/>
              <a:buChar char="-"/>
            </a:pPr>
            <a:r>
              <a:rPr lang="en-US" sz="3200" dirty="0" smtClean="0">
                <a:solidFill>
                  <a:srgbClr val="1212E8"/>
                </a:solidFill>
              </a:rPr>
              <a:t>-Payment is in the nature of ‘salary’.</a:t>
            </a:r>
          </a:p>
          <a:p>
            <a:pPr marL="457200" indent="-457200">
              <a:buFontTx/>
              <a:buChar char="-"/>
            </a:pPr>
            <a:endParaRPr lang="en-US" sz="3200" dirty="0">
              <a:solidFill>
                <a:srgbClr val="1212E8"/>
              </a:solidFill>
            </a:endParaRPr>
          </a:p>
          <a:p>
            <a:r>
              <a:rPr lang="en-US" sz="3200" i="1" dirty="0" smtClean="0">
                <a:solidFill>
                  <a:srgbClr val="1212E8"/>
                </a:solidFill>
              </a:rPr>
              <a:t>   Payers , who are covered under section 192</a:t>
            </a:r>
          </a:p>
          <a:p>
            <a:endParaRPr lang="en-US" dirty="0" smtClean="0">
              <a:solidFill>
                <a:srgbClr val="1212E8"/>
              </a:solidFill>
            </a:endParaRPr>
          </a:p>
          <a:p>
            <a:r>
              <a:rPr lang="en-US" dirty="0" smtClean="0">
                <a:solidFill>
                  <a:srgbClr val="1212E8"/>
                </a:solidFill>
              </a:rPr>
              <a:t>       </a:t>
            </a:r>
            <a:r>
              <a:rPr lang="en-US" sz="3200" dirty="0" smtClean="0">
                <a:solidFill>
                  <a:srgbClr val="1212E8"/>
                </a:solidFill>
              </a:rPr>
              <a:t>The Payer will be the employer, but in certain exceptional cases, it may be a person other than</a:t>
            </a:r>
            <a:r>
              <a:rPr lang="en-US" dirty="0" smtClean="0">
                <a:solidFill>
                  <a:srgbClr val="1212E8"/>
                </a:solidFill>
              </a:rPr>
              <a:t>.</a:t>
            </a:r>
            <a:endParaRPr lang="en-US" dirty="0">
              <a:solidFill>
                <a:srgbClr val="1212E8"/>
              </a:solidFill>
            </a:endParaRPr>
          </a:p>
        </p:txBody>
      </p:sp>
    </p:spTree>
    <p:extLst>
      <p:ext uri="{BB962C8B-B14F-4D97-AF65-F5344CB8AC3E}">
        <p14:creationId xmlns:p14="http://schemas.microsoft.com/office/powerpoint/2010/main" xmlns="" val="339617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solidFill>
                  <a:srgbClr val="1212E8"/>
                </a:solidFill>
              </a:rPr>
              <a:t>the employer  who is designated for this </a:t>
            </a:r>
            <a:r>
              <a:rPr lang="en-US" dirty="0" smtClean="0">
                <a:solidFill>
                  <a:srgbClr val="1212E8"/>
                </a:solidFill>
              </a:rPr>
              <a:t>purpose.</a:t>
            </a:r>
          </a:p>
          <a:p>
            <a:pPr marL="0" indent="0">
              <a:buNone/>
            </a:pPr>
            <a:r>
              <a:rPr lang="en-US" dirty="0">
                <a:solidFill>
                  <a:srgbClr val="1212E8"/>
                </a:solidFill>
              </a:rPr>
              <a:t> </a:t>
            </a:r>
            <a:endParaRPr lang="en-US" dirty="0" smtClean="0">
              <a:solidFill>
                <a:srgbClr val="1212E8"/>
              </a:solidFill>
            </a:endParaRPr>
          </a:p>
          <a:p>
            <a:pPr>
              <a:buFontTx/>
              <a:buChar char="-"/>
            </a:pPr>
            <a:r>
              <a:rPr lang="en-US" dirty="0" smtClean="0">
                <a:solidFill>
                  <a:srgbClr val="1212E8"/>
                </a:solidFill>
              </a:rPr>
              <a:t>PERSON, CONNOTATION OF – Section 2(31) of the Income Tax Act  defines the term ‘person’ to include the </a:t>
            </a:r>
            <a:r>
              <a:rPr lang="en-US" dirty="0" err="1" smtClean="0">
                <a:solidFill>
                  <a:srgbClr val="1212E8"/>
                </a:solidFill>
              </a:rPr>
              <a:t>folloeing</a:t>
            </a:r>
            <a:r>
              <a:rPr lang="en-US" dirty="0" smtClean="0">
                <a:solidFill>
                  <a:srgbClr val="1212E8"/>
                </a:solidFill>
              </a:rPr>
              <a:t>:</a:t>
            </a:r>
          </a:p>
          <a:p>
            <a:r>
              <a:rPr lang="en-US" dirty="0" smtClean="0">
                <a:solidFill>
                  <a:srgbClr val="1212E8"/>
                </a:solidFill>
              </a:rPr>
              <a:t>Individual</a:t>
            </a:r>
          </a:p>
          <a:p>
            <a:r>
              <a:rPr lang="en-US" dirty="0" smtClean="0">
                <a:solidFill>
                  <a:srgbClr val="1212E8"/>
                </a:solidFill>
              </a:rPr>
              <a:t>Hindu undivided family ( HUF )</a:t>
            </a:r>
          </a:p>
          <a:p>
            <a:pPr marL="0" indent="0">
              <a:buNone/>
            </a:pPr>
            <a:endParaRPr lang="en-US" dirty="0"/>
          </a:p>
        </p:txBody>
      </p:sp>
    </p:spTree>
    <p:extLst>
      <p:ext uri="{BB962C8B-B14F-4D97-AF65-F5344CB8AC3E}">
        <p14:creationId xmlns:p14="http://schemas.microsoft.com/office/powerpoint/2010/main" xmlns="" val="14876454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1212E8"/>
                </a:solidFill>
              </a:rPr>
              <a:t>Firm</a:t>
            </a:r>
          </a:p>
          <a:p>
            <a:r>
              <a:rPr lang="en-US" dirty="0" smtClean="0">
                <a:solidFill>
                  <a:srgbClr val="1212E8"/>
                </a:solidFill>
              </a:rPr>
              <a:t>Company</a:t>
            </a:r>
          </a:p>
          <a:p>
            <a:r>
              <a:rPr lang="en-US" dirty="0" smtClean="0">
                <a:solidFill>
                  <a:srgbClr val="1212E8"/>
                </a:solidFill>
              </a:rPr>
              <a:t>Association of Persons (AOP)</a:t>
            </a:r>
          </a:p>
          <a:p>
            <a:r>
              <a:rPr lang="en-US" dirty="0" smtClean="0">
                <a:solidFill>
                  <a:srgbClr val="1212E8"/>
                </a:solidFill>
              </a:rPr>
              <a:t>Body of Individuals ( BOI)</a:t>
            </a:r>
          </a:p>
          <a:p>
            <a:r>
              <a:rPr lang="en-US" dirty="0" smtClean="0">
                <a:solidFill>
                  <a:srgbClr val="1212E8"/>
                </a:solidFill>
              </a:rPr>
              <a:t>Local authority</a:t>
            </a:r>
          </a:p>
          <a:p>
            <a:endParaRPr lang="en-US" dirty="0"/>
          </a:p>
        </p:txBody>
      </p:sp>
    </p:spTree>
    <p:extLst>
      <p:ext uri="{BB962C8B-B14F-4D97-AF65-F5344CB8AC3E}">
        <p14:creationId xmlns:p14="http://schemas.microsoft.com/office/powerpoint/2010/main" xmlns="" val="4731524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smtClean="0">
                <a:solidFill>
                  <a:srgbClr val="1212E8"/>
                </a:solidFill>
              </a:rPr>
              <a:t>Payees, who are covered by section 192</a:t>
            </a:r>
          </a:p>
          <a:p>
            <a:pPr marL="0" indent="0">
              <a:buNone/>
            </a:pPr>
            <a:r>
              <a:rPr lang="en-US" dirty="0">
                <a:solidFill>
                  <a:srgbClr val="1212E8"/>
                </a:solidFill>
              </a:rPr>
              <a:t> </a:t>
            </a:r>
            <a:r>
              <a:rPr lang="en-US" dirty="0" smtClean="0">
                <a:solidFill>
                  <a:srgbClr val="1212E8"/>
                </a:solidFill>
              </a:rPr>
              <a:t>    Any Individual (known as ‘employee’ in common parlance) who receives any payment from his employer or from any other designated authority on behalf of the employer which is chargeable under the head ‘Salaries’ is covered by section 192.Pension is also ‘Salary’ , and though it is not received from ‘employed’, pensioners are also covered u/s 192.</a:t>
            </a:r>
            <a:endParaRPr lang="en-US" dirty="0">
              <a:solidFill>
                <a:srgbClr val="1212E8"/>
              </a:solidFill>
            </a:endParaRPr>
          </a:p>
        </p:txBody>
      </p:sp>
    </p:spTree>
    <p:extLst>
      <p:ext uri="{BB962C8B-B14F-4D97-AF65-F5344CB8AC3E}">
        <p14:creationId xmlns:p14="http://schemas.microsoft.com/office/powerpoint/2010/main" xmlns="" val="703250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pPr marL="0" indent="0">
              <a:buNone/>
            </a:pPr>
            <a:r>
              <a:rPr lang="en-US" sz="6000" i="1" u="sng" dirty="0" smtClean="0">
                <a:solidFill>
                  <a:srgbClr val="1212E8"/>
                </a:solidFill>
              </a:rPr>
              <a:t>WHEN TAX  IS TO BE DEDUCTED ?</a:t>
            </a:r>
          </a:p>
          <a:p>
            <a:pPr marL="0" indent="0">
              <a:buNone/>
            </a:pPr>
            <a:r>
              <a:rPr lang="en-US" sz="6000" dirty="0" smtClean="0">
                <a:solidFill>
                  <a:srgbClr val="1212E8"/>
                </a:solidFill>
              </a:rPr>
              <a:t>Tax is  to be deducted at the time of payment of salary, i.e., tax is to be deducted at the time of ‘actual payment’ of the salary.</a:t>
            </a:r>
          </a:p>
          <a:p>
            <a:pPr marL="0" indent="0">
              <a:buNone/>
            </a:pPr>
            <a:endParaRPr lang="en-US" sz="6000" dirty="0">
              <a:solidFill>
                <a:srgbClr val="1212E8"/>
              </a:solidFill>
            </a:endParaRPr>
          </a:p>
          <a:p>
            <a:pPr marL="0" indent="0">
              <a:buNone/>
            </a:pPr>
            <a:r>
              <a:rPr lang="en-US" sz="6000" i="1" u="sng" dirty="0" smtClean="0">
                <a:solidFill>
                  <a:srgbClr val="1212E8"/>
                </a:solidFill>
              </a:rPr>
              <a:t>Who is to deduct tax at source in case of ‘ Salary’</a:t>
            </a:r>
          </a:p>
          <a:p>
            <a:pPr marL="0" indent="0">
              <a:buNone/>
            </a:pPr>
            <a:r>
              <a:rPr lang="en-US" sz="6000" dirty="0" smtClean="0">
                <a:solidFill>
                  <a:srgbClr val="1212E8"/>
                </a:solidFill>
              </a:rPr>
              <a:t>Any ‘person’ responsible for paying any income chargeable under the head ‘Salaries’ is required to deduct tax from the salary so payable</a:t>
            </a:r>
            <a:r>
              <a:rPr lang="en-US" sz="5800" i="1" u="sng" dirty="0" smtClean="0">
                <a:solidFill>
                  <a:srgbClr val="1212E8"/>
                </a:solidFill>
              </a:rPr>
              <a:t>.</a:t>
            </a:r>
          </a:p>
          <a:p>
            <a:pPr marL="0" indent="0">
              <a:buNone/>
            </a:pPr>
            <a:r>
              <a:rPr lang="en-US" sz="4600" i="1" u="sng" dirty="0"/>
              <a:t> </a:t>
            </a:r>
            <a:r>
              <a:rPr lang="en-US" dirty="0" smtClean="0"/>
              <a:t> </a:t>
            </a:r>
          </a:p>
          <a:p>
            <a:pPr marL="0" indent="0">
              <a:buNone/>
            </a:pPr>
            <a:endParaRPr lang="en-US" dirty="0" smtClean="0"/>
          </a:p>
          <a:p>
            <a:pPr marL="0" indent="0">
              <a:buNone/>
            </a:pPr>
            <a:r>
              <a:rPr lang="en-US" dirty="0"/>
              <a:t> </a:t>
            </a:r>
            <a:r>
              <a:rPr lang="en-US" dirty="0" smtClean="0"/>
              <a:t>         </a:t>
            </a:r>
            <a:endParaRPr lang="en-US" dirty="0"/>
          </a:p>
        </p:txBody>
      </p:sp>
    </p:spTree>
    <p:extLst>
      <p:ext uri="{BB962C8B-B14F-4D97-AF65-F5344CB8AC3E}">
        <p14:creationId xmlns:p14="http://schemas.microsoft.com/office/powerpoint/2010/main" xmlns="" val="2870440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1212E8"/>
                </a:solidFill>
              </a:rPr>
              <a:t>Quarterly Deposit of tax</a:t>
            </a:r>
          </a:p>
          <a:p>
            <a:pPr marL="0" indent="0">
              <a:buNone/>
            </a:pPr>
            <a:r>
              <a:rPr lang="en-US" dirty="0" smtClean="0">
                <a:solidFill>
                  <a:srgbClr val="1212E8"/>
                </a:solidFill>
              </a:rPr>
              <a:t>     In special cases, the Assessing Officer may, with the prior approval of the Joint Commissioner, permit  quarterly payment of the tax deducted as per Table given below :</a:t>
            </a:r>
          </a:p>
          <a:p>
            <a:pPr marL="0" indent="0">
              <a:buNone/>
            </a:pPr>
            <a:endParaRPr lang="en-US" dirty="0">
              <a:solidFill>
                <a:srgbClr val="0070C0"/>
              </a:solidFill>
            </a:endParaRPr>
          </a:p>
          <a:p>
            <a:pPr marL="0" indent="0">
              <a:buNone/>
            </a:pPr>
            <a:endParaRPr lang="en-US" dirty="0"/>
          </a:p>
        </p:txBody>
      </p:sp>
    </p:spTree>
    <p:extLst>
      <p:ext uri="{BB962C8B-B14F-4D97-AF65-F5344CB8AC3E}">
        <p14:creationId xmlns:p14="http://schemas.microsoft.com/office/powerpoint/2010/main" xmlns="" val="1059733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err="1" smtClean="0"/>
              <a:t>Sl.No</a:t>
            </a:r>
            <a:r>
              <a:rPr lang="en-US" dirty="0" smtClean="0"/>
              <a:t>.     </a:t>
            </a:r>
            <a:r>
              <a:rPr lang="en-US" dirty="0" err="1" smtClean="0"/>
              <a:t>Qtr</a:t>
            </a:r>
            <a:r>
              <a:rPr lang="en-US" dirty="0" smtClean="0"/>
              <a:t> of the                 Date for </a:t>
            </a:r>
            <a:r>
              <a:rPr lang="en-US" dirty="0" err="1" smtClean="0"/>
              <a:t>Qtr</a:t>
            </a:r>
            <a:endParaRPr lang="en-US" dirty="0" smtClean="0"/>
          </a:p>
          <a:p>
            <a:pPr marL="0" indent="0">
              <a:buNone/>
            </a:pPr>
            <a:r>
              <a:rPr lang="en-US" dirty="0" smtClean="0"/>
              <a:t>                     </a:t>
            </a:r>
            <a:r>
              <a:rPr lang="en-US" dirty="0" err="1" smtClean="0"/>
              <a:t>F.Y.ended</a:t>
            </a:r>
            <a:r>
              <a:rPr lang="en-US" dirty="0" smtClean="0"/>
              <a:t> on             payment</a:t>
            </a:r>
          </a:p>
          <a:p>
            <a:pPr marL="0" indent="0">
              <a:buNone/>
            </a:pPr>
            <a:endParaRPr lang="en-US" dirty="0"/>
          </a:p>
          <a:p>
            <a:pPr marL="0" indent="0">
              <a:buNone/>
            </a:pPr>
            <a:r>
              <a:rPr lang="en-US" dirty="0" smtClean="0"/>
              <a:t>     1.            30</a:t>
            </a:r>
            <a:r>
              <a:rPr lang="en-US" baseline="30000" dirty="0" smtClean="0"/>
              <a:t>th</a:t>
            </a:r>
            <a:r>
              <a:rPr lang="en-US" dirty="0" smtClean="0"/>
              <a:t> June                        7</a:t>
            </a:r>
            <a:r>
              <a:rPr lang="en-US" baseline="30000" dirty="0" smtClean="0"/>
              <a:t>th</a:t>
            </a:r>
            <a:r>
              <a:rPr lang="en-US" dirty="0" smtClean="0"/>
              <a:t> July</a:t>
            </a:r>
          </a:p>
          <a:p>
            <a:pPr marL="0" indent="0">
              <a:buNone/>
            </a:pPr>
            <a:r>
              <a:rPr lang="en-US" dirty="0"/>
              <a:t> </a:t>
            </a:r>
            <a:r>
              <a:rPr lang="en-US" dirty="0" smtClean="0"/>
              <a:t>    2.            30</a:t>
            </a:r>
            <a:r>
              <a:rPr lang="en-US" baseline="30000" dirty="0" smtClean="0"/>
              <a:t>th</a:t>
            </a:r>
            <a:r>
              <a:rPr lang="en-US" dirty="0" smtClean="0"/>
              <a:t> September            7</a:t>
            </a:r>
            <a:r>
              <a:rPr lang="en-US" baseline="30000" dirty="0" smtClean="0"/>
              <a:t>th</a:t>
            </a:r>
            <a:r>
              <a:rPr lang="en-US" dirty="0" smtClean="0"/>
              <a:t> October</a:t>
            </a:r>
          </a:p>
          <a:p>
            <a:pPr marL="0" indent="0">
              <a:buNone/>
            </a:pPr>
            <a:r>
              <a:rPr lang="en-US" dirty="0"/>
              <a:t> </a:t>
            </a:r>
            <a:r>
              <a:rPr lang="en-US" dirty="0" smtClean="0"/>
              <a:t>     3.           31th December            7</a:t>
            </a:r>
            <a:r>
              <a:rPr lang="en-US" baseline="30000" dirty="0" smtClean="0"/>
              <a:t>th</a:t>
            </a:r>
            <a:r>
              <a:rPr lang="en-US" dirty="0" smtClean="0"/>
              <a:t> January</a:t>
            </a:r>
          </a:p>
          <a:p>
            <a:pPr marL="0" indent="0">
              <a:buNone/>
            </a:pPr>
            <a:r>
              <a:rPr lang="en-US" dirty="0"/>
              <a:t> </a:t>
            </a:r>
            <a:r>
              <a:rPr lang="en-US" dirty="0" smtClean="0"/>
              <a:t>     4.           31th March                    30</a:t>
            </a:r>
            <a:r>
              <a:rPr lang="en-US" baseline="30000" dirty="0" smtClean="0"/>
              <a:t>th</a:t>
            </a:r>
            <a:r>
              <a:rPr lang="en-US" dirty="0" smtClean="0"/>
              <a:t> April</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2758954220"/>
              </p:ext>
            </p:extLst>
          </p:nvPr>
        </p:nvGraphicFramePr>
        <p:xfrm>
          <a:off x="374073" y="1759527"/>
          <a:ext cx="8243454" cy="4419600"/>
        </p:xfrm>
        <a:graphic>
          <a:graphicData uri="http://schemas.openxmlformats.org/drawingml/2006/table">
            <a:tbl>
              <a:tblPr/>
              <a:tblGrid>
                <a:gridCol w="1842654"/>
                <a:gridCol w="3200400"/>
                <a:gridCol w="3200400"/>
              </a:tblGrid>
              <a:tr h="1066800">
                <a:tc>
                  <a:txBody>
                    <a:bodyPr/>
                    <a:lstStyle/>
                    <a:p>
                      <a:endParaRPr lang="en-US" dirty="0">
                        <a:solidFill>
                          <a:srgbClr val="0070C0"/>
                        </a:solidFill>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113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803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5019">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083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190598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u="sng" dirty="0" smtClean="0">
                <a:solidFill>
                  <a:srgbClr val="0070C0"/>
                </a:solidFill>
              </a:rPr>
              <a:t>How to Deposit Tax</a:t>
            </a:r>
          </a:p>
          <a:p>
            <a:pPr marL="0" indent="0">
              <a:buNone/>
            </a:pPr>
            <a:r>
              <a:rPr lang="en-US" dirty="0" smtClean="0">
                <a:solidFill>
                  <a:srgbClr val="0070C0"/>
                </a:solidFill>
              </a:rPr>
              <a:t>(1) Where tax has been deposited accompanied by an income-tax challan, the amount of tax so deducted shall be deposited to the credit of the Central Government by remitting it within the time specified into any branch of the Reserve Bank if India or of the State Bank of India or any authorized bank</a:t>
            </a:r>
            <a:r>
              <a:rPr lang="en-US" dirty="0" smtClean="0"/>
              <a:t>;</a:t>
            </a:r>
            <a:endParaRPr lang="en-US" dirty="0"/>
          </a:p>
        </p:txBody>
      </p:sp>
    </p:spTree>
    <p:extLst>
      <p:ext uri="{BB962C8B-B14F-4D97-AF65-F5344CB8AC3E}">
        <p14:creationId xmlns:p14="http://schemas.microsoft.com/office/powerpoint/2010/main" xmlns="" val="2074054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u="sng" dirty="0" smtClean="0">
                <a:solidFill>
                  <a:srgbClr val="0070C0"/>
                </a:solidFill>
              </a:rPr>
              <a:t>Which challan to be used</a:t>
            </a:r>
          </a:p>
          <a:p>
            <a:pPr marL="0" indent="0">
              <a:buNone/>
            </a:pPr>
            <a:r>
              <a:rPr lang="en-US" dirty="0" smtClean="0">
                <a:solidFill>
                  <a:srgbClr val="0070C0"/>
                </a:solidFill>
              </a:rPr>
              <a:t>     The tax deducted at source is required to be deposited in Challan.281.</a:t>
            </a:r>
          </a:p>
          <a:p>
            <a:pPr marL="0" indent="0">
              <a:buNone/>
            </a:pPr>
            <a:endParaRPr lang="en-US" dirty="0">
              <a:solidFill>
                <a:srgbClr val="0070C0"/>
              </a:solidFill>
            </a:endParaRPr>
          </a:p>
          <a:p>
            <a:pPr marL="0" indent="0">
              <a:buNone/>
            </a:pPr>
            <a:r>
              <a:rPr lang="en-US" u="sng" dirty="0" smtClean="0">
                <a:solidFill>
                  <a:srgbClr val="0070C0"/>
                </a:solidFill>
              </a:rPr>
              <a:t>Penalty for non- issue of certificate </a:t>
            </a:r>
          </a:p>
          <a:p>
            <a:pPr marL="0" indent="0">
              <a:buNone/>
            </a:pPr>
            <a:r>
              <a:rPr lang="en-US" dirty="0">
                <a:solidFill>
                  <a:srgbClr val="0070C0"/>
                </a:solidFill>
              </a:rPr>
              <a:t> </a:t>
            </a:r>
            <a:r>
              <a:rPr lang="en-US" dirty="0" smtClean="0">
                <a:solidFill>
                  <a:srgbClr val="0070C0"/>
                </a:solidFill>
              </a:rPr>
              <a:t>     If an employer fails to issue certificate in Form No.16, he shall be liable to pay, by way of penalty, a sum of </a:t>
            </a:r>
            <a:r>
              <a:rPr lang="en-US" dirty="0" err="1" smtClean="0">
                <a:solidFill>
                  <a:srgbClr val="0070C0"/>
                </a:solidFill>
              </a:rPr>
              <a:t>Rs</a:t>
            </a:r>
            <a:r>
              <a:rPr lang="en-US" dirty="0" smtClean="0">
                <a:solidFill>
                  <a:srgbClr val="0070C0"/>
                </a:solidFill>
              </a:rPr>
              <a:t>. 200 for every day  during which the failure continues, subject to a maximum of the amount of tax deducted at source for which certificate is required to be  issued</a:t>
            </a:r>
            <a:r>
              <a:rPr lang="en-US" dirty="0" smtClean="0"/>
              <a:t>.</a:t>
            </a:r>
            <a:endParaRPr lang="en-US" dirty="0"/>
          </a:p>
        </p:txBody>
      </p:sp>
    </p:spTree>
    <p:extLst>
      <p:ext uri="{BB962C8B-B14F-4D97-AF65-F5344CB8AC3E}">
        <p14:creationId xmlns:p14="http://schemas.microsoft.com/office/powerpoint/2010/main" xmlns="" val="3693624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solidFill>
                  <a:srgbClr val="0070C0"/>
                </a:solidFill>
              </a:rPr>
              <a:t>Furnishing of statements by employer to department</a:t>
            </a:r>
          </a:p>
          <a:p>
            <a:pPr marL="0" indent="0">
              <a:buNone/>
            </a:pPr>
            <a:r>
              <a:rPr lang="en-US" dirty="0" smtClean="0">
                <a:solidFill>
                  <a:srgbClr val="0070C0"/>
                </a:solidFill>
              </a:rPr>
              <a:t> In respect of tax deducted at source , or tax paid by employer on behalf of employee in respect of perquisites, every employer is required to prepare and transmit quarterly statements in the manner explained below:</a:t>
            </a:r>
          </a:p>
          <a:p>
            <a:r>
              <a:rPr lang="en-US" dirty="0" smtClean="0">
                <a:solidFill>
                  <a:srgbClr val="0070C0"/>
                </a:solidFill>
              </a:rPr>
              <a:t>Form of the quarterly statement</a:t>
            </a:r>
            <a:r>
              <a:rPr lang="en-US" dirty="0" smtClean="0"/>
              <a:t>.</a:t>
            </a:r>
          </a:p>
          <a:p>
            <a:pPr marL="0" indent="0">
              <a:buNone/>
            </a:pPr>
            <a:endParaRPr lang="en-US" dirty="0"/>
          </a:p>
        </p:txBody>
      </p:sp>
    </p:spTree>
    <p:extLst>
      <p:ext uri="{BB962C8B-B14F-4D97-AF65-F5344CB8AC3E}">
        <p14:creationId xmlns:p14="http://schemas.microsoft.com/office/powerpoint/2010/main" xmlns="" val="3303340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Quarterly Return of TDS on salary 24Q</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solidFill>
                  <a:srgbClr val="1212E8"/>
                </a:solidFill>
              </a:rPr>
              <a:t>The statement must be prepared I Form No.24Q.</a:t>
            </a:r>
          </a:p>
          <a:p>
            <a:pPr marL="0" indent="0">
              <a:buNone/>
            </a:pPr>
            <a:endParaRPr lang="en-US" dirty="0" smtClean="0">
              <a:solidFill>
                <a:srgbClr val="1212E8"/>
              </a:solidFill>
            </a:endParaRPr>
          </a:p>
          <a:p>
            <a:pPr marL="0" indent="0">
              <a:buNone/>
            </a:pPr>
            <a:r>
              <a:rPr lang="en-US" dirty="0" smtClean="0">
                <a:solidFill>
                  <a:srgbClr val="1212E8"/>
                </a:solidFill>
              </a:rPr>
              <a:t>The following points must be noted while preparing the quarterly statements:</a:t>
            </a:r>
          </a:p>
          <a:p>
            <a:pPr>
              <a:buFont typeface="Wingdings" panose="05000000000000000000" pitchFamily="2" charset="2"/>
              <a:buChar char="§"/>
            </a:pPr>
            <a:r>
              <a:rPr lang="en-US" dirty="0">
                <a:solidFill>
                  <a:srgbClr val="1212E8"/>
                </a:solidFill>
              </a:rPr>
              <a:t> </a:t>
            </a:r>
            <a:r>
              <a:rPr lang="en-US" dirty="0" smtClean="0">
                <a:solidFill>
                  <a:srgbClr val="1212E8"/>
                </a:solidFill>
              </a:rPr>
              <a:t>The employer must quote his tax deduction and collection account number (TAN) in the statement.</a:t>
            </a:r>
          </a:p>
          <a:p>
            <a:pPr>
              <a:buFont typeface="Wingdings" panose="05000000000000000000" pitchFamily="2" charset="2"/>
              <a:buChar char="§"/>
            </a:pPr>
            <a:r>
              <a:rPr lang="en-US" dirty="0" smtClean="0">
                <a:solidFill>
                  <a:srgbClr val="1212E8"/>
                </a:solidFill>
              </a:rPr>
              <a:t>The employer must quote his permanent account number (PAN) in the statement except in the case where the deductor is an office of the Government.</a:t>
            </a:r>
            <a:endParaRPr lang="en-US" dirty="0">
              <a:solidFill>
                <a:srgbClr val="1212E8"/>
              </a:solidFill>
            </a:endParaRPr>
          </a:p>
        </p:txBody>
      </p:sp>
    </p:spTree>
    <p:extLst>
      <p:ext uri="{BB962C8B-B14F-4D97-AF65-F5344CB8AC3E}">
        <p14:creationId xmlns:p14="http://schemas.microsoft.com/office/powerpoint/2010/main" xmlns="" val="8985633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Quarterly Return of TDS on salary 24Q</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1212E8"/>
                </a:solidFill>
              </a:rPr>
              <a:t>The Employer must quote the permanent account number of all </a:t>
            </a:r>
            <a:r>
              <a:rPr lang="en-US" dirty="0" err="1" smtClean="0">
                <a:solidFill>
                  <a:srgbClr val="1212E8"/>
                </a:solidFill>
              </a:rPr>
              <a:t>deductees</a:t>
            </a:r>
            <a:r>
              <a:rPr lang="en-US" dirty="0" smtClean="0">
                <a:solidFill>
                  <a:srgbClr val="1212E8"/>
                </a:solidFill>
              </a:rPr>
              <a:t>.</a:t>
            </a:r>
          </a:p>
          <a:p>
            <a:r>
              <a:rPr lang="en-US" dirty="0" smtClean="0">
                <a:solidFill>
                  <a:srgbClr val="1212E8"/>
                </a:solidFill>
              </a:rPr>
              <a:t>The employer must furnish particulars of the tax paid to the Central Government including book identification number or challan identification number , as the case may be.</a:t>
            </a:r>
          </a:p>
          <a:p>
            <a:r>
              <a:rPr lang="en-US" dirty="0" smtClean="0">
                <a:solidFill>
                  <a:srgbClr val="1212E8"/>
                </a:solidFill>
              </a:rPr>
              <a:t>Quarterly return cannot be submitted before deposit of TDS and interest (for late deposit) u/s 201as well as fees levied u/s 234E.</a:t>
            </a:r>
          </a:p>
          <a:p>
            <a:endParaRPr lang="en-US" dirty="0"/>
          </a:p>
        </p:txBody>
      </p:sp>
    </p:spTree>
    <p:extLst>
      <p:ext uri="{BB962C8B-B14F-4D97-AF65-F5344CB8AC3E}">
        <p14:creationId xmlns:p14="http://schemas.microsoft.com/office/powerpoint/2010/main" xmlns="" val="3653551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Penalty for non providing pan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1212E8"/>
                </a:solidFill>
              </a:rPr>
              <a:t>TAN of the deductor should be quoted correctly, otherwise a penalty of Rs. 1000 can be imposed by the Assessing Officer.</a:t>
            </a:r>
          </a:p>
          <a:p>
            <a:r>
              <a:rPr lang="en-US" dirty="0" smtClean="0">
                <a:solidFill>
                  <a:srgbClr val="1212E8"/>
                </a:solidFill>
              </a:rPr>
              <a:t>A deductee should intimate his PAN to the deductor. Failure to do so may attract penalty of </a:t>
            </a:r>
            <a:r>
              <a:rPr lang="en-US" dirty="0" err="1" smtClean="0">
                <a:solidFill>
                  <a:srgbClr val="1212E8"/>
                </a:solidFill>
              </a:rPr>
              <a:t>Rs</a:t>
            </a:r>
            <a:r>
              <a:rPr lang="en-US" dirty="0" smtClean="0">
                <a:solidFill>
                  <a:srgbClr val="1212E8"/>
                </a:solidFill>
              </a:rPr>
              <a:t>. 10000 on deductee.</a:t>
            </a:r>
          </a:p>
          <a:p>
            <a:r>
              <a:rPr lang="en-US" dirty="0" smtClean="0">
                <a:solidFill>
                  <a:srgbClr val="1212E8"/>
                </a:solidFill>
              </a:rPr>
              <a:t>If the recipient does not furnish </a:t>
            </a:r>
            <a:r>
              <a:rPr lang="en-US" dirty="0" err="1" smtClean="0">
                <a:solidFill>
                  <a:srgbClr val="1212E8"/>
                </a:solidFill>
              </a:rPr>
              <a:t>PAN,tax</a:t>
            </a:r>
            <a:r>
              <a:rPr lang="en-US" dirty="0" smtClean="0">
                <a:solidFill>
                  <a:srgbClr val="1212E8"/>
                </a:solidFill>
              </a:rPr>
              <a:t> will be deducted u/s 192A at the max. marginal rate of tax (i.e.42.744 % F.Y. 2019-20.) and not at the rate of 20%.</a:t>
            </a:r>
          </a:p>
          <a:p>
            <a:pPr marL="0" indent="0">
              <a:buNone/>
            </a:pPr>
            <a:r>
              <a:rPr lang="en-US" dirty="0" smtClean="0">
                <a:solidFill>
                  <a:srgbClr val="1212E8"/>
                </a:solidFill>
              </a:rPr>
              <a:t> </a:t>
            </a:r>
          </a:p>
          <a:p>
            <a:endParaRPr lang="en-US" dirty="0"/>
          </a:p>
        </p:txBody>
      </p:sp>
    </p:spTree>
    <p:extLst>
      <p:ext uri="{BB962C8B-B14F-4D97-AF65-F5344CB8AC3E}">
        <p14:creationId xmlns:p14="http://schemas.microsoft.com/office/powerpoint/2010/main" xmlns="" val="7854572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2133600"/>
          </a:xfrm>
        </p:spPr>
        <p:txBody>
          <a:bodyPr>
            <a:normAutofit fontScale="90000"/>
          </a:bodyPr>
          <a:lstStyle/>
          <a:p>
            <a:r>
              <a:rPr lang="en-US" i="1" u="sng" dirty="0" smtClean="0">
                <a:solidFill>
                  <a:srgbClr val="1212E8"/>
                </a:solidFill>
              </a:rPr>
              <a:t>DEDUCTION OF TAX AT SOURCE FROM PAYMENTS TO CONTRACTORS/ SUB- </a:t>
            </a:r>
            <a:r>
              <a:rPr lang="en-US" i="1" u="sng" dirty="0" err="1" smtClean="0">
                <a:solidFill>
                  <a:srgbClr val="1212E8"/>
                </a:solidFill>
              </a:rPr>
              <a:t>cONTRACTORS</a:t>
            </a:r>
            <a:r>
              <a:rPr lang="en-US" i="1" u="sng" dirty="0" smtClean="0">
                <a:solidFill>
                  <a:srgbClr val="1212E8"/>
                </a:solidFill>
              </a:rPr>
              <a:t/>
            </a:r>
            <a:br>
              <a:rPr lang="en-US" i="1" u="sng" dirty="0" smtClean="0">
                <a:solidFill>
                  <a:srgbClr val="1212E8"/>
                </a:solidFill>
              </a:rPr>
            </a:br>
            <a:endParaRPr lang="en-US" dirty="0">
              <a:solidFill>
                <a:srgbClr val="1212E8"/>
              </a:solidFill>
            </a:endParaRPr>
          </a:p>
        </p:txBody>
      </p:sp>
      <p:sp>
        <p:nvSpPr>
          <p:cNvPr id="3" name="Content Placeholder 2"/>
          <p:cNvSpPr>
            <a:spLocks noGrp="1"/>
          </p:cNvSpPr>
          <p:nvPr>
            <p:ph idx="1"/>
          </p:nvPr>
        </p:nvSpPr>
        <p:spPr>
          <a:xfrm>
            <a:off x="304800" y="2514600"/>
            <a:ext cx="8686800" cy="3565525"/>
          </a:xfrm>
        </p:spPr>
        <p:txBody>
          <a:bodyPr/>
          <a:lstStyle/>
          <a:p>
            <a:r>
              <a:rPr lang="en-US" dirty="0" smtClean="0">
                <a:solidFill>
                  <a:srgbClr val="1212E8"/>
                </a:solidFill>
              </a:rPr>
              <a:t>Scope and application of section 194C</a:t>
            </a:r>
          </a:p>
          <a:p>
            <a:pPr marL="0" indent="0">
              <a:buNone/>
            </a:pPr>
            <a:r>
              <a:rPr lang="en-US" dirty="0">
                <a:solidFill>
                  <a:srgbClr val="1212E8"/>
                </a:solidFill>
              </a:rPr>
              <a:t>  </a:t>
            </a:r>
            <a:r>
              <a:rPr lang="en-US" dirty="0" smtClean="0">
                <a:solidFill>
                  <a:srgbClr val="1212E8"/>
                </a:solidFill>
              </a:rPr>
              <a:t>   Any person responsible for paying  any sum to any resident for carrying out any work in pursuance of a contract between the contractor</a:t>
            </a:r>
          </a:p>
          <a:p>
            <a:endParaRPr lang="en-US" dirty="0"/>
          </a:p>
        </p:txBody>
      </p:sp>
    </p:spTree>
    <p:extLst>
      <p:ext uri="{BB962C8B-B14F-4D97-AF65-F5344CB8AC3E}">
        <p14:creationId xmlns:p14="http://schemas.microsoft.com/office/powerpoint/2010/main" xmlns="" val="1431974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 c: Payment to contractor</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dirty="0" smtClean="0">
                <a:solidFill>
                  <a:srgbClr val="0070C0"/>
                </a:solidFill>
              </a:rPr>
              <a:t>and a ‘ specified person’ will be liable to deduct tax at source at the prescribed rates. The term ‘contract’ will include a sub- contract also.</a:t>
            </a:r>
          </a:p>
          <a:p>
            <a:pPr marL="0" indent="0">
              <a:buNone/>
            </a:pPr>
            <a:r>
              <a:rPr lang="en-US" dirty="0" smtClean="0">
                <a:solidFill>
                  <a:srgbClr val="0070C0"/>
                </a:solidFill>
              </a:rPr>
              <a:t>Meaning of ‘specified person’</a:t>
            </a:r>
          </a:p>
          <a:p>
            <a:pPr marL="0" indent="0">
              <a:buNone/>
            </a:pPr>
            <a:r>
              <a:rPr lang="en-US" dirty="0" smtClean="0">
                <a:solidFill>
                  <a:srgbClr val="0070C0"/>
                </a:solidFill>
              </a:rPr>
              <a:t> The term ‘ specified person’</a:t>
            </a:r>
          </a:p>
          <a:p>
            <a:pPr>
              <a:buFont typeface="Wingdings" panose="05000000000000000000" pitchFamily="2" charset="2"/>
              <a:buChar char="§"/>
            </a:pPr>
            <a:r>
              <a:rPr lang="en-US" dirty="0">
                <a:solidFill>
                  <a:srgbClr val="0070C0"/>
                </a:solidFill>
              </a:rPr>
              <a:t> </a:t>
            </a:r>
            <a:r>
              <a:rPr lang="en-US" dirty="0" smtClean="0">
                <a:solidFill>
                  <a:srgbClr val="0070C0"/>
                </a:solidFill>
              </a:rPr>
              <a:t>The Central Government or any State Government</a:t>
            </a:r>
          </a:p>
          <a:p>
            <a:pPr>
              <a:buFont typeface="Wingdings" panose="05000000000000000000" pitchFamily="2" charset="2"/>
              <a:buChar char="§"/>
            </a:pPr>
            <a:r>
              <a:rPr lang="en-US" dirty="0" smtClean="0">
                <a:solidFill>
                  <a:srgbClr val="0070C0"/>
                </a:solidFill>
              </a:rPr>
              <a:t>Any local authority</a:t>
            </a:r>
            <a:r>
              <a:rPr lang="en-US" dirty="0" smtClean="0"/>
              <a:t>.</a:t>
            </a:r>
            <a:endParaRPr lang="en-US" dirty="0"/>
          </a:p>
        </p:txBody>
      </p:sp>
    </p:spTree>
    <p:extLst>
      <p:ext uri="{BB962C8B-B14F-4D97-AF65-F5344CB8AC3E}">
        <p14:creationId xmlns:p14="http://schemas.microsoft.com/office/powerpoint/2010/main" xmlns="" val="38214183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Persons required to deduct tax from contractor</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1212E8"/>
                </a:solidFill>
              </a:rPr>
              <a:t>Any corporation established by or under a Central Act or State Act or Provincial Act.</a:t>
            </a:r>
          </a:p>
          <a:p>
            <a:r>
              <a:rPr lang="en-US" dirty="0" smtClean="0">
                <a:solidFill>
                  <a:srgbClr val="1212E8"/>
                </a:solidFill>
              </a:rPr>
              <a:t>Any Company</a:t>
            </a:r>
          </a:p>
          <a:p>
            <a:r>
              <a:rPr lang="en-US" dirty="0" smtClean="0">
                <a:solidFill>
                  <a:srgbClr val="1212E8"/>
                </a:solidFill>
              </a:rPr>
              <a:t>Any Co-operative society.</a:t>
            </a:r>
          </a:p>
          <a:p>
            <a:r>
              <a:rPr lang="en-US" dirty="0" smtClean="0">
                <a:solidFill>
                  <a:srgbClr val="1212E8"/>
                </a:solidFill>
              </a:rPr>
              <a:t>Any authority constituted in India by or under any law, engaged for the purpose of dealing with and satisfying the need for housing accommodation or for the purpose of planning ,development or improvement </a:t>
            </a:r>
            <a:endParaRPr lang="en-US" dirty="0">
              <a:solidFill>
                <a:srgbClr val="1212E8"/>
              </a:solidFill>
            </a:endParaRPr>
          </a:p>
        </p:txBody>
      </p:sp>
    </p:spTree>
    <p:extLst>
      <p:ext uri="{BB962C8B-B14F-4D97-AF65-F5344CB8AC3E}">
        <p14:creationId xmlns:p14="http://schemas.microsoft.com/office/powerpoint/2010/main" xmlns="" val="26583983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Persons required to deduct </a:t>
            </a:r>
            <a:r>
              <a:rPr lang="en-US" dirty="0" err="1" smtClean="0"/>
              <a:t>tds</a:t>
            </a:r>
            <a:r>
              <a:rPr lang="en-US" dirty="0" smtClean="0"/>
              <a:t> from contractor</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dirty="0" smtClean="0">
                <a:solidFill>
                  <a:srgbClr val="1212E8"/>
                </a:solidFill>
              </a:rPr>
              <a:t>of cities, towns and  villages or for both.</a:t>
            </a:r>
          </a:p>
          <a:p>
            <a:r>
              <a:rPr lang="en-US" dirty="0" smtClean="0">
                <a:solidFill>
                  <a:srgbClr val="1212E8"/>
                </a:solidFill>
              </a:rPr>
              <a:t>Any society registered under the Society Registration Act, 1860 or under any law corresponding to that Act in force in any part of India.</a:t>
            </a:r>
          </a:p>
          <a:p>
            <a:r>
              <a:rPr lang="en-US" dirty="0" smtClean="0">
                <a:solidFill>
                  <a:srgbClr val="1212E8"/>
                </a:solidFill>
              </a:rPr>
              <a:t>Any Trust</a:t>
            </a:r>
          </a:p>
          <a:p>
            <a:r>
              <a:rPr lang="en-US" dirty="0" smtClean="0">
                <a:solidFill>
                  <a:srgbClr val="1212E8"/>
                </a:solidFill>
              </a:rPr>
              <a:t>Any university established or under Central, state or Provincial Act and an institution declared to be a university under section 3</a:t>
            </a:r>
            <a:endParaRPr lang="en-US" dirty="0">
              <a:solidFill>
                <a:srgbClr val="1212E8"/>
              </a:solidFill>
            </a:endParaRPr>
          </a:p>
        </p:txBody>
      </p:sp>
    </p:spTree>
    <p:extLst>
      <p:ext uri="{BB962C8B-B14F-4D97-AF65-F5344CB8AC3E}">
        <p14:creationId xmlns:p14="http://schemas.microsoft.com/office/powerpoint/2010/main" xmlns="" val="2516171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Persons required to deduct tax from contractor</a:t>
            </a:r>
            <a:endParaRPr lang="en-US" dirty="0"/>
          </a:p>
        </p:txBody>
      </p:sp>
      <p:sp>
        <p:nvSpPr>
          <p:cNvPr id="3" name="Content Placeholder 2"/>
          <p:cNvSpPr>
            <a:spLocks noGrp="1"/>
          </p:cNvSpPr>
          <p:nvPr>
            <p:ph idx="1"/>
          </p:nvPr>
        </p:nvSpPr>
        <p:spPr/>
        <p:txBody>
          <a:bodyPr/>
          <a:lstStyle/>
          <a:p>
            <a:pPr marL="0" indent="0">
              <a:buNone/>
            </a:pPr>
            <a:r>
              <a:rPr lang="en-US" dirty="0"/>
              <a:t> </a:t>
            </a:r>
            <a:r>
              <a:rPr lang="en-US" dirty="0" smtClean="0"/>
              <a:t>   </a:t>
            </a:r>
            <a:r>
              <a:rPr lang="en-US" dirty="0" smtClean="0">
                <a:solidFill>
                  <a:srgbClr val="1212E8"/>
                </a:solidFill>
              </a:rPr>
              <a:t>of the University Grants Commission Act, 1956.</a:t>
            </a:r>
          </a:p>
          <a:p>
            <a:pPr>
              <a:buFont typeface="Wingdings" panose="05000000000000000000" pitchFamily="2" charset="2"/>
              <a:buChar char="§"/>
            </a:pPr>
            <a:r>
              <a:rPr lang="en-US" dirty="0" smtClean="0">
                <a:solidFill>
                  <a:srgbClr val="1212E8"/>
                </a:solidFill>
              </a:rPr>
              <a:t>Any Government of a foreign State or a foreign enterprise or any association or body established outside </a:t>
            </a:r>
            <a:r>
              <a:rPr lang="en-US" dirty="0" err="1" smtClean="0">
                <a:solidFill>
                  <a:srgbClr val="1212E8"/>
                </a:solidFill>
              </a:rPr>
              <a:t>outside</a:t>
            </a:r>
            <a:r>
              <a:rPr lang="en-US" dirty="0" smtClean="0">
                <a:solidFill>
                  <a:srgbClr val="1212E8"/>
                </a:solidFill>
              </a:rPr>
              <a:t> India.</a:t>
            </a:r>
          </a:p>
          <a:p>
            <a:pPr>
              <a:buFont typeface="Wingdings" panose="05000000000000000000" pitchFamily="2" charset="2"/>
              <a:buChar char="§"/>
            </a:pPr>
            <a:r>
              <a:rPr lang="en-US" dirty="0" smtClean="0">
                <a:solidFill>
                  <a:srgbClr val="1212E8"/>
                </a:solidFill>
              </a:rPr>
              <a:t>Any firm. The term ‘firm’ will include a limited liability partnership as defined in the LLP Act,2008</a:t>
            </a:r>
            <a:endParaRPr lang="en-US" dirty="0">
              <a:solidFill>
                <a:srgbClr val="1212E8"/>
              </a:solidFill>
            </a:endParaRPr>
          </a:p>
        </p:txBody>
      </p:sp>
    </p:spTree>
    <p:extLst>
      <p:ext uri="{BB962C8B-B14F-4D97-AF65-F5344CB8AC3E}">
        <p14:creationId xmlns:p14="http://schemas.microsoft.com/office/powerpoint/2010/main" xmlns="" val="34475942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 C : TDS on contractor</a:t>
            </a:r>
            <a:endParaRPr lang="en-US" dirty="0"/>
          </a:p>
        </p:txBody>
      </p:sp>
      <p:sp>
        <p:nvSpPr>
          <p:cNvPr id="3" name="Content Placeholder 2"/>
          <p:cNvSpPr>
            <a:spLocks noGrp="1"/>
          </p:cNvSpPr>
          <p:nvPr>
            <p:ph idx="1"/>
          </p:nvPr>
        </p:nvSpPr>
        <p:spPr/>
        <p:txBody>
          <a:bodyPr/>
          <a:lstStyle/>
          <a:p>
            <a:r>
              <a:rPr lang="en-US" dirty="0" smtClean="0">
                <a:solidFill>
                  <a:srgbClr val="1212E8"/>
                </a:solidFill>
              </a:rPr>
              <a:t>What payments are covered by section 194C</a:t>
            </a:r>
          </a:p>
          <a:p>
            <a:pPr marL="0" indent="0">
              <a:buNone/>
            </a:pPr>
            <a:r>
              <a:rPr lang="en-US" dirty="0">
                <a:solidFill>
                  <a:srgbClr val="1212E8"/>
                </a:solidFill>
              </a:rPr>
              <a:t> </a:t>
            </a:r>
            <a:r>
              <a:rPr lang="en-US" dirty="0" smtClean="0">
                <a:solidFill>
                  <a:srgbClr val="1212E8"/>
                </a:solidFill>
              </a:rPr>
              <a:t>     Section 194C is applicable in relation to payments for any work (including supply of </a:t>
            </a:r>
            <a:r>
              <a:rPr lang="en-US" dirty="0" err="1" smtClean="0">
                <a:solidFill>
                  <a:srgbClr val="1212E8"/>
                </a:solidFill>
              </a:rPr>
              <a:t>labour</a:t>
            </a:r>
            <a:r>
              <a:rPr lang="en-US" dirty="0" smtClean="0">
                <a:solidFill>
                  <a:srgbClr val="1212E8"/>
                </a:solidFill>
              </a:rPr>
              <a:t> for carrying out any work). Provisions of section 194C relating to tax deduction from payment to contractors are applicable only where contract is either a ‘work contract’ or a ‘ contract for supply of </a:t>
            </a:r>
            <a:r>
              <a:rPr lang="en-US" dirty="0" err="1" smtClean="0">
                <a:solidFill>
                  <a:srgbClr val="1212E8"/>
                </a:solidFill>
              </a:rPr>
              <a:t>labour</a:t>
            </a:r>
            <a:r>
              <a:rPr lang="en-US" dirty="0" smtClean="0">
                <a:solidFill>
                  <a:srgbClr val="1212E8"/>
                </a:solidFill>
              </a:rPr>
              <a:t> for works contract’.</a:t>
            </a:r>
            <a:endParaRPr lang="en-US" dirty="0">
              <a:solidFill>
                <a:srgbClr val="1212E8"/>
              </a:solidFill>
            </a:endParaRPr>
          </a:p>
        </p:txBody>
      </p:sp>
    </p:spTree>
    <p:extLst>
      <p:ext uri="{BB962C8B-B14F-4D97-AF65-F5344CB8AC3E}">
        <p14:creationId xmlns:p14="http://schemas.microsoft.com/office/powerpoint/2010/main" xmlns="" val="1808663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 C: Works contract </a:t>
            </a:r>
            <a:r>
              <a:rPr lang="en-US" dirty="0" err="1" smtClean="0"/>
              <a:t>tds</a:t>
            </a:r>
            <a:endParaRPr lang="en-US" dirty="0"/>
          </a:p>
        </p:txBody>
      </p:sp>
      <p:sp>
        <p:nvSpPr>
          <p:cNvPr id="3" name="Content Placeholder 2"/>
          <p:cNvSpPr>
            <a:spLocks noGrp="1"/>
          </p:cNvSpPr>
          <p:nvPr>
            <p:ph idx="1"/>
          </p:nvPr>
        </p:nvSpPr>
        <p:spPr/>
        <p:txBody>
          <a:bodyPr>
            <a:normAutofit/>
          </a:bodyPr>
          <a:lstStyle/>
          <a:p>
            <a:r>
              <a:rPr lang="en-US" u="sng" dirty="0" smtClean="0">
                <a:solidFill>
                  <a:srgbClr val="1212E8"/>
                </a:solidFill>
              </a:rPr>
              <a:t>Who is responsible to deduct tax</a:t>
            </a:r>
          </a:p>
          <a:p>
            <a:pPr marL="0" indent="0">
              <a:buNone/>
            </a:pPr>
            <a:r>
              <a:rPr lang="en-US" dirty="0">
                <a:solidFill>
                  <a:srgbClr val="1212E8"/>
                </a:solidFill>
              </a:rPr>
              <a:t> </a:t>
            </a:r>
            <a:r>
              <a:rPr lang="en-US" dirty="0" smtClean="0">
                <a:solidFill>
                  <a:srgbClr val="1212E8"/>
                </a:solidFill>
              </a:rPr>
              <a:t>      The ‘payer’ is responsible to  deduct tax at source.</a:t>
            </a:r>
          </a:p>
          <a:p>
            <a:pPr marL="0" indent="0">
              <a:buNone/>
            </a:pPr>
            <a:endParaRPr lang="en-US" dirty="0">
              <a:solidFill>
                <a:srgbClr val="1212E8"/>
              </a:solidFill>
            </a:endParaRPr>
          </a:p>
          <a:p>
            <a:r>
              <a:rPr lang="en-US" u="sng" dirty="0" smtClean="0">
                <a:solidFill>
                  <a:srgbClr val="1212E8"/>
                </a:solidFill>
              </a:rPr>
              <a:t>When tax to be deducted</a:t>
            </a:r>
          </a:p>
          <a:p>
            <a:pPr marL="0" indent="0">
              <a:buNone/>
            </a:pPr>
            <a:r>
              <a:rPr lang="en-US" dirty="0">
                <a:solidFill>
                  <a:srgbClr val="1212E8"/>
                </a:solidFill>
              </a:rPr>
              <a:t> </a:t>
            </a:r>
            <a:r>
              <a:rPr lang="en-US" dirty="0" smtClean="0">
                <a:solidFill>
                  <a:srgbClr val="1212E8"/>
                </a:solidFill>
              </a:rPr>
              <a:t>        Tax is to be deducted either (a) at the time of credit such sum to the account of the payee, or (b) or the time of payment thereof in cash or by </a:t>
            </a:r>
            <a:endParaRPr lang="en-US" dirty="0">
              <a:solidFill>
                <a:srgbClr val="1212E8"/>
              </a:solidFill>
            </a:endParaRPr>
          </a:p>
        </p:txBody>
      </p:sp>
    </p:spTree>
    <p:extLst>
      <p:ext uri="{BB962C8B-B14F-4D97-AF65-F5344CB8AC3E}">
        <p14:creationId xmlns:p14="http://schemas.microsoft.com/office/powerpoint/2010/main" xmlns="" val="3952292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TDS on works contract</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0070C0"/>
                </a:solidFill>
              </a:rPr>
              <a:t> </a:t>
            </a:r>
            <a:r>
              <a:rPr lang="en-US" dirty="0" smtClean="0">
                <a:solidFill>
                  <a:srgbClr val="1212E8"/>
                </a:solidFill>
              </a:rPr>
              <a:t>issue of </a:t>
            </a:r>
            <a:r>
              <a:rPr lang="en-US" dirty="0" err="1" smtClean="0">
                <a:solidFill>
                  <a:srgbClr val="1212E8"/>
                </a:solidFill>
              </a:rPr>
              <a:t>cheque</a:t>
            </a:r>
            <a:r>
              <a:rPr lang="en-US" dirty="0" smtClean="0">
                <a:solidFill>
                  <a:srgbClr val="1212E8"/>
                </a:solidFill>
              </a:rPr>
              <a:t> or by any other  mode, whichever is earlier.</a:t>
            </a:r>
          </a:p>
          <a:p>
            <a:pPr marL="0" indent="0">
              <a:buNone/>
            </a:pPr>
            <a:r>
              <a:rPr lang="en-US" dirty="0" smtClean="0">
                <a:solidFill>
                  <a:srgbClr val="1212E8"/>
                </a:solidFill>
              </a:rPr>
              <a:t>Which challan to be used </a:t>
            </a:r>
          </a:p>
          <a:p>
            <a:pPr marL="0" indent="0">
              <a:buNone/>
            </a:pPr>
            <a:r>
              <a:rPr lang="en-US" dirty="0" smtClean="0">
                <a:solidFill>
                  <a:srgbClr val="1212E8"/>
                </a:solidFill>
              </a:rPr>
              <a:t>The  tax deducted at source is required to be deposited in Challan no.281</a:t>
            </a:r>
          </a:p>
          <a:p>
            <a:pPr marL="0" indent="0">
              <a:buNone/>
            </a:pPr>
            <a:endParaRPr lang="en-US" dirty="0"/>
          </a:p>
        </p:txBody>
      </p:sp>
    </p:spTree>
    <p:extLst>
      <p:ext uri="{BB962C8B-B14F-4D97-AF65-F5344CB8AC3E}">
        <p14:creationId xmlns:p14="http://schemas.microsoft.com/office/powerpoint/2010/main" xmlns="" val="1507509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981200"/>
          </a:xfrm>
        </p:spPr>
        <p:txBody>
          <a:bodyPr>
            <a:normAutofit fontScale="90000"/>
          </a:bodyPr>
          <a:lstStyle/>
          <a:p>
            <a:r>
              <a:rPr lang="en-US" i="1" u="sng" dirty="0" smtClean="0">
                <a:solidFill>
                  <a:srgbClr val="1212E8"/>
                </a:solidFill>
              </a:rPr>
              <a:t>DEDUCTION OF TAX AT SOURCE FROM FEES FOR PROFESSIONAL OR TECHNICAL SERVICES</a:t>
            </a:r>
            <a:r>
              <a:rPr lang="en-US" dirty="0" smtClean="0">
                <a:solidFill>
                  <a:srgbClr val="1212E8"/>
                </a:solidFill>
              </a:rPr>
              <a:t>.</a:t>
            </a:r>
            <a:br>
              <a:rPr lang="en-US" dirty="0" smtClean="0">
                <a:solidFill>
                  <a:srgbClr val="1212E8"/>
                </a:solidFill>
              </a:rPr>
            </a:br>
            <a:r>
              <a:rPr lang="en-US" dirty="0" smtClean="0">
                <a:solidFill>
                  <a:srgbClr val="1212E8"/>
                </a:solidFill>
              </a:rPr>
              <a:t>   </a:t>
            </a:r>
            <a:br>
              <a:rPr lang="en-US" dirty="0" smtClean="0">
                <a:solidFill>
                  <a:srgbClr val="1212E8"/>
                </a:solidFill>
              </a:rPr>
            </a:br>
            <a:endParaRPr lang="en-US" dirty="0">
              <a:solidFill>
                <a:srgbClr val="1212E8"/>
              </a:solidFill>
            </a:endParaRPr>
          </a:p>
        </p:txBody>
      </p:sp>
      <p:sp>
        <p:nvSpPr>
          <p:cNvPr id="3" name="Content Placeholder 2"/>
          <p:cNvSpPr>
            <a:spLocks noGrp="1"/>
          </p:cNvSpPr>
          <p:nvPr>
            <p:ph idx="1"/>
          </p:nvPr>
        </p:nvSpPr>
        <p:spPr>
          <a:xfrm>
            <a:off x="304800" y="2286000"/>
            <a:ext cx="8686800" cy="3184525"/>
          </a:xfrm>
        </p:spPr>
        <p:txBody>
          <a:bodyPr>
            <a:normAutofit/>
          </a:bodyPr>
          <a:lstStyle/>
          <a:p>
            <a:pPr>
              <a:buFont typeface="Wingdings" panose="05000000000000000000" pitchFamily="2" charset="2"/>
              <a:buChar char="§"/>
            </a:pPr>
            <a:r>
              <a:rPr lang="en-US" dirty="0" smtClean="0">
                <a:solidFill>
                  <a:srgbClr val="1212E8"/>
                </a:solidFill>
              </a:rPr>
              <a:t>Scope and effect of section 194J</a:t>
            </a:r>
          </a:p>
          <a:p>
            <a:pPr marL="0" indent="0">
              <a:buNone/>
            </a:pPr>
            <a:r>
              <a:rPr lang="en-US" dirty="0">
                <a:solidFill>
                  <a:srgbClr val="1212E8"/>
                </a:solidFill>
              </a:rPr>
              <a:t> </a:t>
            </a:r>
            <a:r>
              <a:rPr lang="en-US" dirty="0" smtClean="0">
                <a:solidFill>
                  <a:srgbClr val="1212E8"/>
                </a:solidFill>
              </a:rPr>
              <a:t>      Section 194J, as amended by the Finance Act,2012 provides for deduction of tax at source on any sum payable to a resident by way of deduction of tax at source on any sum payable to a resident by way of</a:t>
            </a:r>
            <a:endParaRPr lang="en-US" dirty="0">
              <a:solidFill>
                <a:srgbClr val="1212E8"/>
              </a:solidFill>
            </a:endParaRPr>
          </a:p>
        </p:txBody>
      </p:sp>
    </p:spTree>
    <p:extLst>
      <p:ext uri="{BB962C8B-B14F-4D97-AF65-F5344CB8AC3E}">
        <p14:creationId xmlns:p14="http://schemas.microsoft.com/office/powerpoint/2010/main" xmlns="" val="34932786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194: Income from professional or technical services. </a:t>
            </a:r>
            <a:endParaRPr lang="en-US" dirty="0"/>
          </a:p>
        </p:txBody>
      </p:sp>
      <p:sp>
        <p:nvSpPr>
          <p:cNvPr id="3" name="Content Placeholder 2"/>
          <p:cNvSpPr>
            <a:spLocks noGrp="1"/>
          </p:cNvSpPr>
          <p:nvPr>
            <p:ph idx="1"/>
          </p:nvPr>
        </p:nvSpPr>
        <p:spPr/>
        <p:txBody>
          <a:bodyPr/>
          <a:lstStyle/>
          <a:p>
            <a:r>
              <a:rPr lang="en-US" dirty="0" smtClean="0">
                <a:solidFill>
                  <a:srgbClr val="1212E8"/>
                </a:solidFill>
              </a:rPr>
              <a:t>Fees for professional services or</a:t>
            </a:r>
          </a:p>
          <a:p>
            <a:r>
              <a:rPr lang="en-US" dirty="0" smtClean="0">
                <a:solidFill>
                  <a:srgbClr val="1212E8"/>
                </a:solidFill>
              </a:rPr>
              <a:t>Fees for technical services or</a:t>
            </a:r>
          </a:p>
          <a:p>
            <a:r>
              <a:rPr lang="en-US" dirty="0" smtClean="0">
                <a:solidFill>
                  <a:srgbClr val="1212E8"/>
                </a:solidFill>
              </a:rPr>
              <a:t>Any sum payable as royalty or any sum referred to in section 28 of the Act, generally known as ‘non – compete fees’</a:t>
            </a:r>
          </a:p>
          <a:p>
            <a:r>
              <a:rPr lang="en-US" i="1" u="sng" dirty="0" smtClean="0">
                <a:solidFill>
                  <a:srgbClr val="1212E8"/>
                </a:solidFill>
              </a:rPr>
              <a:t>Payments covered by section 194J</a:t>
            </a:r>
          </a:p>
          <a:p>
            <a:pPr marL="0" indent="0">
              <a:buNone/>
            </a:pPr>
            <a:r>
              <a:rPr lang="en-US" dirty="0">
                <a:solidFill>
                  <a:srgbClr val="1212E8"/>
                </a:solidFill>
              </a:rPr>
              <a:t> </a:t>
            </a:r>
            <a:r>
              <a:rPr lang="en-US" dirty="0" smtClean="0">
                <a:solidFill>
                  <a:srgbClr val="1212E8"/>
                </a:solidFill>
              </a:rPr>
              <a:t>      Tax is required to be deducted at source on –     </a:t>
            </a:r>
          </a:p>
          <a:p>
            <a:pPr marL="0" indent="0">
              <a:buNone/>
            </a:pPr>
            <a:endParaRPr lang="en-US" i="1" u="sng" dirty="0" smtClean="0"/>
          </a:p>
        </p:txBody>
      </p:sp>
    </p:spTree>
    <p:extLst>
      <p:ext uri="{BB962C8B-B14F-4D97-AF65-F5344CB8AC3E}">
        <p14:creationId xmlns:p14="http://schemas.microsoft.com/office/powerpoint/2010/main" xmlns="" val="10003043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194 J : Income from Professional or technical services.</a:t>
            </a:r>
            <a:endParaRPr lang="en-US" dirty="0"/>
          </a:p>
        </p:txBody>
      </p:sp>
      <p:sp>
        <p:nvSpPr>
          <p:cNvPr id="3" name="Content Placeholder 2"/>
          <p:cNvSpPr>
            <a:spLocks noGrp="1"/>
          </p:cNvSpPr>
          <p:nvPr>
            <p:ph idx="1"/>
          </p:nvPr>
        </p:nvSpPr>
        <p:spPr/>
        <p:txBody>
          <a:bodyPr/>
          <a:lstStyle/>
          <a:p>
            <a:r>
              <a:rPr lang="en-US" dirty="0" smtClean="0">
                <a:solidFill>
                  <a:srgbClr val="1212E8"/>
                </a:solidFill>
              </a:rPr>
              <a:t>Any payment by way of fees for professional </a:t>
            </a:r>
            <a:r>
              <a:rPr lang="en-US" dirty="0" err="1" smtClean="0">
                <a:solidFill>
                  <a:srgbClr val="1212E8"/>
                </a:solidFill>
              </a:rPr>
              <a:t>services,or</a:t>
            </a:r>
            <a:r>
              <a:rPr lang="en-US" dirty="0" smtClean="0">
                <a:solidFill>
                  <a:srgbClr val="1212E8"/>
                </a:solidFill>
              </a:rPr>
              <a:t> </a:t>
            </a:r>
          </a:p>
          <a:p>
            <a:r>
              <a:rPr lang="en-US" dirty="0" smtClean="0">
                <a:solidFill>
                  <a:srgbClr val="1212E8"/>
                </a:solidFill>
              </a:rPr>
              <a:t>Any payment by way of fees for professional services, or</a:t>
            </a:r>
          </a:p>
          <a:p>
            <a:r>
              <a:rPr lang="en-US" dirty="0" smtClean="0">
                <a:solidFill>
                  <a:srgbClr val="1212E8"/>
                </a:solidFill>
              </a:rPr>
              <a:t>Any payment by way of fees for technical services, or</a:t>
            </a:r>
          </a:p>
          <a:p>
            <a:r>
              <a:rPr lang="en-US" dirty="0" smtClean="0">
                <a:solidFill>
                  <a:srgbClr val="1212E8"/>
                </a:solidFill>
              </a:rPr>
              <a:t>Any payment by way of </a:t>
            </a:r>
            <a:r>
              <a:rPr lang="en-US" dirty="0" err="1" smtClean="0">
                <a:solidFill>
                  <a:srgbClr val="1212E8"/>
                </a:solidFill>
              </a:rPr>
              <a:t>royalty,or</a:t>
            </a:r>
            <a:endParaRPr lang="en-US" dirty="0" smtClean="0">
              <a:solidFill>
                <a:srgbClr val="1212E8"/>
              </a:solidFill>
            </a:endParaRPr>
          </a:p>
          <a:p>
            <a:r>
              <a:rPr lang="en-US" dirty="0" smtClean="0">
                <a:solidFill>
                  <a:srgbClr val="1212E8"/>
                </a:solidFill>
              </a:rPr>
              <a:t>Any payment by way of non- compete fees</a:t>
            </a:r>
            <a:endParaRPr lang="en-US" dirty="0">
              <a:solidFill>
                <a:srgbClr val="1212E8"/>
              </a:solidFill>
            </a:endParaRPr>
          </a:p>
        </p:txBody>
      </p:sp>
    </p:spTree>
    <p:extLst>
      <p:ext uri="{BB962C8B-B14F-4D97-AF65-F5344CB8AC3E}">
        <p14:creationId xmlns:p14="http://schemas.microsoft.com/office/powerpoint/2010/main" xmlns="" val="7481446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TDS on Director Remuneration</a:t>
            </a:r>
            <a:endParaRPr lang="en-US" dirty="0"/>
          </a:p>
        </p:txBody>
      </p:sp>
      <p:sp>
        <p:nvSpPr>
          <p:cNvPr id="3" name="Content Placeholder 2"/>
          <p:cNvSpPr>
            <a:spLocks noGrp="1"/>
          </p:cNvSpPr>
          <p:nvPr>
            <p:ph idx="1"/>
          </p:nvPr>
        </p:nvSpPr>
        <p:spPr/>
        <p:txBody>
          <a:bodyPr/>
          <a:lstStyle/>
          <a:p>
            <a:r>
              <a:rPr lang="en-US" dirty="0" smtClean="0">
                <a:solidFill>
                  <a:srgbClr val="1212E8"/>
                </a:solidFill>
              </a:rPr>
              <a:t>Any remuneration or fees or commission by whatever name called, other than those on which tax is deductible under section 192, paid to a director of a company.</a:t>
            </a:r>
          </a:p>
          <a:p>
            <a:endParaRPr lang="en-US" dirty="0">
              <a:solidFill>
                <a:srgbClr val="1212E8"/>
              </a:solidFill>
            </a:endParaRPr>
          </a:p>
          <a:p>
            <a:r>
              <a:rPr lang="en-US" u="sng" dirty="0" smtClean="0">
                <a:solidFill>
                  <a:srgbClr val="1212E8"/>
                </a:solidFill>
              </a:rPr>
              <a:t>Who is to deduct tax at source</a:t>
            </a:r>
          </a:p>
          <a:p>
            <a:pPr marL="0" indent="0">
              <a:buNone/>
            </a:pPr>
            <a:r>
              <a:rPr lang="en-US" dirty="0">
                <a:solidFill>
                  <a:srgbClr val="1212E8"/>
                </a:solidFill>
              </a:rPr>
              <a:t> </a:t>
            </a:r>
            <a:r>
              <a:rPr lang="en-US" dirty="0" smtClean="0">
                <a:solidFill>
                  <a:srgbClr val="1212E8"/>
                </a:solidFill>
              </a:rPr>
              <a:t>      The payer is to deduct tax at source.</a:t>
            </a:r>
            <a:endParaRPr lang="en-US" dirty="0">
              <a:solidFill>
                <a:srgbClr val="1212E8"/>
              </a:solidFill>
            </a:endParaRPr>
          </a:p>
        </p:txBody>
      </p:sp>
    </p:spTree>
    <p:extLst>
      <p:ext uri="{BB962C8B-B14F-4D97-AF65-F5344CB8AC3E}">
        <p14:creationId xmlns:p14="http://schemas.microsoft.com/office/powerpoint/2010/main" xmlns="" val="2366484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TDS for the services of director</a:t>
            </a:r>
            <a:endParaRPr lang="en-US" dirty="0"/>
          </a:p>
        </p:txBody>
      </p:sp>
      <p:sp>
        <p:nvSpPr>
          <p:cNvPr id="3" name="Content Placeholder 2"/>
          <p:cNvSpPr>
            <a:spLocks noGrp="1"/>
          </p:cNvSpPr>
          <p:nvPr>
            <p:ph idx="1"/>
          </p:nvPr>
        </p:nvSpPr>
        <p:spPr/>
        <p:txBody>
          <a:bodyPr>
            <a:normAutofit lnSpcReduction="10000"/>
          </a:bodyPr>
          <a:lstStyle/>
          <a:p>
            <a:r>
              <a:rPr lang="en-US" u="sng" dirty="0" smtClean="0">
                <a:solidFill>
                  <a:srgbClr val="1212E8"/>
                </a:solidFill>
              </a:rPr>
              <a:t>When tax is to be deducted at source</a:t>
            </a:r>
          </a:p>
          <a:p>
            <a:pPr marL="0" indent="0">
              <a:buNone/>
            </a:pPr>
            <a:r>
              <a:rPr lang="en-US" dirty="0">
                <a:solidFill>
                  <a:srgbClr val="1212E8"/>
                </a:solidFill>
              </a:rPr>
              <a:t> </a:t>
            </a:r>
            <a:r>
              <a:rPr lang="en-US" dirty="0" smtClean="0">
                <a:solidFill>
                  <a:srgbClr val="1212E8"/>
                </a:solidFill>
              </a:rPr>
              <a:t>      Tax must be deducted at that point of time at which any of the following events occur first: </a:t>
            </a:r>
          </a:p>
          <a:p>
            <a:r>
              <a:rPr lang="en-US" dirty="0" smtClean="0">
                <a:solidFill>
                  <a:srgbClr val="1212E8"/>
                </a:solidFill>
              </a:rPr>
              <a:t>At the time of credit of the sum to the account of the payee.</a:t>
            </a:r>
          </a:p>
          <a:p>
            <a:r>
              <a:rPr lang="en-US" dirty="0" smtClean="0">
                <a:solidFill>
                  <a:srgbClr val="1212E8"/>
                </a:solidFill>
              </a:rPr>
              <a:t>At the time of payment in cash or by issue of the </a:t>
            </a:r>
            <a:r>
              <a:rPr lang="en-US" dirty="0" err="1" smtClean="0">
                <a:solidFill>
                  <a:srgbClr val="1212E8"/>
                </a:solidFill>
              </a:rPr>
              <a:t>cheque</a:t>
            </a:r>
            <a:r>
              <a:rPr lang="en-US" dirty="0" smtClean="0">
                <a:solidFill>
                  <a:srgbClr val="1212E8"/>
                </a:solidFill>
              </a:rPr>
              <a:t> or draft or by any other mode.</a:t>
            </a:r>
          </a:p>
          <a:p>
            <a:r>
              <a:rPr lang="en-US" dirty="0" smtClean="0">
                <a:solidFill>
                  <a:srgbClr val="1212E8"/>
                </a:solidFill>
              </a:rPr>
              <a:t>When the sum is credited to any account, whether called ‘Suspense Account’ or by any </a:t>
            </a:r>
            <a:endParaRPr lang="en-US" dirty="0">
              <a:solidFill>
                <a:srgbClr val="1212E8"/>
              </a:solidFill>
            </a:endParaRPr>
          </a:p>
        </p:txBody>
      </p:sp>
    </p:spTree>
    <p:extLst>
      <p:ext uri="{BB962C8B-B14F-4D97-AF65-F5344CB8AC3E}">
        <p14:creationId xmlns:p14="http://schemas.microsoft.com/office/powerpoint/2010/main" xmlns="" val="16050398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dirty="0" smtClean="0">
                <a:solidFill>
                  <a:srgbClr val="1212E8"/>
                </a:solidFill>
              </a:rPr>
              <a:t>  other name, in books of account of the payer.</a:t>
            </a:r>
          </a:p>
          <a:p>
            <a:r>
              <a:rPr lang="en-US" dirty="0">
                <a:solidFill>
                  <a:srgbClr val="1212E8"/>
                </a:solidFill>
              </a:rPr>
              <a:t> </a:t>
            </a:r>
            <a:r>
              <a:rPr lang="en-US" dirty="0" smtClean="0">
                <a:solidFill>
                  <a:srgbClr val="1212E8"/>
                </a:solidFill>
              </a:rPr>
              <a:t>Certificate/ statement for tax deducted at source</a:t>
            </a:r>
          </a:p>
          <a:p>
            <a:pPr marL="0" indent="0">
              <a:buNone/>
            </a:pPr>
            <a:r>
              <a:rPr lang="en-US" dirty="0">
                <a:solidFill>
                  <a:srgbClr val="1212E8"/>
                </a:solidFill>
              </a:rPr>
              <a:t> </a:t>
            </a:r>
            <a:r>
              <a:rPr lang="en-US" dirty="0" smtClean="0">
                <a:solidFill>
                  <a:srgbClr val="1212E8"/>
                </a:solidFill>
              </a:rPr>
              <a:t>        In respect of tax deducted at source during the financial year, the payer should furnish to the payee a certificate for tax deducted at source in Form no.  16 A</a:t>
            </a:r>
            <a:endParaRPr lang="en-US" dirty="0">
              <a:solidFill>
                <a:srgbClr val="1212E8"/>
              </a:solidFill>
            </a:endParaRPr>
          </a:p>
        </p:txBody>
      </p:sp>
    </p:spTree>
    <p:extLst>
      <p:ext uri="{BB962C8B-B14F-4D97-AF65-F5344CB8AC3E}">
        <p14:creationId xmlns:p14="http://schemas.microsoft.com/office/powerpoint/2010/main" xmlns="" val="314105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 16 A to be issued : Time schedule</a:t>
            </a:r>
            <a:endParaRPr lang="en-US" dirty="0"/>
          </a:p>
        </p:txBody>
      </p:sp>
      <p:sp>
        <p:nvSpPr>
          <p:cNvPr id="3" name="Content Placeholder 2"/>
          <p:cNvSpPr>
            <a:spLocks noGrp="1"/>
          </p:cNvSpPr>
          <p:nvPr>
            <p:ph idx="1"/>
          </p:nvPr>
        </p:nvSpPr>
        <p:spPr/>
        <p:txBody>
          <a:bodyPr/>
          <a:lstStyle/>
          <a:p>
            <a:r>
              <a:rPr lang="en-US" dirty="0" smtClean="0">
                <a:solidFill>
                  <a:srgbClr val="0070C0"/>
                </a:solidFill>
              </a:rPr>
              <a:t>Time within which certificate is to be issued</a:t>
            </a:r>
          </a:p>
          <a:p>
            <a:pPr marL="0" indent="0">
              <a:buNone/>
            </a:pPr>
            <a:r>
              <a:rPr lang="en-US" dirty="0">
                <a:solidFill>
                  <a:srgbClr val="0070C0"/>
                </a:solidFill>
              </a:rPr>
              <a:t> </a:t>
            </a:r>
            <a:r>
              <a:rPr lang="en-US" dirty="0" smtClean="0">
                <a:solidFill>
                  <a:srgbClr val="0070C0"/>
                </a:solidFill>
              </a:rPr>
              <a:t>     The certificate shall be furnished quarterly within the time limit specified below:</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2713436430"/>
              </p:ext>
            </p:extLst>
          </p:nvPr>
        </p:nvGraphicFramePr>
        <p:xfrm>
          <a:off x="803564" y="4128655"/>
          <a:ext cx="7744691" cy="2385753"/>
        </p:xfrm>
        <a:graphic>
          <a:graphicData uri="http://schemas.openxmlformats.org/drawingml/2006/table">
            <a:tbl>
              <a:tblPr/>
              <a:tblGrid>
                <a:gridCol w="2673927"/>
                <a:gridCol w="5070764"/>
              </a:tblGrid>
              <a:tr h="595745">
                <a:tc>
                  <a:txBody>
                    <a:bodyPr/>
                    <a:lstStyle/>
                    <a:p>
                      <a:r>
                        <a:rPr lang="en-US" dirty="0" smtClean="0"/>
                        <a:t>Quarter of the F.Y.</a:t>
                      </a:r>
                      <a:r>
                        <a:rPr lang="en-US" baseline="0" dirty="0" smtClean="0"/>
                        <a:t> ended</a:t>
                      </a:r>
                      <a:endParaRPr lang="en-US"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lang="en-US" dirty="0" smtClean="0"/>
                        <a:t>Due date</a:t>
                      </a:r>
                      <a:endParaRPr lang="en-US"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r>
                        <a:rPr lang="en-US" dirty="0" smtClean="0"/>
                        <a:t> 30</a:t>
                      </a:r>
                      <a:r>
                        <a:rPr lang="en-US" baseline="30000" dirty="0" smtClean="0"/>
                        <a:t>th</a:t>
                      </a:r>
                      <a:r>
                        <a:rPr lang="en-US" dirty="0" smtClean="0"/>
                        <a:t> June</a:t>
                      </a:r>
                      <a:r>
                        <a:rPr lang="en-US" baseline="0" dirty="0" smtClean="0"/>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30</a:t>
                      </a:r>
                      <a:r>
                        <a:rPr lang="en-US" baseline="30000" dirty="0" smtClean="0"/>
                        <a:t>th</a:t>
                      </a:r>
                      <a:r>
                        <a:rPr lang="en-US" dirty="0" smtClean="0"/>
                        <a:t> July of the F.Y.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928">
                <a:tc>
                  <a:txBody>
                    <a:bodyPr/>
                    <a:lstStyle/>
                    <a:p>
                      <a:r>
                        <a:rPr lang="en-US" dirty="0" smtClean="0"/>
                        <a:t>30</a:t>
                      </a:r>
                      <a:r>
                        <a:rPr lang="en-US" baseline="30000" dirty="0" smtClean="0"/>
                        <a:t>th</a:t>
                      </a:r>
                      <a:r>
                        <a:rPr lang="en-US" dirty="0" smtClean="0"/>
                        <a:t> September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30</a:t>
                      </a:r>
                      <a:r>
                        <a:rPr lang="en-US" baseline="30000" dirty="0" smtClean="0"/>
                        <a:t>th</a:t>
                      </a:r>
                      <a:r>
                        <a:rPr lang="en-US" dirty="0" smtClean="0"/>
                        <a:t> October of the F.Y.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r>
                        <a:rPr lang="en-US" dirty="0" smtClean="0"/>
                        <a:t>31</a:t>
                      </a:r>
                      <a:r>
                        <a:rPr lang="en-US" baseline="30000" dirty="0" smtClean="0"/>
                        <a:t>st</a:t>
                      </a:r>
                      <a:r>
                        <a:rPr lang="en-US" dirty="0" smtClean="0"/>
                        <a:t> December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30</a:t>
                      </a:r>
                      <a:r>
                        <a:rPr lang="en-US" baseline="30000" dirty="0" smtClean="0"/>
                        <a:t>th</a:t>
                      </a:r>
                      <a:r>
                        <a:rPr lang="en-US" dirty="0" smtClean="0"/>
                        <a:t> January of the F.Y.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r>
                        <a:rPr lang="en-US" dirty="0" smtClean="0"/>
                        <a:t>31</a:t>
                      </a:r>
                      <a:r>
                        <a:rPr lang="en-US" baseline="30000" dirty="0" smtClean="0"/>
                        <a:t>st</a:t>
                      </a:r>
                      <a:r>
                        <a:rPr lang="en-US" dirty="0" smtClean="0"/>
                        <a:t> March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r>
                        <a:rPr lang="en-US" dirty="0" smtClean="0"/>
                        <a:t>30</a:t>
                      </a:r>
                      <a:r>
                        <a:rPr lang="en-US" baseline="30000" dirty="0" smtClean="0"/>
                        <a:t>th</a:t>
                      </a:r>
                      <a:r>
                        <a:rPr lang="en-US" dirty="0" smtClean="0"/>
                        <a:t> May of the F.Y. immediately Following the F.Y. in which deduction is made.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2604284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APPLICATION OF TAN( ONLINE)</a:t>
            </a:r>
            <a:endParaRPr lang="en-US" dirty="0">
              <a:solidFill>
                <a:srgbClr val="0070C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1212E8"/>
                </a:solidFill>
              </a:rPr>
              <a:t>Step 1 –</a:t>
            </a:r>
            <a:r>
              <a:rPr lang="en-US" dirty="0">
                <a:solidFill>
                  <a:srgbClr val="1212E8"/>
                </a:solidFill>
              </a:rPr>
              <a:t>Visit https://tin.tin.nsdl.com/tan/index.html </a:t>
            </a:r>
            <a:r>
              <a:rPr lang="en-US" dirty="0" smtClean="0">
                <a:solidFill>
                  <a:srgbClr val="1212E8"/>
                </a:solidFill>
              </a:rPr>
              <a:t>and select ‘Online Application for TAN ( form 49B)</a:t>
            </a:r>
          </a:p>
          <a:p>
            <a:r>
              <a:rPr lang="en-US" dirty="0">
                <a:solidFill>
                  <a:srgbClr val="1212E8"/>
                </a:solidFill>
              </a:rPr>
              <a:t>Step 2 - Select Category of </a:t>
            </a:r>
            <a:r>
              <a:rPr lang="en-US" dirty="0" err="1">
                <a:solidFill>
                  <a:srgbClr val="1212E8"/>
                </a:solidFill>
              </a:rPr>
              <a:t>Deductors</a:t>
            </a:r>
            <a:r>
              <a:rPr lang="en-US" dirty="0">
                <a:solidFill>
                  <a:srgbClr val="1212E8"/>
                </a:solidFill>
              </a:rPr>
              <a:t> from the drop down menu and click on "Select </a:t>
            </a:r>
            <a:r>
              <a:rPr lang="en-US" dirty="0" smtClean="0">
                <a:solidFill>
                  <a:srgbClr val="1212E8"/>
                </a:solidFill>
              </a:rPr>
              <a:t>Button“</a:t>
            </a:r>
          </a:p>
          <a:p>
            <a:r>
              <a:rPr lang="en-US" dirty="0">
                <a:solidFill>
                  <a:srgbClr val="1212E8"/>
                </a:solidFill>
              </a:rPr>
              <a:t>Step 3 - Fill out the requisite details on the form (Fill all mandatory fields (marked with </a:t>
            </a:r>
            <a:r>
              <a:rPr lang="en-US" dirty="0" smtClean="0">
                <a:solidFill>
                  <a:srgbClr val="1212E8"/>
                </a:solidFill>
              </a:rPr>
              <a:t>*));</a:t>
            </a:r>
          </a:p>
          <a:p>
            <a:r>
              <a:rPr lang="en-US" dirty="0">
                <a:solidFill>
                  <a:srgbClr val="1212E8"/>
                </a:solidFill>
              </a:rPr>
              <a:t>Step 4 -If the data submitted by applicant fails in any format level validation, a response indicating the error(s) will be displayed on the screen</a:t>
            </a:r>
          </a:p>
          <a:p>
            <a:endParaRPr lang="en-US" dirty="0"/>
          </a:p>
        </p:txBody>
      </p:sp>
    </p:spTree>
    <p:extLst>
      <p:ext uri="{BB962C8B-B14F-4D97-AF65-F5344CB8AC3E}">
        <p14:creationId xmlns:p14="http://schemas.microsoft.com/office/powerpoint/2010/main" xmlns="" val="3498609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TAN Application </a:t>
            </a:r>
            <a:endParaRPr lang="en-US" dirty="0"/>
          </a:p>
        </p:txBody>
      </p:sp>
      <p:sp>
        <p:nvSpPr>
          <p:cNvPr id="3" name="Content Placeholder 2"/>
          <p:cNvSpPr>
            <a:spLocks noGrp="1"/>
          </p:cNvSpPr>
          <p:nvPr>
            <p:ph idx="1"/>
          </p:nvPr>
        </p:nvSpPr>
        <p:spPr/>
        <p:txBody>
          <a:bodyPr/>
          <a:lstStyle/>
          <a:p>
            <a:r>
              <a:rPr lang="en-US" dirty="0">
                <a:solidFill>
                  <a:srgbClr val="1212E8"/>
                </a:solidFill>
              </a:rPr>
              <a:t>Step 5 - Forms need to be re-submitted after rectifying the error(s); In case form level error(s) do not exists a confirmation screen with data filled by the applicant will be displayed</a:t>
            </a:r>
            <a:r>
              <a:rPr lang="en-US" dirty="0" smtClean="0">
                <a:solidFill>
                  <a:srgbClr val="1212E8"/>
                </a:solidFill>
              </a:rPr>
              <a:t>.</a:t>
            </a:r>
          </a:p>
          <a:p>
            <a:r>
              <a:rPr lang="en-US" dirty="0">
                <a:solidFill>
                  <a:srgbClr val="1212E8"/>
                </a:solidFill>
              </a:rPr>
              <a:t>Step 6 - In case applicant required any amendment to the data displayed in the confirmation screen, it may choose the edit option</a:t>
            </a:r>
          </a:p>
          <a:p>
            <a:endParaRPr lang="en-US" dirty="0"/>
          </a:p>
        </p:txBody>
      </p:sp>
    </p:spTree>
    <p:extLst>
      <p:ext uri="{BB962C8B-B14F-4D97-AF65-F5344CB8AC3E}">
        <p14:creationId xmlns:p14="http://schemas.microsoft.com/office/powerpoint/2010/main" xmlns="" val="1469772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solidFill>
                  <a:srgbClr val="1212E8"/>
                </a:solidFill>
              </a:rPr>
              <a:t>Step 7 -In case the displayed information is correct, applicant shall choose the confirm option</a:t>
            </a:r>
            <a:r>
              <a:rPr lang="en-US" dirty="0" smtClean="0">
                <a:solidFill>
                  <a:srgbClr val="1212E8"/>
                </a:solidFill>
              </a:rPr>
              <a:t>.</a:t>
            </a:r>
          </a:p>
          <a:p>
            <a:r>
              <a:rPr lang="en-US" dirty="0">
                <a:solidFill>
                  <a:srgbClr val="1212E8"/>
                </a:solidFill>
              </a:rPr>
              <a:t>Step 8 - On successful payment of Fees (in case the mode of payment is other than DD or </a:t>
            </a:r>
            <a:r>
              <a:rPr lang="en-US" dirty="0" err="1">
                <a:solidFill>
                  <a:srgbClr val="1212E8"/>
                </a:solidFill>
              </a:rPr>
              <a:t>Cheque</a:t>
            </a:r>
            <a:r>
              <a:rPr lang="en-US" dirty="0">
                <a:solidFill>
                  <a:srgbClr val="1212E8"/>
                </a:solidFill>
              </a:rPr>
              <a:t>) an acknowledgment slip will be generated</a:t>
            </a:r>
          </a:p>
          <a:p>
            <a:endParaRPr lang="en-US" dirty="0"/>
          </a:p>
        </p:txBody>
      </p:sp>
    </p:spTree>
    <p:extLst>
      <p:ext uri="{BB962C8B-B14F-4D97-AF65-F5344CB8AC3E}">
        <p14:creationId xmlns:p14="http://schemas.microsoft.com/office/powerpoint/2010/main" xmlns="" val="2678098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…tan application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1212E8"/>
                </a:solidFill>
              </a:rPr>
              <a:t>Step 8 - Applicant shall save and print the acknowledgment and send it to NSDL </a:t>
            </a:r>
            <a:r>
              <a:rPr lang="en-US" dirty="0" err="1">
                <a:solidFill>
                  <a:srgbClr val="1212E8"/>
                </a:solidFill>
              </a:rPr>
              <a:t>alongwith</a:t>
            </a:r>
            <a:r>
              <a:rPr lang="en-US" dirty="0">
                <a:solidFill>
                  <a:srgbClr val="1212E8"/>
                </a:solidFill>
              </a:rPr>
              <a:t> requisite documents at</a:t>
            </a:r>
          </a:p>
          <a:p>
            <a:r>
              <a:rPr lang="en-US" dirty="0">
                <a:solidFill>
                  <a:srgbClr val="1212E8"/>
                </a:solidFill>
              </a:rPr>
              <a:t>NSDL e-Governance Infrastructure Limited,</a:t>
            </a:r>
          </a:p>
          <a:p>
            <a:r>
              <a:rPr lang="en-US" dirty="0">
                <a:solidFill>
                  <a:srgbClr val="1212E8"/>
                </a:solidFill>
              </a:rPr>
              <a:t>5th floor, </a:t>
            </a:r>
            <a:r>
              <a:rPr lang="en-US" dirty="0" err="1">
                <a:solidFill>
                  <a:srgbClr val="1212E8"/>
                </a:solidFill>
              </a:rPr>
              <a:t>Mantri</a:t>
            </a:r>
            <a:r>
              <a:rPr lang="en-US" dirty="0">
                <a:solidFill>
                  <a:srgbClr val="1212E8"/>
                </a:solidFill>
              </a:rPr>
              <a:t> Sterling,</a:t>
            </a:r>
          </a:p>
          <a:p>
            <a:r>
              <a:rPr lang="en-US" dirty="0">
                <a:solidFill>
                  <a:srgbClr val="1212E8"/>
                </a:solidFill>
              </a:rPr>
              <a:t>Plot No. 341, Survey No. 997/8,</a:t>
            </a:r>
          </a:p>
          <a:p>
            <a:r>
              <a:rPr lang="en-US" dirty="0">
                <a:solidFill>
                  <a:srgbClr val="1212E8"/>
                </a:solidFill>
              </a:rPr>
              <a:t>Model Colony,</a:t>
            </a:r>
          </a:p>
          <a:p>
            <a:r>
              <a:rPr lang="en-US" dirty="0">
                <a:solidFill>
                  <a:srgbClr val="1212E8"/>
                </a:solidFill>
              </a:rPr>
              <a:t>Near Deep Bungalow Chowk,</a:t>
            </a:r>
          </a:p>
          <a:p>
            <a:r>
              <a:rPr lang="en-US" dirty="0">
                <a:solidFill>
                  <a:srgbClr val="1212E8"/>
                </a:solidFill>
              </a:rPr>
              <a:t>Pune – 411016</a:t>
            </a:r>
          </a:p>
          <a:p>
            <a:endParaRPr lang="en-US" dirty="0">
              <a:solidFill>
                <a:srgbClr val="1212E8"/>
              </a:solidFill>
            </a:endParaRPr>
          </a:p>
        </p:txBody>
      </p:sp>
    </p:spTree>
    <p:extLst>
      <p:ext uri="{BB962C8B-B14F-4D97-AF65-F5344CB8AC3E}">
        <p14:creationId xmlns:p14="http://schemas.microsoft.com/office/powerpoint/2010/main" xmlns="" val="2789068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shot of Site.</a:t>
            </a:r>
            <a:endParaRPr lang="en-US" dirty="0"/>
          </a:p>
        </p:txBody>
      </p:sp>
      <p:pic>
        <p:nvPicPr>
          <p:cNvPr id="5" name="Content Placeholder 4"/>
          <p:cNvPicPr>
            <a:picLocks noGrp="1"/>
          </p:cNvPicPr>
          <p:nvPr>
            <p:ph idx="1"/>
          </p:nvPr>
        </p:nvPicPr>
        <p:blipFill>
          <a:blip r:embed="rId2" cstate="print"/>
          <a:stretch>
            <a:fillRect/>
          </a:stretch>
        </p:blipFill>
        <p:spPr>
          <a:xfrm>
            <a:off x="623158" y="1554163"/>
            <a:ext cx="8050083" cy="4525962"/>
          </a:xfrm>
          <a:prstGeom prst="rect">
            <a:avLst/>
          </a:prstGeom>
        </p:spPr>
      </p:pic>
    </p:spTree>
    <p:extLst>
      <p:ext uri="{BB962C8B-B14F-4D97-AF65-F5344CB8AC3E}">
        <p14:creationId xmlns:p14="http://schemas.microsoft.com/office/powerpoint/2010/main" xmlns="" val="74520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shot of challan</a:t>
            </a:r>
            <a:endParaRPr lang="en-US" dirty="0"/>
          </a:p>
        </p:txBody>
      </p:sp>
      <p:pic>
        <p:nvPicPr>
          <p:cNvPr id="5" name="Content Placeholder 4"/>
          <p:cNvPicPr>
            <a:picLocks noGrp="1"/>
          </p:cNvPicPr>
          <p:nvPr>
            <p:ph idx="1"/>
          </p:nvPr>
        </p:nvPicPr>
        <p:blipFill>
          <a:blip r:embed="rId2" cstate="print"/>
          <a:stretch>
            <a:fillRect/>
          </a:stretch>
        </p:blipFill>
        <p:spPr>
          <a:xfrm>
            <a:off x="623158" y="1554163"/>
            <a:ext cx="8050083" cy="4525962"/>
          </a:xfrm>
          <a:prstGeom prst="rect">
            <a:avLst/>
          </a:prstGeom>
        </p:spPr>
      </p:pic>
    </p:spTree>
    <p:extLst>
      <p:ext uri="{BB962C8B-B14F-4D97-AF65-F5344CB8AC3E}">
        <p14:creationId xmlns:p14="http://schemas.microsoft.com/office/powerpoint/2010/main" xmlns="" val="2868160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5400" dirty="0" smtClean="0"/>
              <a:t>             </a:t>
            </a:r>
          </a:p>
          <a:p>
            <a:pPr marL="0" indent="0">
              <a:buNone/>
            </a:pPr>
            <a:r>
              <a:rPr lang="en-US" sz="5400" dirty="0" smtClean="0"/>
              <a:t>             </a:t>
            </a:r>
            <a:r>
              <a:rPr lang="en-US" sz="5400" b="1" i="1" u="sng" dirty="0" smtClean="0">
                <a:solidFill>
                  <a:srgbClr val="1212E8"/>
                </a:solidFill>
              </a:rPr>
              <a:t>THANK YOU</a:t>
            </a:r>
          </a:p>
          <a:p>
            <a:endParaRPr lang="en-US" dirty="0" smtClean="0"/>
          </a:p>
          <a:p>
            <a:endParaRPr lang="en-US" dirty="0"/>
          </a:p>
          <a:p>
            <a:pPr>
              <a:buNone/>
            </a:pPr>
            <a:endParaRPr lang="en-US" b="1" i="1" dirty="0">
              <a:solidFill>
                <a:srgbClr val="1212E8"/>
              </a:solidFill>
            </a:endParaRPr>
          </a:p>
          <a:p>
            <a:endParaRPr lang="en-US" dirty="0"/>
          </a:p>
        </p:txBody>
      </p:sp>
    </p:spTree>
    <p:extLst>
      <p:ext uri="{BB962C8B-B14F-4D97-AF65-F5344CB8AC3E}">
        <p14:creationId xmlns:p14="http://schemas.microsoft.com/office/powerpoint/2010/main" xmlns="" val="31251509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2226</TotalTime>
  <Words>2132</Words>
  <Application>Microsoft Office PowerPoint</Application>
  <PresentationFormat>On-screen Show (4:3)</PresentationFormat>
  <Paragraphs>182</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Trek</vt:lpstr>
      <vt:lpstr>Slide 1</vt:lpstr>
      <vt:lpstr>What is TDS ? </vt:lpstr>
      <vt:lpstr>Income from salary</vt:lpstr>
      <vt:lpstr>Slide 4</vt:lpstr>
      <vt:lpstr>Slide 5</vt:lpstr>
      <vt:lpstr>Slide 6</vt:lpstr>
      <vt:lpstr>Slide 7</vt:lpstr>
      <vt:lpstr>Slide 8</vt:lpstr>
      <vt:lpstr>Slide 9</vt:lpstr>
      <vt:lpstr>Slide 10</vt:lpstr>
      <vt:lpstr>Slide 11</vt:lpstr>
      <vt:lpstr>Slide 12</vt:lpstr>
      <vt:lpstr>Slide 13</vt:lpstr>
      <vt:lpstr>Quarterly Return of TDS on salary 24Q</vt:lpstr>
      <vt:lpstr>Quarterly Return of TDS on salary 24Q</vt:lpstr>
      <vt:lpstr>Penalty for non providing pan</vt:lpstr>
      <vt:lpstr>DEDUCTION OF TAX AT SOURCE FROM PAYMENTS TO CONTRACTORS/ SUB- cONTRACTORS </vt:lpstr>
      <vt:lpstr>194 c: Payment to contractor</vt:lpstr>
      <vt:lpstr>Persons required to deduct tax from contractor</vt:lpstr>
      <vt:lpstr>Persons required to deduct tds from contractor</vt:lpstr>
      <vt:lpstr>Persons required to deduct tax from contractor</vt:lpstr>
      <vt:lpstr>194 C : TDS on contractor</vt:lpstr>
      <vt:lpstr>194 C: Works contract tds</vt:lpstr>
      <vt:lpstr>TDS on works contract</vt:lpstr>
      <vt:lpstr>DEDUCTION OF TAX AT SOURCE FROM FEES FOR PROFESSIONAL OR TECHNICAL SERVICES.     </vt:lpstr>
      <vt:lpstr>194: Income from professional or technical services. </vt:lpstr>
      <vt:lpstr>194 J : Income from Professional or technical services.</vt:lpstr>
      <vt:lpstr>TDS on Director Remuneration</vt:lpstr>
      <vt:lpstr>TDS for the services of director</vt:lpstr>
      <vt:lpstr>Contd…</vt:lpstr>
      <vt:lpstr>Form 16 A to be issued : Time schedule</vt:lpstr>
      <vt:lpstr>APPLICATION OF TAN( ONLINE)</vt:lpstr>
      <vt:lpstr>TAN Application </vt:lpstr>
      <vt:lpstr>Slide 34</vt:lpstr>
      <vt:lpstr>Contd…tan application</vt:lpstr>
      <vt:lpstr>Screen shot of Site.</vt:lpstr>
      <vt:lpstr>Screen shot of challan</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TDS PRESENTATION</dc:title>
  <dc:creator>Admin</dc:creator>
  <cp:lastModifiedBy>sudhanshu jha</cp:lastModifiedBy>
  <cp:revision>179</cp:revision>
  <dcterms:created xsi:type="dcterms:W3CDTF">2006-08-16T00:00:00Z</dcterms:created>
  <dcterms:modified xsi:type="dcterms:W3CDTF">2025-04-08T15:30:03Z</dcterms:modified>
</cp:coreProperties>
</file>