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DM Sans" pitchFamily="2" charset="77"/>
      <p:regular r:id="rId9"/>
    </p:embeddedFont>
    <p:embeddedFont>
      <p:font typeface="DM Sans Semi Bold" pitchFamily="2" charset="77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5B146-9CFB-5A46-875E-725DF7E0C1EE}" type="datetimeFigureOut">
              <a:rPr lang="en-US" smtClean="0"/>
              <a:t>3/11/26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291AC-9D47-0C45-BDC4-5843F135C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52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241" y="629483"/>
            <a:ext cx="8690372" cy="456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Team Building, Leadership Quality और प्रशासनिक कार्य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787241" y="1274802"/>
            <a:ext cx="13055918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किसी भी प्रशासनिक व्यवस्था में काम केवल एक व्यक्ति से नहीं होता, बल्कि टीम, समन्वय और नेतृत्व के माध्यम से ही सफलतापूर्वक पूरा होता है।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87241" y="1573054"/>
            <a:ext cx="4289108" cy="1701046"/>
          </a:xfrm>
          <a:prstGeom prst="roundRect">
            <a:avLst>
              <a:gd name="adj" fmla="val 7736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48690" y="1734503"/>
            <a:ext cx="1827728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1. Team Building क्या है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48690" y="2019300"/>
            <a:ext cx="3966210" cy="3845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वह प्रक्रिया जिसमें विभिन्न व्यक्तियों को एक साथ संगठित करके एक साझा लक्ष्य के लिए तैयार किया जाता है।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48690" y="2460308"/>
            <a:ext cx="3966210" cy="3845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"कई लोगों की क्षमता और प्रयास को जोड़कर एक मजबूत टीम बनाना ही टीम बिल्डिंग है।"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170527" y="1573054"/>
            <a:ext cx="4289227" cy="1701046"/>
          </a:xfrm>
          <a:prstGeom prst="roundRect">
            <a:avLst>
              <a:gd name="adj" fmla="val 7736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331976" y="1734503"/>
            <a:ext cx="2448401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2. Team Building की आवश्यकता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331976" y="2019300"/>
            <a:ext cx="3966329" cy="1093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कार्यों का समन्वय (Coordination) बेहतर होता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कार्य की गति बढ़ती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समस्या समाधान में विविध विचार मिलते हैं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जिम्मेदारी का बंटवारा होता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संगठन की मजबूती बढ़ती है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9553932" y="1573054"/>
            <a:ext cx="4289108" cy="1701046"/>
          </a:xfrm>
          <a:prstGeom prst="roundRect">
            <a:avLst>
              <a:gd name="adj" fmla="val 7736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715381" y="1734503"/>
            <a:ext cx="2161937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3. Leadership (नेतृत्व) क्या है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715381" y="2019300"/>
            <a:ext cx="3966210" cy="3845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वह क्षमता जिसके माध्यम से कोई व्यक्ति लोगों को प्रेरित, मार्गदर्शित और संगठित करके लक्ष्य की ओर आगे बढ़ाता है।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9715381" y="2460308"/>
            <a:ext cx="3966210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"लोगों को सही दिशा दिखाकर उन्हें लक्ष्य तक पहुँचाने की क्षमता ही नेतृत्व है।"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87241" y="3368278"/>
            <a:ext cx="4289108" cy="1701046"/>
          </a:xfrm>
          <a:prstGeom prst="roundRect">
            <a:avLst>
              <a:gd name="adj" fmla="val 7736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48690" y="3529727"/>
            <a:ext cx="2219206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4. Leadership की आवश्यकता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48690" y="3814524"/>
            <a:ext cx="3966210" cy="1093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सही दिशा देना — टीम को स्पष्ट उद्देश्य देता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निर्णय लेना — समय पर सही निर्णय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प्रेरणा देना — टीम को प्रेरित करना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संकट प्रबंधन — कठिन परिस्थितियों में नेतृत्व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अनुशासन और व्यवस्था बनाए रखना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170527" y="3368278"/>
            <a:ext cx="4289227" cy="1701046"/>
          </a:xfrm>
          <a:prstGeom prst="roundRect">
            <a:avLst>
              <a:gd name="adj" fmla="val 7736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331976" y="3529727"/>
            <a:ext cx="2416373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5. Quality (गुणवत्ता) क्यों जरूरी है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331976" y="3814524"/>
            <a:ext cx="3966329" cy="1093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बेहतर परिणाम — सटीक और प्रभावी कार्य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समय और संसाधनों की बचत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जनता और संगठन का विश्वास बढ़ता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प्रशासनिक दक्षता और विश्वसनीयता बढ़ती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दीर्घकालिक सकारात्मक परिणाम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553932" y="3368278"/>
            <a:ext cx="4289108" cy="1701046"/>
          </a:xfrm>
          <a:prstGeom prst="roundRect">
            <a:avLst>
              <a:gd name="adj" fmla="val 7736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715381" y="3529727"/>
            <a:ext cx="3363754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6. Team Building और Leadership का संबंध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715381" y="3814524"/>
            <a:ext cx="3966210" cy="642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नेतृत्व टीम को दिशा देता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टीम उस दिशा में मिलकर कार्य करती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दोनों मिलकर संगठन को सफलता की ओर ले जाते हैं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787241" y="5163503"/>
            <a:ext cx="13055798" cy="1926312"/>
          </a:xfrm>
          <a:prstGeom prst="roundRect">
            <a:avLst>
              <a:gd name="adj" fmla="val 6832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48690" y="5324951"/>
            <a:ext cx="2769632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7. अच्छे प्रशासनिक अधिकारी के प्रमुख गुण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48690" y="5609749"/>
            <a:ext cx="12732901" cy="1318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नेतृत्व क्षमता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निर्णय लेने की क्षमता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संचार कौशल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ईमानदारी और नैतिकता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टीम के साथ कार्य करने की क्षमता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समस्या समाधान क्षमता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1006554" y="7301746"/>
            <a:ext cx="12836604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🌟</a:t>
            </a: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15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"सच्चा नेता वही है जो अपनी टीम की क्षमता को पहचान कर उन्हें सफलता की राह पर आगे बढ़ाए।"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787241" y="7195780"/>
            <a:ext cx="15240" cy="404217"/>
          </a:xfrm>
          <a:prstGeom prst="rect">
            <a:avLst/>
          </a:prstGeom>
          <a:solidFill>
            <a:srgbClr val="FFC7C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0BC41E-BB8B-6583-BF66-DD848E2F6968}"/>
              </a:ext>
            </a:extLst>
          </p:cNvPr>
          <p:cNvSpPr/>
          <p:nvPr/>
        </p:nvSpPr>
        <p:spPr>
          <a:xfrm>
            <a:off x="12685234" y="7770968"/>
            <a:ext cx="1771618" cy="4090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1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9233" y="971074"/>
            <a:ext cx="3430905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Team Building और Leadership</a:t>
            </a:r>
            <a:endParaRPr lang="en-US" sz="1900" dirty="0"/>
          </a:p>
        </p:txBody>
      </p:sp>
      <p:sp>
        <p:nvSpPr>
          <p:cNvPr id="3" name="Shape 1"/>
          <p:cNvSpPr/>
          <p:nvPr/>
        </p:nvSpPr>
        <p:spPr>
          <a:xfrm>
            <a:off x="529233" y="1363385"/>
            <a:ext cx="221099" cy="221099"/>
          </a:xfrm>
          <a:prstGeom prst="roundRect">
            <a:avLst>
              <a:gd name="adj" fmla="val 40011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023" y="1381780"/>
            <a:ext cx="147399" cy="184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1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792837" y="1397079"/>
            <a:ext cx="1228606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Team Building क्या है?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792837" y="1576149"/>
            <a:ext cx="13308330" cy="11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Team Building वह प्रक्रिया है जिसमें अलग-अलग व्यक्तियों को एक साथ जोड़कर एक लक्ष्य के लिए प्रभावी तरीके से काम करने वाली टीम बनाई जाती है।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792837" y="1714381"/>
            <a:ext cx="13308330" cy="11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750" i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"जब कई लोग मिलकर एक उद्देश्य को पूरा करने के लिए सहयोग और विश्वास के साथ काम करते हैं, तो उसे टीम बिल्डिंग कहते हैं।"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29233" y="1912263"/>
            <a:ext cx="221099" cy="221099"/>
          </a:xfrm>
          <a:prstGeom prst="roundRect">
            <a:avLst>
              <a:gd name="adj" fmla="val 40011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66023" y="1930658"/>
            <a:ext cx="147399" cy="184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92837" y="1945958"/>
            <a:ext cx="1248013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Team Building का महत्व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792837" y="2125028"/>
            <a:ext cx="13308330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सहयोग बढ़ता है – टीम के सदस्य एक-दूसरे की मदद करते हैं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कार्य की गति बढ़ती है – टीमवर्क से काम जल्दी पूरा होता है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समस्या समाधान आसान होता है – कई लोगों के विचार मिलते हैं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सकारात्मक माहौल बनता है – टीम में विश्वास और सम्मान बढ़ता है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संगठन की सफलता – मजबूत टीम संगठन को आगे बढ़ाती है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529233" y="2833449"/>
            <a:ext cx="221099" cy="221099"/>
          </a:xfrm>
          <a:prstGeom prst="roundRect">
            <a:avLst>
              <a:gd name="adj" fmla="val 40011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66023" y="2851845"/>
            <a:ext cx="147399" cy="184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3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792837" y="2867144"/>
            <a:ext cx="1259205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एक अच्छी टीम की विशेषताएँ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792837" y="3046214"/>
            <a:ext cx="13308330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स्पष्ट लक्ष्य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आपसी विश्वास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खुला संवाद (Communication)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सहयोग की भावना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जिम्मेदारी की भावना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529233" y="3754636"/>
            <a:ext cx="221099" cy="221099"/>
          </a:xfrm>
          <a:prstGeom prst="roundRect">
            <a:avLst>
              <a:gd name="adj" fmla="val 40011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66023" y="3773031"/>
            <a:ext cx="147399" cy="184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4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92837" y="3788331"/>
            <a:ext cx="1228606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Leadership क्या है?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92837" y="3967401"/>
            <a:ext cx="13308330" cy="11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Leadership (नेतृत्व) वह क्षमता है जिसके द्वारा कोई व्यक्ति दूसरों को प्रेरित, मार्गदर्शित और संगठित करके लक्ष्य प्राप्त करने के लिए प्रेरित करता है।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792837" y="4105632"/>
            <a:ext cx="13308330" cy="11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750" i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"लोगों को सही दिशा दिखाकर उन्हें लक्ष्य तक पहुँचाने की क्षमता ही नेतृत्व है।"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529233" y="4303514"/>
            <a:ext cx="221099" cy="221099"/>
          </a:xfrm>
          <a:prstGeom prst="roundRect">
            <a:avLst>
              <a:gd name="adj" fmla="val 40011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66023" y="4321909"/>
            <a:ext cx="147399" cy="184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5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92837" y="4337209"/>
            <a:ext cx="1228606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एक अच्छे नेता के गुण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792837" y="4516279"/>
            <a:ext cx="13308330" cy="750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दृष्टि (Vision) – भविष्य की स्पष्ट सोच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निर्णय क्षमता (Decision Making)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ईमानदारी और नैतिकता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संचार कौशल (Communication Skill)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समस्या समाधान क्षमता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टीम को प्रेरित करने की क्षमता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529233" y="5352336"/>
            <a:ext cx="221099" cy="221099"/>
          </a:xfrm>
          <a:prstGeom prst="roundRect">
            <a:avLst>
              <a:gd name="adj" fmla="val 40011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66023" y="5370731"/>
            <a:ext cx="147399" cy="184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6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792837" y="5386030"/>
            <a:ext cx="2128480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Leadership और Team Building का संबंध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792837" y="5565100"/>
            <a:ext cx="13308330" cy="11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एक सफल टीम के लिए अच्छा नेतृत्व आवश्यक होता है। नेता का काम है: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792837" y="5703332"/>
            <a:ext cx="13308330" cy="495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टीम को दिशा देना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टीम के सदस्यों को प्रेरित करना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कार्य का समन्वय करना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समस्या का समाधान करना</a:t>
            </a:r>
            <a:endParaRPr lang="en-US" sz="750" dirty="0"/>
          </a:p>
        </p:txBody>
      </p:sp>
      <p:sp>
        <p:nvSpPr>
          <p:cNvPr id="30" name="Text 28"/>
          <p:cNvSpPr/>
          <p:nvPr/>
        </p:nvSpPr>
        <p:spPr>
          <a:xfrm>
            <a:off x="792837" y="6224468"/>
            <a:ext cx="13308330" cy="11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इसलिए Leadership और Team Building एक-दूसरे के पूरक हैं।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529233" y="6422350"/>
            <a:ext cx="221099" cy="221099"/>
          </a:xfrm>
          <a:prstGeom prst="roundRect">
            <a:avLst>
              <a:gd name="adj" fmla="val 40011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66023" y="6440745"/>
            <a:ext cx="147399" cy="184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7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792837" y="6456045"/>
            <a:ext cx="2356247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अधिकारियों के लिए Team Building क्यों जरूरी है?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792837" y="6635115"/>
            <a:ext cx="13308330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विभागीय कार्यों को प्रभावी बनाने के लिए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कर्मचारियों के बीच सहयोग बढ़ाने के लिए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प्रशासनिक कार्यों में समन्वय लाने के लिए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संकट के समय सही निर्णय लेने के लिए</a:t>
            </a:r>
            <a:endParaRPr lang="en-US" sz="750" dirty="0"/>
          </a:p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7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संगठन की कार्यक्षमता बढ़ाने के लिए</a:t>
            </a:r>
            <a:endParaRPr lang="en-US" sz="75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6DA8086-28CC-E8F9-A20F-B9E39E6BFD61}"/>
              </a:ext>
            </a:extLst>
          </p:cNvPr>
          <p:cNvSpPr/>
          <p:nvPr/>
        </p:nvSpPr>
        <p:spPr>
          <a:xfrm>
            <a:off x="12715006" y="7669811"/>
            <a:ext cx="1771618" cy="4090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3200" dirty="0"/>
              <a:t>2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2476"/>
            <a:ext cx="3754398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8. Team Building के तरीके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793790" y="1442918"/>
            <a:ext cx="13042821" cy="1369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3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स्पष्ट लक्ष्य तय करना</a:t>
            </a: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हर टीम को पता होना चाहिए कि उसे क्या हासिल करना है।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3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खुला संवाद</a:t>
            </a: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टीम में खुलकर बातचीत होनी चाहिए।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3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जिम्मेदारी बाँटना</a:t>
            </a: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हर सदस्य को स्पष्ट जिम्मेदारी दी जाए।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3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प्रोत्साहन देना</a:t>
            </a: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अच्छे कार्य की सराहना करनी चाहिए।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3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समस्या का सामूहिक समाधान</a:t>
            </a: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टीम के साथ मिलकर समाधान निकालना चाहिए।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93790" y="3003471"/>
            <a:ext cx="5973961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9. क्लासरूम Activity (Officers Training)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793790" y="3620095"/>
            <a:ext cx="13042821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Activity – Team Discussion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93790" y="4001691"/>
            <a:ext cx="13042821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प्रश्न: "एक प्रभावी टीम बनाने के लिए सबसे महत्वपूर्ण गुण क्या है?"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93790" y="4383286"/>
            <a:ext cx="13042821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प्रतिभागियों को 4–5 के समूह में बाँटकर चर्चा कराएँ और फिर प्रत्येक समूह अपने विचार प्रस्तुत करे।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93790" y="4812744"/>
            <a:ext cx="4455438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10. एक अच्छे नेता की 5 जिम्मेदारियाँ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793790" y="5429369"/>
            <a:ext cx="13042821" cy="1369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टीम को प्रेरित करना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सही दिशा देना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निर्णय लेना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 startAt="4"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संघर्ष का समाधान करना</a:t>
            </a:r>
            <a:endParaRPr lang="en-US" sz="1300" dirty="0"/>
          </a:p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 startAt="5"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टीम की सफलता सुनिश्चित करना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48941" y="7085528"/>
            <a:ext cx="1278767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"एक अच्छा नेता वही है जो अकेले सफल नहीं होता, बल्कि अपनी टीम को भी सफलता तक पहुँचाता है।"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3790" y="6942058"/>
            <a:ext cx="22860" cy="525066"/>
          </a:xfrm>
          <a:prstGeom prst="rect">
            <a:avLst/>
          </a:prstGeom>
          <a:solidFill>
            <a:srgbClr val="FFC7CD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5376"/>
            <a:ext cx="12133540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Team Building, Leadership Quality और Quality Work in Administration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793790" y="1757720"/>
            <a:ext cx="6473547" cy="1476375"/>
          </a:xfrm>
          <a:prstGeom prst="roundRect">
            <a:avLst>
              <a:gd name="adj" fmla="val 8988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48809" y="1912739"/>
            <a:ext cx="2721412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1. Team Building का रणनीतिक महत्व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948809" y="2200513"/>
            <a:ext cx="6163508" cy="8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सामूहिक जिम्मेदारी (Collective Responsibility)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कार्य में पारदर्शिता (Transparency)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बेहतर निर्णय (Better Decision Making)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संकट प्रबंधन (Crisis Management)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63063" y="1757720"/>
            <a:ext cx="6473547" cy="1476375"/>
          </a:xfrm>
          <a:prstGeom prst="roundRect">
            <a:avLst>
              <a:gd name="adj" fmla="val 8988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518083" y="1912739"/>
            <a:ext cx="38216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2. प्रशासनिक नेतृत्व (Administrative Leadership)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18083" y="2200513"/>
            <a:ext cx="6163508" cy="8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Visionary Leadership – भविष्य की योजनाएँ बनाना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Participative Leadership – टीम को निर्णय में शामिल करना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Ethical Leadership – नैतिकता के साथ प्रशासन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Transformational Leadership – सकारात्मक परिवर्तन लाना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93790" y="3329821"/>
            <a:ext cx="6473547" cy="1704380"/>
          </a:xfrm>
          <a:prstGeom prst="roundRect">
            <a:avLst>
              <a:gd name="adj" fmla="val 7785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48809" y="3484840"/>
            <a:ext cx="2911912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3. Quality Management के मुख्य तत्व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48809" y="3772614"/>
            <a:ext cx="6163508" cy="8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Planning (योजना बनाना)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Execution (कार्यान्वयन)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Monitoring (निगरानी)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Evaluation (मूल्यांकन)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363063" y="3329821"/>
            <a:ext cx="6473547" cy="1704380"/>
          </a:xfrm>
          <a:prstGeom prst="roundRect">
            <a:avLst>
              <a:gd name="adj" fmla="val 7785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518083" y="3484840"/>
            <a:ext cx="2778323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4. Team Building के 5 महत्वपूर्ण स्तंभ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518083" y="3772614"/>
            <a:ext cx="6163508" cy="110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Trust (विश्वास)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Communication (संचार)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Coordination (समन्वय)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Commitment (प्रतिबद्धता)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Collaboration (सहयोग)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93790" y="5129927"/>
            <a:ext cx="6473547" cy="1476375"/>
          </a:xfrm>
          <a:prstGeom prst="roundRect">
            <a:avLst>
              <a:gd name="adj" fmla="val 8988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48809" y="5284946"/>
            <a:ext cx="2547580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5. Quality Work क्यों आवश्यक है?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948809" y="5572720"/>
            <a:ext cx="6163508" cy="8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जनता का विश्वास बढ़ता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संसाधनों का सही उपयोग होता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प्रभावी शासन सुनिश्चित होता है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दीर्घकालिक सकारात्मक परिणाम मिलते हैं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363063" y="5129927"/>
            <a:ext cx="6473547" cy="1476375"/>
          </a:xfrm>
          <a:prstGeom prst="roundRect">
            <a:avLst>
              <a:gd name="adj" fmla="val 8988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270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518083" y="5284946"/>
            <a:ext cx="196107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6. टीम में चुनौतियाँ व समाधान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7518083" y="5572720"/>
            <a:ext cx="6163508" cy="8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संचार की कमी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आपसी मतभेद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जिम्मेदारी स्पष्ट न होना</a:t>
            </a:r>
            <a:endParaRPr lang="en-US" sz="115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नेतृत्व व प्रेरणा की कमी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014889" y="6821805"/>
            <a:ext cx="12821722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"एक मजबूत टीम और दूरदर्शी नेतृत्व मिलकर असंभव कार्यों को भी संभव बना सकते हैं।"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93790" y="6714053"/>
            <a:ext cx="15240" cy="410051"/>
          </a:xfrm>
          <a:prstGeom prst="rect">
            <a:avLst/>
          </a:prstGeom>
          <a:solidFill>
            <a:srgbClr val="FFC7CD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839748"/>
            <a:ext cx="6419017" cy="3473291"/>
          </a:xfrm>
          <a:prstGeom prst="roundRect">
            <a:avLst>
              <a:gd name="adj" fmla="val 5584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905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16794" y="1062752"/>
            <a:ext cx="5973008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१. प्रशासनिक व्यवस्था में Team Building का रणनीतिक महत्व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016794" y="1858685"/>
            <a:ext cx="5973008" cy="2231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सामूहिक जिम्मेदारी (Collective Responsibility) – सभी सदस्य लक्ष्य के प्रति जिम्मेदार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पारदर्शिता (Transparency) – निर्णय प्रक्रिया खुली और पारदर्शी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बेहतर निर्णय (Better Decision Making) – संतुलित निर्णय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संकट प्रबंधन (Crisis Management) – आपातकालीन परिस्थितियों का सामना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7417475" y="839748"/>
            <a:ext cx="6419136" cy="3473291"/>
          </a:xfrm>
          <a:prstGeom prst="roundRect">
            <a:avLst>
              <a:gd name="adj" fmla="val 5584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905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640479" y="1062752"/>
            <a:ext cx="5578435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२. प्रशासनिक नेतृत्व (Administrative Leadership)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640479" y="1522095"/>
            <a:ext cx="5973128" cy="1895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Visionary Leadership – भविष्य की चुनौतियों को समझकर योजनाएँ बनाना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Participative Leadership – निर्णय प्रक्रिया में टीम को शामिल करना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Ethical Leadership – नैतिकता और ईमानदारी के साथ प्रशासन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Transformational Leadership – सकारात्मक परिवर्तन लाना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793790" y="4517708"/>
            <a:ext cx="6419017" cy="2872145"/>
          </a:xfrm>
          <a:prstGeom prst="roundRect">
            <a:avLst>
              <a:gd name="adj" fmla="val 6752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905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16794" y="4740712"/>
            <a:ext cx="4855607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३. प्रशासनिक कार्यों में Quality Management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016794" y="5200055"/>
            <a:ext cx="5973008" cy="1559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Planning (योजना बनाना)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Execution (कार्यान्वयन)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Monitoring (निगरानी)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Evaluation (मूल्यांकन)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7417475" y="4517708"/>
            <a:ext cx="6419136" cy="2872145"/>
          </a:xfrm>
          <a:prstGeom prst="roundRect">
            <a:avLst>
              <a:gd name="adj" fmla="val 6752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1905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640479" y="4740712"/>
            <a:ext cx="4037290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४. Team Building के 5 महत्वपूर्ण स्तंभ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640479" y="5200055"/>
            <a:ext cx="5973128" cy="1966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Trust (विश्वास) – सदस्यों के बीच विश्वास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Communication (संचार) – स्पष्ट और प्रभावी संवाद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Coordination (समन्वय) – कार्यों को एक दिशा में जोड़ना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Commitment (प्रतिबद्धता) – लक्ष्य के प्रति समर्पण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Collaboration (सहयोग) – मिलकर कार्य करना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2450" y="872252"/>
            <a:ext cx="440864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प्रभावी नेतृत्व, टीम निर्माण और Quality Work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52450" y="1211223"/>
            <a:ext cx="1538883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एक प्रभावी नेता के 10 गुण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52450" y="1473160"/>
            <a:ext cx="447758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62583" y="1583293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दूरदर्शिता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076349" y="1473160"/>
            <a:ext cx="447758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186482" y="1583293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निर्णय क्षमता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9600248" y="1473160"/>
            <a:ext cx="447758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710380" y="1583293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ईमानदारी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2450" y="1899999"/>
            <a:ext cx="673953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62583" y="2010132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आत्मविश्वास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338298" y="1899999"/>
            <a:ext cx="673953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448431" y="2010132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सकारात्मक सोच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52450" y="2332673"/>
            <a:ext cx="447758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62583" y="2442805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समस्या समाधान क्षमता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076349" y="2332673"/>
            <a:ext cx="447758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186482" y="2442805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संवाद कौशल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9600248" y="2332673"/>
            <a:ext cx="447758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710380" y="2442805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टीम को प्रेरित करना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52450" y="2759512"/>
            <a:ext cx="673953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2583" y="2869644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धैर्य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338298" y="2759512"/>
            <a:ext cx="6739533" cy="380524"/>
          </a:xfrm>
          <a:prstGeom prst="roundRect">
            <a:avLst>
              <a:gd name="adj" fmla="val 24266"/>
            </a:avLst>
          </a:prstGeom>
          <a:solidFill>
            <a:srgbClr val="FFCCD1"/>
          </a:solidFill>
          <a:ln w="762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448431" y="2869644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जिम्मेदारी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52450" y="3209568"/>
            <a:ext cx="3027759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प्रशासनिक कार्यों में Quality Work क्यों आवश्यक है?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52450" y="3471505"/>
            <a:ext cx="6739533" cy="542687"/>
          </a:xfrm>
          <a:prstGeom prst="roundRect">
            <a:avLst>
              <a:gd name="adj" fmla="val 13480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" y="3471505"/>
            <a:ext cx="60960" cy="542687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715923" y="3589258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जनता का विश्वास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715923" y="3777258"/>
            <a:ext cx="6458307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गुणवत्तापूर्ण कार्य से जनता का प्रशासन पर विश्वास बढ़ता है।</a:t>
            </a:r>
            <a:endParaRPr lang="en-US" sz="800" dirty="0"/>
          </a:p>
        </p:txBody>
      </p:sp>
      <p:sp>
        <p:nvSpPr>
          <p:cNvPr id="29" name="Shape 26"/>
          <p:cNvSpPr/>
          <p:nvPr/>
        </p:nvSpPr>
        <p:spPr>
          <a:xfrm>
            <a:off x="7338298" y="3471505"/>
            <a:ext cx="6739652" cy="542687"/>
          </a:xfrm>
          <a:prstGeom prst="roundRect">
            <a:avLst>
              <a:gd name="adj" fmla="val 13480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058" y="3471505"/>
            <a:ext cx="60960" cy="542687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7501771" y="3589258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संसाधनों का सही उपयोग</a:t>
            </a:r>
            <a:endParaRPr lang="en-US" sz="1000" dirty="0"/>
          </a:p>
        </p:txBody>
      </p:sp>
      <p:sp>
        <p:nvSpPr>
          <p:cNvPr id="32" name="Text 28"/>
          <p:cNvSpPr/>
          <p:nvPr/>
        </p:nvSpPr>
        <p:spPr>
          <a:xfrm>
            <a:off x="7501771" y="3777258"/>
            <a:ext cx="6458426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सही योजना और गुणवत्ता से संसाधनों का बेहतर उपयोग होता है।</a:t>
            </a:r>
            <a:endParaRPr lang="en-US" sz="800" dirty="0"/>
          </a:p>
        </p:txBody>
      </p:sp>
      <p:sp>
        <p:nvSpPr>
          <p:cNvPr id="33" name="Shape 29"/>
          <p:cNvSpPr/>
          <p:nvPr/>
        </p:nvSpPr>
        <p:spPr>
          <a:xfrm>
            <a:off x="552450" y="4060508"/>
            <a:ext cx="6739533" cy="542687"/>
          </a:xfrm>
          <a:prstGeom prst="roundRect">
            <a:avLst>
              <a:gd name="adj" fmla="val 13480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" y="4060508"/>
            <a:ext cx="60960" cy="542687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715923" y="4178260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प्रभावी शासन</a:t>
            </a:r>
            <a:endParaRPr lang="en-US" sz="1000" dirty="0"/>
          </a:p>
        </p:txBody>
      </p:sp>
      <p:sp>
        <p:nvSpPr>
          <p:cNvPr id="36" name="Text 31"/>
          <p:cNvSpPr/>
          <p:nvPr/>
        </p:nvSpPr>
        <p:spPr>
          <a:xfrm>
            <a:off x="715923" y="4366260"/>
            <a:ext cx="6458307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गुणवत्ता प्रशासनिक व्यवस्था को अधिक प्रभावी बनाती है।</a:t>
            </a:r>
            <a:endParaRPr lang="en-US" sz="800" dirty="0"/>
          </a:p>
        </p:txBody>
      </p:sp>
      <p:sp>
        <p:nvSpPr>
          <p:cNvPr id="37" name="Shape 32"/>
          <p:cNvSpPr/>
          <p:nvPr/>
        </p:nvSpPr>
        <p:spPr>
          <a:xfrm>
            <a:off x="7338298" y="4060508"/>
            <a:ext cx="6739652" cy="542687"/>
          </a:xfrm>
          <a:prstGeom prst="roundRect">
            <a:avLst>
              <a:gd name="adj" fmla="val 13480"/>
            </a:avLst>
          </a:prstGeom>
          <a:solidFill>
            <a:srgbClr val="FFFFFF"/>
          </a:solidFill>
          <a:ln w="15240">
            <a:solidFill>
              <a:srgbClr val="E5B2B7"/>
            </a:solidFill>
            <a:prstDash val="solid"/>
          </a:ln>
          <a:effectLst>
            <a:outerShdw dist="8890" dir="2700000" algn="bl" rotWithShape="0">
              <a:srgbClr val="E5B2B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058" y="4060508"/>
            <a:ext cx="60960" cy="542687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7501771" y="4178260"/>
            <a:ext cx="1282422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A4A4A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दीर्घकालिक परिणाम</a:t>
            </a:r>
            <a:endParaRPr lang="en-US" sz="1000" dirty="0"/>
          </a:p>
        </p:txBody>
      </p:sp>
      <p:sp>
        <p:nvSpPr>
          <p:cNvPr id="40" name="Text 34"/>
          <p:cNvSpPr/>
          <p:nvPr/>
        </p:nvSpPr>
        <p:spPr>
          <a:xfrm>
            <a:off x="7501771" y="4366260"/>
            <a:ext cx="6458426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अच्छी गुणवत्ता का कार्य लंबे समय तक सकारात्मक प्रभाव डालता है।</a:t>
            </a:r>
            <a:endParaRPr lang="en-US" sz="800" dirty="0"/>
          </a:p>
        </p:txBody>
      </p:sp>
      <p:sp>
        <p:nvSpPr>
          <p:cNvPr id="41" name="Text 35"/>
          <p:cNvSpPr/>
          <p:nvPr/>
        </p:nvSpPr>
        <p:spPr>
          <a:xfrm>
            <a:off x="552450" y="4672727"/>
            <a:ext cx="1767721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टीम में कार्य करते समय चुनौतियाँ</a:t>
            </a:r>
            <a:endParaRPr lang="en-US" sz="1200" dirty="0"/>
          </a:p>
        </p:txBody>
      </p:sp>
      <p:sp>
        <p:nvSpPr>
          <p:cNvPr id="42" name="Text 36"/>
          <p:cNvSpPr/>
          <p:nvPr/>
        </p:nvSpPr>
        <p:spPr>
          <a:xfrm>
            <a:off x="552450" y="4934664"/>
            <a:ext cx="13525500" cy="660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900"/>
              </a:lnSpc>
              <a:buSzPct val="100000"/>
              <a:buChar char="•"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संचार की कमी</a:t>
            </a:r>
            <a:endParaRPr lang="en-US" sz="800" dirty="0"/>
          </a:p>
          <a:p>
            <a:pPr marL="342900" indent="-342900" algn="l">
              <a:lnSpc>
                <a:spcPts val="900"/>
              </a:lnSpc>
              <a:buSzPct val="100000"/>
              <a:buChar char="•"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आपसी मतभेद</a:t>
            </a:r>
            <a:endParaRPr lang="en-US" sz="800" dirty="0"/>
          </a:p>
          <a:p>
            <a:pPr marL="342900" indent="-342900" algn="l">
              <a:lnSpc>
                <a:spcPts val="900"/>
              </a:lnSpc>
              <a:buSzPct val="100000"/>
              <a:buChar char="•"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जिम्मेदारी स्पष्ट न होना</a:t>
            </a:r>
            <a:endParaRPr lang="en-US" sz="800" dirty="0"/>
          </a:p>
          <a:p>
            <a:pPr marL="342900" indent="-342900" algn="l">
              <a:lnSpc>
                <a:spcPts val="900"/>
              </a:lnSpc>
              <a:buSzPct val="100000"/>
              <a:buChar char="•"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नेतृत्व की कमी</a:t>
            </a:r>
            <a:endParaRPr lang="en-US" sz="800" dirty="0"/>
          </a:p>
          <a:p>
            <a:pPr marL="342900" indent="-342900" algn="l">
              <a:lnSpc>
                <a:spcPts val="900"/>
              </a:lnSpc>
              <a:buSzPct val="100000"/>
              <a:buChar char="•"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प्रेरणा की कमी</a:t>
            </a:r>
            <a:endParaRPr lang="en-US" sz="800" dirty="0"/>
          </a:p>
        </p:txBody>
      </p:sp>
      <p:sp>
        <p:nvSpPr>
          <p:cNvPr id="43" name="Text 37"/>
          <p:cNvSpPr/>
          <p:nvPr/>
        </p:nvSpPr>
        <p:spPr>
          <a:xfrm>
            <a:off x="552450" y="5647492"/>
            <a:ext cx="13525500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इन चुनौतियों को सही नेतृत्व और संवाद से दूर किया जा सकता है।</a:t>
            </a:r>
            <a:endParaRPr lang="en-US" sz="800" dirty="0"/>
          </a:p>
        </p:txBody>
      </p:sp>
      <p:sp>
        <p:nvSpPr>
          <p:cNvPr id="44" name="Shape 38"/>
          <p:cNvSpPr/>
          <p:nvPr/>
        </p:nvSpPr>
        <p:spPr>
          <a:xfrm>
            <a:off x="552450" y="5818823"/>
            <a:ext cx="13525500" cy="812244"/>
          </a:xfrm>
          <a:prstGeom prst="roundRect">
            <a:avLst>
              <a:gd name="adj" fmla="val 11368"/>
            </a:avLst>
          </a:prstGeom>
          <a:solidFill>
            <a:srgbClr val="FFB3B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63" y="5900380"/>
            <a:ext cx="160258" cy="128230"/>
          </a:xfrm>
          <a:prstGeom prst="rect">
            <a:avLst/>
          </a:prstGeom>
        </p:spPr>
      </p:pic>
      <p:sp>
        <p:nvSpPr>
          <p:cNvPr id="46" name="Text 39"/>
          <p:cNvSpPr/>
          <p:nvPr/>
        </p:nvSpPr>
        <p:spPr>
          <a:xfrm>
            <a:off x="917734" y="5890736"/>
            <a:ext cx="3193375" cy="160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क्लासरूम एक्टिविटी (Officers Training) — Group Exercise</a:t>
            </a:r>
            <a:endParaRPr lang="en-US" sz="1000" dirty="0"/>
          </a:p>
        </p:txBody>
      </p:sp>
      <p:sp>
        <p:nvSpPr>
          <p:cNvPr id="47" name="Text 40"/>
          <p:cNvSpPr/>
          <p:nvPr/>
        </p:nvSpPr>
        <p:spPr>
          <a:xfrm>
            <a:off x="917734" y="6097310"/>
            <a:ext cx="13057703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प्रतिभागियों को 4–5 के समूह में बाँटें और उनसे चर्चा कराएँ।</a:t>
            </a:r>
            <a:endParaRPr lang="en-US" sz="800" dirty="0"/>
          </a:p>
        </p:txBody>
      </p:sp>
      <p:sp>
        <p:nvSpPr>
          <p:cNvPr id="48" name="Text 41"/>
          <p:cNvSpPr/>
          <p:nvPr/>
        </p:nvSpPr>
        <p:spPr>
          <a:xfrm>
            <a:off x="917734" y="6258163"/>
            <a:ext cx="13057703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प्रश्न:</a:t>
            </a:r>
            <a:r>
              <a:rPr lang="en-US" sz="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"प्रशासनिक व्यवस्था में एक मजबूत टीम बनाने के लिए कौन-कौन से तत्व सबसे महत्वपूर्ण हैं?"</a:t>
            </a:r>
            <a:endParaRPr lang="en-US" sz="800" dirty="0"/>
          </a:p>
        </p:txBody>
      </p:sp>
      <p:sp>
        <p:nvSpPr>
          <p:cNvPr id="49" name="Text 42"/>
          <p:cNvSpPr/>
          <p:nvPr/>
        </p:nvSpPr>
        <p:spPr>
          <a:xfrm>
            <a:off x="917734" y="6419017"/>
            <a:ext cx="13057703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इसके बाद प्रत्येक समूह अपने विचार प्रस्तुत करेगा।</a:t>
            </a:r>
            <a:endParaRPr lang="en-US" sz="800" dirty="0"/>
          </a:p>
        </p:txBody>
      </p:sp>
      <p:sp>
        <p:nvSpPr>
          <p:cNvPr id="50" name="Text 43"/>
          <p:cNvSpPr/>
          <p:nvPr/>
        </p:nvSpPr>
        <p:spPr>
          <a:xfrm>
            <a:off x="552450" y="6700599"/>
            <a:ext cx="1538883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9C5461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निष्कर्ष</a:t>
            </a:r>
            <a:endParaRPr lang="en-US" sz="1200" dirty="0"/>
          </a:p>
        </p:txBody>
      </p:sp>
      <p:sp>
        <p:nvSpPr>
          <p:cNvPr id="51" name="Text 44"/>
          <p:cNvSpPr/>
          <p:nvPr/>
        </p:nvSpPr>
        <p:spPr>
          <a:xfrm>
            <a:off x="552450" y="6962537"/>
            <a:ext cx="13525500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प्रशासनिक कार्यों की सफलता के लिए </a:t>
            </a:r>
            <a:r>
              <a:rPr lang="en-US" sz="8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Team Building</a:t>
            </a: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</a:t>
            </a:r>
            <a:r>
              <a:rPr lang="en-US" sz="8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Leadership Quality</a:t>
            </a: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और </a:t>
            </a:r>
            <a:r>
              <a:rPr lang="en-US" sz="800" b="1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Quality Work</a:t>
            </a: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तीनों का संतुलित होना आवश्यक है। जब एक सक्षम नेता अपनी टीम के साथ मिलकर गुणवत्ता के साथ कार्य करता है, तब संगठन और समाज दोनों को लाभ मिलता है।</a:t>
            </a:r>
            <a:endParaRPr lang="en-US" sz="800" dirty="0"/>
          </a:p>
        </p:txBody>
      </p:sp>
      <p:sp>
        <p:nvSpPr>
          <p:cNvPr id="52" name="Text 45"/>
          <p:cNvSpPr/>
          <p:nvPr/>
        </p:nvSpPr>
        <p:spPr>
          <a:xfrm>
            <a:off x="706279" y="7186017"/>
            <a:ext cx="13371671" cy="119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⭐</a:t>
            </a:r>
            <a:r>
              <a:rPr lang="en-US" sz="800" dirty="0">
                <a:solidFill>
                  <a:srgbClr val="4A4A4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"एक मजबूत टीम और दूरदर्शी नेतृत्व मिलकर असंभव कार्यों को भी संभव बना सकते हैं।"</a:t>
            </a:r>
            <a:endParaRPr lang="en-US" sz="800" dirty="0"/>
          </a:p>
        </p:txBody>
      </p:sp>
      <p:sp>
        <p:nvSpPr>
          <p:cNvPr id="53" name="Shape 46"/>
          <p:cNvSpPr/>
          <p:nvPr/>
        </p:nvSpPr>
        <p:spPr>
          <a:xfrm>
            <a:off x="552450" y="7133868"/>
            <a:ext cx="15240" cy="223480"/>
          </a:xfrm>
          <a:prstGeom prst="rect">
            <a:avLst/>
          </a:prstGeom>
          <a:solidFill>
            <a:srgbClr val="FFC7CD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SN Mishra</cp:lastModifiedBy>
  <cp:revision>2</cp:revision>
  <dcterms:created xsi:type="dcterms:W3CDTF">2026-03-11T04:54:26Z</dcterms:created>
  <dcterms:modified xsi:type="dcterms:W3CDTF">2026-03-11T04:59:21Z</dcterms:modified>
</cp:coreProperties>
</file>